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3" r:id="rId3"/>
    <p:sldId id="267" r:id="rId4"/>
    <p:sldId id="277" r:id="rId5"/>
    <p:sldId id="278" r:id="rId6"/>
    <p:sldId id="276" r:id="rId7"/>
    <p:sldId id="275" r:id="rId8"/>
    <p:sldId id="272" r:id="rId9"/>
    <p:sldId id="27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B4C"/>
    <a:srgbClr val="760000"/>
    <a:srgbClr val="420000"/>
    <a:srgbClr val="E51E09"/>
    <a:srgbClr val="CCFF99"/>
    <a:srgbClr val="FFFFCC"/>
    <a:srgbClr val="501D1C"/>
    <a:srgbClr val="00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200" y="-8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C9BDA-5582-4CD0-914F-296FAD7A57C4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00DC2-6DF9-4D88-A8F2-B754D9301E5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70B46-0CA7-45AF-BA68-B457E7D25ED1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2DE6-99F0-4842-879A-4736B30FB6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70B46-0CA7-45AF-BA68-B457E7D25ED1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2DE6-99F0-4842-879A-4736B30FB6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70B46-0CA7-45AF-BA68-B457E7D25ED1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2DE6-99F0-4842-879A-4736B30FB6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70B46-0CA7-45AF-BA68-B457E7D25ED1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2DE6-99F0-4842-879A-4736B30FB6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70B46-0CA7-45AF-BA68-B457E7D25ED1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2DE6-99F0-4842-879A-4736B30FB6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70B46-0CA7-45AF-BA68-B457E7D25ED1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2DE6-99F0-4842-879A-4736B30FB6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70B46-0CA7-45AF-BA68-B457E7D25ED1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2DE6-99F0-4842-879A-4736B30FB6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70B46-0CA7-45AF-BA68-B457E7D25ED1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2DE6-99F0-4842-879A-4736B30FB6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70B46-0CA7-45AF-BA68-B457E7D25ED1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2DE6-99F0-4842-879A-4736B30FB6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70B46-0CA7-45AF-BA68-B457E7D25ED1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2DE6-99F0-4842-879A-4736B30FB6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70B46-0CA7-45AF-BA68-B457E7D25ED1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2DE6-99F0-4842-879A-4736B30FB6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70B46-0CA7-45AF-BA68-B457E7D25ED1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72DE6-99F0-4842-879A-4736B30FB66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Научно-практическая конференция </a:t>
            </a:r>
            <a:b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Александровские чтения»: </a:t>
            </a:r>
            <a:b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интерес, интеллект, исследование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86182" y="357166"/>
            <a:ext cx="5072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Смаилова  Анна Ильдусовна,</a:t>
            </a:r>
          </a:p>
          <a:p>
            <a:pPr algn="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заместитель директора  МОУ «Лицей №11</a:t>
            </a:r>
          </a:p>
          <a:p>
            <a:pPr algn="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им. Т.И. Александровой г.Йошкар-Олы»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 descr="F:\рисунки_бумага\для себя\училки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4671370"/>
            <a:ext cx="9144000" cy="21866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322\Desktop\Без названия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3" y="1"/>
            <a:ext cx="2407498" cy="2643182"/>
          </a:xfrm>
          <a:prstGeom prst="rect">
            <a:avLst/>
          </a:prstGeom>
          <a:noFill/>
        </p:spPr>
      </p:pic>
      <p:pic>
        <p:nvPicPr>
          <p:cNvPr id="3" name="Picture 4" descr="IMG_665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357290" y="2643182"/>
            <a:ext cx="6429420" cy="3914788"/>
          </a:xfrm>
          <a:prstGeom prst="rect">
            <a:avLst/>
          </a:prstGeom>
          <a:noFill/>
          <a:ln>
            <a:solidFill>
              <a:srgbClr val="5C1F00"/>
            </a:solidFill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500430" y="274638"/>
            <a:ext cx="5186370" cy="165416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Республиканская </a:t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научно-практическая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конференция </a:t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Александровские чтения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Секции научно-практической конференции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4527937"/>
            <a:ext cx="8572528" cy="233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7143768" y="4857760"/>
            <a:ext cx="1214446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57158" y="1214422"/>
            <a:ext cx="8501122" cy="317009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02B4C"/>
                </a:solidFill>
              </a:rPr>
              <a:t>Информатика</a:t>
            </a:r>
            <a:endParaRPr lang="ru-RU" sz="2000" b="1" dirty="0" smtClean="0">
              <a:solidFill>
                <a:srgbClr val="002B4C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02B4C"/>
                </a:solidFill>
              </a:rPr>
              <a:t>Математика </a:t>
            </a:r>
            <a:endParaRPr lang="ru-RU" sz="2000" b="1" dirty="0" smtClean="0">
              <a:solidFill>
                <a:srgbClr val="002B4C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02B4C"/>
                </a:solidFill>
              </a:rPr>
              <a:t>Физика и </a:t>
            </a:r>
            <a:r>
              <a:rPr lang="ru-RU" sz="2000" b="1" dirty="0" smtClean="0">
                <a:solidFill>
                  <a:srgbClr val="002B4C"/>
                </a:solidFill>
              </a:rPr>
              <a:t>астрономия </a:t>
            </a:r>
            <a:endParaRPr lang="ru-RU" sz="2000" b="1" dirty="0" smtClean="0">
              <a:solidFill>
                <a:srgbClr val="002B4C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02B4C"/>
                </a:solidFill>
              </a:rPr>
              <a:t>Химия</a:t>
            </a:r>
            <a:endParaRPr lang="ru-RU" sz="2000" b="1" dirty="0" smtClean="0">
              <a:solidFill>
                <a:srgbClr val="002B4C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02B4C"/>
                </a:solidFill>
              </a:rPr>
              <a:t>Биология </a:t>
            </a:r>
            <a:endParaRPr lang="ru-RU" sz="2000" b="1" dirty="0" smtClean="0">
              <a:solidFill>
                <a:srgbClr val="002B4C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02B4C"/>
                </a:solidFill>
              </a:rPr>
              <a:t>Экология</a:t>
            </a:r>
            <a:endParaRPr lang="ru-RU" sz="2000" b="1" dirty="0" smtClean="0">
              <a:solidFill>
                <a:srgbClr val="002B4C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02B4C"/>
                </a:solidFill>
              </a:rPr>
              <a:t>География и </a:t>
            </a:r>
            <a:r>
              <a:rPr lang="ru-RU" sz="2000" b="1" dirty="0" smtClean="0">
                <a:solidFill>
                  <a:srgbClr val="002B4C"/>
                </a:solidFill>
              </a:rPr>
              <a:t>экономика</a:t>
            </a:r>
            <a:endParaRPr lang="ru-RU" sz="2000" b="1" dirty="0" smtClean="0">
              <a:solidFill>
                <a:srgbClr val="002B4C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02B4C"/>
                </a:solidFill>
              </a:rPr>
              <a:t>«Эврика» (начальная школа</a:t>
            </a:r>
            <a:r>
              <a:rPr lang="ru-RU" sz="2000" b="1" dirty="0" smtClean="0">
                <a:solidFill>
                  <a:srgbClr val="002B4C"/>
                </a:solidFill>
              </a:rPr>
              <a:t>)</a:t>
            </a:r>
            <a:endParaRPr lang="ru-RU" sz="2000" b="1" dirty="0" smtClean="0">
              <a:solidFill>
                <a:srgbClr val="002B4C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02B4C"/>
                </a:solidFill>
              </a:rPr>
              <a:t>Социально-педагогические исследования (1 секция - студенты и </a:t>
            </a:r>
            <a:r>
              <a:rPr lang="ru-RU" sz="2000" b="1" dirty="0" smtClean="0">
                <a:solidFill>
                  <a:srgbClr val="002B4C"/>
                </a:solidFill>
              </a:rPr>
              <a:t>педагоги, 2 </a:t>
            </a:r>
            <a:r>
              <a:rPr lang="ru-RU" sz="2000" b="1" dirty="0" err="1" smtClean="0">
                <a:solidFill>
                  <a:srgbClr val="002B4C"/>
                </a:solidFill>
              </a:rPr>
              <a:t>секция-учащиеся</a:t>
            </a:r>
            <a:r>
              <a:rPr lang="ru-RU" sz="2000" b="1" dirty="0" smtClean="0">
                <a:solidFill>
                  <a:srgbClr val="002B4C"/>
                </a:solidFill>
              </a:rPr>
              <a:t>)</a:t>
            </a:r>
            <a:endParaRPr lang="ru-RU" sz="2000" b="1" dirty="0">
              <a:solidFill>
                <a:srgbClr val="002B4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B4C"/>
                </a:solidFill>
              </a:rPr>
              <a:t>Жюри конференции</a:t>
            </a:r>
            <a:endParaRPr lang="ru-RU" b="1" dirty="0">
              <a:solidFill>
                <a:srgbClr val="002B4C"/>
              </a:solidFill>
            </a:endParaRPr>
          </a:p>
        </p:txBody>
      </p:sp>
      <p:pic>
        <p:nvPicPr>
          <p:cNvPr id="1026" name="Picture 2" descr="C:\Users\322\Pictures\Александровские чтения-2017 — копия\IMG_16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43438" y="4214818"/>
            <a:ext cx="3929090" cy="2474876"/>
          </a:xfrm>
          <a:prstGeom prst="rect">
            <a:avLst/>
          </a:prstGeom>
          <a:noFill/>
          <a:ln>
            <a:solidFill>
              <a:srgbClr val="002B4C"/>
            </a:solidFill>
          </a:ln>
        </p:spPr>
      </p:pic>
      <p:pic>
        <p:nvPicPr>
          <p:cNvPr id="1028" name="Picture 4" descr="C:\Users\322\Pictures\Александровские чтения-2017 — копия\IMG_164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1472" y="4214818"/>
            <a:ext cx="3929090" cy="2448125"/>
          </a:xfrm>
          <a:prstGeom prst="rect">
            <a:avLst/>
          </a:prstGeom>
          <a:noFill/>
          <a:ln>
            <a:solidFill>
              <a:srgbClr val="002B4C"/>
            </a:solidFill>
          </a:ln>
        </p:spPr>
      </p:pic>
      <p:pic>
        <p:nvPicPr>
          <p:cNvPr id="1029" name="Picture 5" descr="C:\Users\322\Pictures\Александровские чтения-2017 — копия\IMG_1648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43438" y="1571612"/>
            <a:ext cx="3857652" cy="2571768"/>
          </a:xfrm>
          <a:prstGeom prst="rect">
            <a:avLst/>
          </a:prstGeom>
          <a:noFill/>
          <a:ln>
            <a:solidFill>
              <a:srgbClr val="002B4C"/>
            </a:solidFill>
          </a:ln>
        </p:spPr>
      </p:pic>
      <p:pic>
        <p:nvPicPr>
          <p:cNvPr id="1030" name="Picture 6" descr="C:\Users\322\Pictures\Александровские чтения-2017 — копия\IMG_1477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71472" y="1571612"/>
            <a:ext cx="3929122" cy="2576233"/>
          </a:xfrm>
          <a:prstGeom prst="rect">
            <a:avLst/>
          </a:prstGeom>
          <a:noFill/>
          <a:ln>
            <a:solidFill>
              <a:srgbClr val="002B4C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322\Pictures\Александровские чтения-2017 — копия\IMG_150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43438" y="3714752"/>
            <a:ext cx="4143404" cy="2857498"/>
          </a:xfrm>
          <a:prstGeom prst="rect">
            <a:avLst/>
          </a:prstGeom>
          <a:noFill/>
          <a:ln>
            <a:solidFill>
              <a:srgbClr val="002B4C"/>
            </a:solidFill>
          </a:ln>
        </p:spPr>
      </p:pic>
      <p:pic>
        <p:nvPicPr>
          <p:cNvPr id="2051" name="Picture 3" descr="C:\Users\322\Pictures\Александровские чтения-2017 — копия\IMG_157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642918"/>
            <a:ext cx="4143404" cy="2948644"/>
          </a:xfrm>
          <a:prstGeom prst="rect">
            <a:avLst/>
          </a:prstGeom>
          <a:noFill/>
          <a:ln>
            <a:solidFill>
              <a:srgbClr val="002B4C"/>
            </a:solidFill>
          </a:ln>
        </p:spPr>
      </p:pic>
      <p:pic>
        <p:nvPicPr>
          <p:cNvPr id="2052" name="Picture 4" descr="C:\Users\322\Pictures\Александровские чтения-2017 — копия\IMG_1577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3714752"/>
            <a:ext cx="4143404" cy="2857520"/>
          </a:xfrm>
          <a:prstGeom prst="rect">
            <a:avLst/>
          </a:prstGeom>
          <a:noFill/>
          <a:ln>
            <a:solidFill>
              <a:srgbClr val="002B4C"/>
            </a:solidFill>
          </a:ln>
        </p:spPr>
      </p:pic>
      <p:pic>
        <p:nvPicPr>
          <p:cNvPr id="2054" name="Picture 6" descr="C:\Users\322\Pictures\Александровские чтения-2017 — копия\IMG_1628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643438" y="642918"/>
            <a:ext cx="4179159" cy="2928958"/>
          </a:xfrm>
          <a:prstGeom prst="rect">
            <a:avLst/>
          </a:prstGeom>
          <a:noFill/>
          <a:ln>
            <a:solidFill>
              <a:srgbClr val="002B4C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Группа 51"/>
          <p:cNvGrpSpPr/>
          <p:nvPr/>
        </p:nvGrpSpPr>
        <p:grpSpPr>
          <a:xfrm>
            <a:off x="1285852" y="1643050"/>
            <a:ext cx="1857388" cy="1714512"/>
            <a:chOff x="1643042" y="1357298"/>
            <a:chExt cx="1857388" cy="1714512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1928794" y="1500174"/>
              <a:ext cx="785818" cy="1143008"/>
              <a:chOff x="1857356" y="1285860"/>
              <a:chExt cx="857256" cy="1357322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5" name="Овал 4"/>
              <p:cNvSpPr/>
              <p:nvPr/>
            </p:nvSpPr>
            <p:spPr>
              <a:xfrm>
                <a:off x="2000232" y="1285860"/>
                <a:ext cx="557210" cy="557210"/>
              </a:xfrm>
              <a:prstGeom prst="ellipse">
                <a:avLst/>
              </a:prstGeom>
              <a:grpFill/>
              <a:ln>
                <a:solidFill>
                  <a:srgbClr val="002B4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Равнобедренный треугольник 5"/>
              <p:cNvSpPr/>
              <p:nvPr/>
            </p:nvSpPr>
            <p:spPr>
              <a:xfrm>
                <a:off x="1857356" y="1857364"/>
                <a:ext cx="857256" cy="785818"/>
              </a:xfrm>
              <a:prstGeom prst="triangle">
                <a:avLst/>
              </a:prstGeom>
              <a:grpFill/>
              <a:ln>
                <a:solidFill>
                  <a:srgbClr val="002B4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8" name="Группа 7"/>
            <p:cNvGrpSpPr/>
            <p:nvPr/>
          </p:nvGrpSpPr>
          <p:grpSpPr>
            <a:xfrm>
              <a:off x="2857488" y="1928802"/>
              <a:ext cx="428628" cy="714380"/>
              <a:chOff x="1857356" y="1285860"/>
              <a:chExt cx="857256" cy="1357322"/>
            </a:xfrm>
            <a:solidFill>
              <a:schemeClr val="accent2"/>
            </a:solidFill>
          </p:grpSpPr>
          <p:sp>
            <p:nvSpPr>
              <p:cNvPr id="9" name="Овал 8"/>
              <p:cNvSpPr/>
              <p:nvPr/>
            </p:nvSpPr>
            <p:spPr>
              <a:xfrm>
                <a:off x="2000232" y="1285860"/>
                <a:ext cx="557210" cy="557210"/>
              </a:xfrm>
              <a:prstGeom prst="ellipse">
                <a:avLst/>
              </a:prstGeom>
              <a:grpFill/>
              <a:ln>
                <a:solidFill>
                  <a:srgbClr val="002B4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" name="Равнобедренный треугольник 9"/>
              <p:cNvSpPr/>
              <p:nvPr/>
            </p:nvSpPr>
            <p:spPr>
              <a:xfrm>
                <a:off x="1857356" y="1857364"/>
                <a:ext cx="857256" cy="785818"/>
              </a:xfrm>
              <a:prstGeom prst="triangle">
                <a:avLst/>
              </a:prstGeom>
              <a:grpFill/>
              <a:ln>
                <a:solidFill>
                  <a:srgbClr val="002B4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8" name="Овал 47"/>
            <p:cNvSpPr/>
            <p:nvPr/>
          </p:nvSpPr>
          <p:spPr>
            <a:xfrm>
              <a:off x="1643042" y="1357298"/>
              <a:ext cx="1857388" cy="171451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1214414" y="4214818"/>
            <a:ext cx="1857388" cy="1714512"/>
            <a:chOff x="928662" y="3500438"/>
            <a:chExt cx="1857388" cy="1714512"/>
          </a:xfrm>
        </p:grpSpPr>
        <p:grpSp>
          <p:nvGrpSpPr>
            <p:cNvPr id="32" name="Группа 31"/>
            <p:cNvGrpSpPr/>
            <p:nvPr/>
          </p:nvGrpSpPr>
          <p:grpSpPr>
            <a:xfrm>
              <a:off x="1142976" y="3786190"/>
              <a:ext cx="785818" cy="1143008"/>
              <a:chOff x="1857356" y="1285860"/>
              <a:chExt cx="857256" cy="1357322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33" name="Овал 32"/>
              <p:cNvSpPr/>
              <p:nvPr/>
            </p:nvSpPr>
            <p:spPr>
              <a:xfrm>
                <a:off x="2000232" y="1285860"/>
                <a:ext cx="557210" cy="557210"/>
              </a:xfrm>
              <a:prstGeom prst="ellipse">
                <a:avLst/>
              </a:prstGeom>
              <a:grpFill/>
              <a:ln>
                <a:solidFill>
                  <a:srgbClr val="002B4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4" name="Равнобедренный треугольник 33"/>
              <p:cNvSpPr/>
              <p:nvPr/>
            </p:nvSpPr>
            <p:spPr>
              <a:xfrm>
                <a:off x="1857356" y="1857364"/>
                <a:ext cx="857256" cy="785818"/>
              </a:xfrm>
              <a:prstGeom prst="triangle">
                <a:avLst/>
              </a:prstGeom>
              <a:grpFill/>
              <a:ln>
                <a:solidFill>
                  <a:srgbClr val="002B4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38" name="Группа 37"/>
            <p:cNvGrpSpPr/>
            <p:nvPr/>
          </p:nvGrpSpPr>
          <p:grpSpPr>
            <a:xfrm>
              <a:off x="1785918" y="3643314"/>
              <a:ext cx="785818" cy="1143008"/>
              <a:chOff x="1857356" y="1285860"/>
              <a:chExt cx="857256" cy="1357322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39" name="Овал 38"/>
              <p:cNvSpPr/>
              <p:nvPr/>
            </p:nvSpPr>
            <p:spPr>
              <a:xfrm>
                <a:off x="2000232" y="1285860"/>
                <a:ext cx="557210" cy="557210"/>
              </a:xfrm>
              <a:prstGeom prst="ellipse">
                <a:avLst/>
              </a:prstGeom>
              <a:grpFill/>
              <a:ln>
                <a:solidFill>
                  <a:srgbClr val="002B4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0" name="Равнобедренный треугольник 39"/>
              <p:cNvSpPr/>
              <p:nvPr/>
            </p:nvSpPr>
            <p:spPr>
              <a:xfrm>
                <a:off x="1857356" y="1857364"/>
                <a:ext cx="857256" cy="785818"/>
              </a:xfrm>
              <a:prstGeom prst="triangle">
                <a:avLst/>
              </a:prstGeom>
              <a:grpFill/>
              <a:ln>
                <a:solidFill>
                  <a:srgbClr val="002B4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0" name="Овал 49"/>
            <p:cNvSpPr/>
            <p:nvPr/>
          </p:nvSpPr>
          <p:spPr>
            <a:xfrm>
              <a:off x="928662" y="3500438"/>
              <a:ext cx="1857388" cy="171451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5" name="Группа 34"/>
            <p:cNvGrpSpPr/>
            <p:nvPr/>
          </p:nvGrpSpPr>
          <p:grpSpPr>
            <a:xfrm>
              <a:off x="1714480" y="4286256"/>
              <a:ext cx="428628" cy="714380"/>
              <a:chOff x="1857356" y="1285860"/>
              <a:chExt cx="857256" cy="1357322"/>
            </a:xfrm>
            <a:solidFill>
              <a:schemeClr val="accent2"/>
            </a:solidFill>
          </p:grpSpPr>
          <p:sp>
            <p:nvSpPr>
              <p:cNvPr id="36" name="Овал 35"/>
              <p:cNvSpPr/>
              <p:nvPr/>
            </p:nvSpPr>
            <p:spPr>
              <a:xfrm>
                <a:off x="2000232" y="1285860"/>
                <a:ext cx="557210" cy="557210"/>
              </a:xfrm>
              <a:prstGeom prst="ellipse">
                <a:avLst/>
              </a:prstGeom>
              <a:grpFill/>
              <a:ln>
                <a:solidFill>
                  <a:srgbClr val="002B4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Равнобедренный треугольник 36"/>
              <p:cNvSpPr/>
              <p:nvPr/>
            </p:nvSpPr>
            <p:spPr>
              <a:xfrm>
                <a:off x="1857356" y="1857364"/>
                <a:ext cx="857256" cy="785818"/>
              </a:xfrm>
              <a:prstGeom prst="triangle">
                <a:avLst/>
              </a:prstGeom>
              <a:grpFill/>
              <a:ln>
                <a:solidFill>
                  <a:srgbClr val="002B4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55" name="Группа 54"/>
          <p:cNvGrpSpPr/>
          <p:nvPr/>
        </p:nvGrpSpPr>
        <p:grpSpPr>
          <a:xfrm>
            <a:off x="5715008" y="4357694"/>
            <a:ext cx="1857388" cy="1714512"/>
            <a:chOff x="4572000" y="3357562"/>
            <a:chExt cx="1857388" cy="1714512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5214942" y="3429000"/>
              <a:ext cx="928694" cy="1357322"/>
              <a:chOff x="1857356" y="1285860"/>
              <a:chExt cx="857256" cy="1357322"/>
            </a:xfrm>
            <a:solidFill>
              <a:schemeClr val="accent3"/>
            </a:solidFill>
          </p:grpSpPr>
          <p:sp>
            <p:nvSpPr>
              <p:cNvPr id="45" name="Овал 44"/>
              <p:cNvSpPr/>
              <p:nvPr/>
            </p:nvSpPr>
            <p:spPr>
              <a:xfrm>
                <a:off x="2000232" y="1285860"/>
                <a:ext cx="557210" cy="557210"/>
              </a:xfrm>
              <a:prstGeom prst="ellipse">
                <a:avLst/>
              </a:prstGeom>
              <a:grpFill/>
              <a:ln>
                <a:solidFill>
                  <a:srgbClr val="002B4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6" name="Равнобедренный треугольник 45"/>
              <p:cNvSpPr/>
              <p:nvPr/>
            </p:nvSpPr>
            <p:spPr>
              <a:xfrm>
                <a:off x="1857356" y="1857364"/>
                <a:ext cx="857256" cy="785818"/>
              </a:xfrm>
              <a:prstGeom prst="triangle">
                <a:avLst/>
              </a:prstGeom>
              <a:grpFill/>
              <a:ln>
                <a:solidFill>
                  <a:srgbClr val="002B4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41" name="Группа 40"/>
            <p:cNvGrpSpPr/>
            <p:nvPr/>
          </p:nvGrpSpPr>
          <p:grpSpPr>
            <a:xfrm>
              <a:off x="4929190" y="3643314"/>
              <a:ext cx="785818" cy="1143008"/>
              <a:chOff x="1857356" y="1285860"/>
              <a:chExt cx="857256" cy="1357322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42" name="Овал 41"/>
              <p:cNvSpPr/>
              <p:nvPr/>
            </p:nvSpPr>
            <p:spPr>
              <a:xfrm>
                <a:off x="2000232" y="1285860"/>
                <a:ext cx="557210" cy="557210"/>
              </a:xfrm>
              <a:prstGeom prst="ellipse">
                <a:avLst/>
              </a:prstGeom>
              <a:grpFill/>
              <a:ln>
                <a:solidFill>
                  <a:srgbClr val="002B4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3" name="Равнобедренный треугольник 42"/>
              <p:cNvSpPr/>
              <p:nvPr/>
            </p:nvSpPr>
            <p:spPr>
              <a:xfrm>
                <a:off x="1857356" y="1857364"/>
                <a:ext cx="857256" cy="785818"/>
              </a:xfrm>
              <a:prstGeom prst="triangle">
                <a:avLst/>
              </a:prstGeom>
              <a:grpFill/>
              <a:ln>
                <a:solidFill>
                  <a:srgbClr val="002B4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1" name="Овал 50"/>
            <p:cNvSpPr/>
            <p:nvPr/>
          </p:nvSpPr>
          <p:spPr>
            <a:xfrm>
              <a:off x="4572000" y="3357562"/>
              <a:ext cx="1857388" cy="171451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3" name="Группа 22"/>
            <p:cNvGrpSpPr/>
            <p:nvPr/>
          </p:nvGrpSpPr>
          <p:grpSpPr>
            <a:xfrm>
              <a:off x="5500694" y="4143380"/>
              <a:ext cx="428628" cy="714380"/>
              <a:chOff x="1857356" y="1285860"/>
              <a:chExt cx="857256" cy="1357322"/>
            </a:xfrm>
            <a:solidFill>
              <a:schemeClr val="accent2"/>
            </a:solidFill>
          </p:grpSpPr>
          <p:sp>
            <p:nvSpPr>
              <p:cNvPr id="24" name="Овал 23"/>
              <p:cNvSpPr/>
              <p:nvPr/>
            </p:nvSpPr>
            <p:spPr>
              <a:xfrm>
                <a:off x="2000232" y="1285860"/>
                <a:ext cx="557210" cy="557210"/>
              </a:xfrm>
              <a:prstGeom prst="ellipse">
                <a:avLst/>
              </a:prstGeom>
              <a:grpFill/>
              <a:ln>
                <a:solidFill>
                  <a:srgbClr val="002B4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Равнобедренный треугольник 24"/>
              <p:cNvSpPr/>
              <p:nvPr/>
            </p:nvSpPr>
            <p:spPr>
              <a:xfrm>
                <a:off x="1857356" y="1857364"/>
                <a:ext cx="857256" cy="785818"/>
              </a:xfrm>
              <a:prstGeom prst="triangle">
                <a:avLst/>
              </a:prstGeom>
              <a:grpFill/>
              <a:ln>
                <a:solidFill>
                  <a:srgbClr val="002B4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56" name="Группа 55"/>
          <p:cNvGrpSpPr/>
          <p:nvPr/>
        </p:nvGrpSpPr>
        <p:grpSpPr>
          <a:xfrm>
            <a:off x="5643570" y="1571612"/>
            <a:ext cx="1857388" cy="1714512"/>
            <a:chOff x="5500694" y="1285860"/>
            <a:chExt cx="1857388" cy="1714512"/>
          </a:xfrm>
        </p:grpSpPr>
        <p:grpSp>
          <p:nvGrpSpPr>
            <p:cNvPr id="53" name="Группа 52"/>
            <p:cNvGrpSpPr/>
            <p:nvPr/>
          </p:nvGrpSpPr>
          <p:grpSpPr>
            <a:xfrm>
              <a:off x="5500694" y="1285860"/>
              <a:ext cx="1857388" cy="1714512"/>
              <a:chOff x="4786314" y="1285860"/>
              <a:chExt cx="1857388" cy="1714512"/>
            </a:xfrm>
          </p:grpSpPr>
          <p:grpSp>
            <p:nvGrpSpPr>
              <p:cNvPr id="11" name="Группа 10"/>
              <p:cNvGrpSpPr/>
              <p:nvPr/>
            </p:nvGrpSpPr>
            <p:grpSpPr>
              <a:xfrm>
                <a:off x="5286380" y="1428736"/>
                <a:ext cx="785818" cy="1143008"/>
                <a:chOff x="1857356" y="1285860"/>
                <a:chExt cx="857256" cy="1357322"/>
              </a:xfrm>
              <a:solidFill>
                <a:schemeClr val="tx2">
                  <a:lumMod val="60000"/>
                  <a:lumOff val="40000"/>
                </a:schemeClr>
              </a:solidFill>
            </p:grpSpPr>
            <p:sp>
              <p:nvSpPr>
                <p:cNvPr id="12" name="Овал 11"/>
                <p:cNvSpPr/>
                <p:nvPr/>
              </p:nvSpPr>
              <p:spPr>
                <a:xfrm>
                  <a:off x="2000232" y="1285860"/>
                  <a:ext cx="557210" cy="557210"/>
                </a:xfrm>
                <a:prstGeom prst="ellipse">
                  <a:avLst/>
                </a:prstGeom>
                <a:grpFill/>
                <a:ln>
                  <a:solidFill>
                    <a:srgbClr val="002B4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3" name="Равнобедренный треугольник 12"/>
                <p:cNvSpPr/>
                <p:nvPr/>
              </p:nvSpPr>
              <p:spPr>
                <a:xfrm>
                  <a:off x="1857356" y="1857364"/>
                  <a:ext cx="857256" cy="785818"/>
                </a:xfrm>
                <a:prstGeom prst="triangle">
                  <a:avLst/>
                </a:prstGeom>
                <a:grpFill/>
                <a:ln>
                  <a:solidFill>
                    <a:srgbClr val="002B4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17" name="Группа 16"/>
              <p:cNvGrpSpPr/>
              <p:nvPr/>
            </p:nvGrpSpPr>
            <p:grpSpPr>
              <a:xfrm>
                <a:off x="5143504" y="1928802"/>
                <a:ext cx="428628" cy="714380"/>
                <a:chOff x="1857356" y="1285860"/>
                <a:chExt cx="857256" cy="1357322"/>
              </a:xfrm>
              <a:solidFill>
                <a:schemeClr val="accent2"/>
              </a:solidFill>
            </p:grpSpPr>
            <p:sp>
              <p:nvSpPr>
                <p:cNvPr id="18" name="Овал 17"/>
                <p:cNvSpPr/>
                <p:nvPr/>
              </p:nvSpPr>
              <p:spPr>
                <a:xfrm>
                  <a:off x="2000232" y="1285860"/>
                  <a:ext cx="557210" cy="557210"/>
                </a:xfrm>
                <a:prstGeom prst="ellipse">
                  <a:avLst/>
                </a:prstGeom>
                <a:grpFill/>
                <a:ln>
                  <a:solidFill>
                    <a:srgbClr val="002B4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9" name="Равнобедренный треугольник 18"/>
                <p:cNvSpPr/>
                <p:nvPr/>
              </p:nvSpPr>
              <p:spPr>
                <a:xfrm>
                  <a:off x="1857356" y="1857364"/>
                  <a:ext cx="857256" cy="785818"/>
                </a:xfrm>
                <a:prstGeom prst="triangle">
                  <a:avLst/>
                </a:prstGeom>
                <a:grpFill/>
                <a:ln>
                  <a:solidFill>
                    <a:srgbClr val="002B4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20" name="Группа 19"/>
              <p:cNvGrpSpPr/>
              <p:nvPr/>
            </p:nvGrpSpPr>
            <p:grpSpPr>
              <a:xfrm>
                <a:off x="5857884" y="1857364"/>
                <a:ext cx="428628" cy="714380"/>
                <a:chOff x="1857356" y="1285860"/>
                <a:chExt cx="857256" cy="1357322"/>
              </a:xfrm>
              <a:solidFill>
                <a:schemeClr val="accent2"/>
              </a:solidFill>
            </p:grpSpPr>
            <p:sp>
              <p:nvSpPr>
                <p:cNvPr id="21" name="Овал 20"/>
                <p:cNvSpPr/>
                <p:nvPr/>
              </p:nvSpPr>
              <p:spPr>
                <a:xfrm>
                  <a:off x="2000232" y="1285860"/>
                  <a:ext cx="557210" cy="557210"/>
                </a:xfrm>
                <a:prstGeom prst="ellipse">
                  <a:avLst/>
                </a:prstGeom>
                <a:grpFill/>
                <a:ln>
                  <a:solidFill>
                    <a:srgbClr val="002B4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2" name="Равнобедренный треугольник 21"/>
                <p:cNvSpPr/>
                <p:nvPr/>
              </p:nvSpPr>
              <p:spPr>
                <a:xfrm>
                  <a:off x="1857356" y="1857364"/>
                  <a:ext cx="857256" cy="785818"/>
                </a:xfrm>
                <a:prstGeom prst="triangle">
                  <a:avLst/>
                </a:prstGeom>
                <a:grpFill/>
                <a:ln>
                  <a:solidFill>
                    <a:srgbClr val="002B4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49" name="Овал 48"/>
              <p:cNvSpPr/>
              <p:nvPr/>
            </p:nvSpPr>
            <p:spPr>
              <a:xfrm>
                <a:off x="4786314" y="1285860"/>
                <a:ext cx="1857388" cy="171451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4" name="Группа 13"/>
            <p:cNvGrpSpPr/>
            <p:nvPr/>
          </p:nvGrpSpPr>
          <p:grpSpPr>
            <a:xfrm>
              <a:off x="6215074" y="2071678"/>
              <a:ext cx="428628" cy="714380"/>
              <a:chOff x="1857356" y="1285860"/>
              <a:chExt cx="857256" cy="1357322"/>
            </a:xfrm>
            <a:solidFill>
              <a:schemeClr val="accent2"/>
            </a:solidFill>
          </p:grpSpPr>
          <p:sp>
            <p:nvSpPr>
              <p:cNvPr id="15" name="Овал 14"/>
              <p:cNvSpPr/>
              <p:nvPr/>
            </p:nvSpPr>
            <p:spPr>
              <a:xfrm>
                <a:off x="2000232" y="1285860"/>
                <a:ext cx="557210" cy="557210"/>
              </a:xfrm>
              <a:prstGeom prst="ellipse">
                <a:avLst/>
              </a:prstGeom>
              <a:grpFill/>
              <a:ln>
                <a:solidFill>
                  <a:srgbClr val="002B4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Равнобедренный треугольник 15"/>
              <p:cNvSpPr/>
              <p:nvPr/>
            </p:nvSpPr>
            <p:spPr>
              <a:xfrm>
                <a:off x="1857356" y="1857364"/>
                <a:ext cx="857256" cy="785818"/>
              </a:xfrm>
              <a:prstGeom prst="triangle">
                <a:avLst/>
              </a:prstGeom>
              <a:grpFill/>
              <a:ln>
                <a:solidFill>
                  <a:srgbClr val="002B4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59" name="Заголовок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B4C"/>
                </a:solidFill>
              </a:rPr>
              <a:t>Варианты построения команды</a:t>
            </a:r>
            <a:endParaRPr lang="ru-RU" b="1" dirty="0">
              <a:solidFill>
                <a:srgbClr val="002B4C"/>
              </a:solidFill>
            </a:endParaRPr>
          </a:p>
        </p:txBody>
      </p:sp>
      <p:sp>
        <p:nvSpPr>
          <p:cNvPr id="60" name="Заголовок 58"/>
          <p:cNvSpPr txBox="1">
            <a:spLocks/>
          </p:cNvSpPr>
          <p:nvPr/>
        </p:nvSpPr>
        <p:spPr>
          <a:xfrm>
            <a:off x="3071802" y="3214686"/>
            <a:ext cx="2571768" cy="1071562"/>
          </a:xfrm>
          <a:prstGeom prst="rect">
            <a:avLst/>
          </a:prstGeom>
          <a:ln>
            <a:solidFill>
              <a:srgbClr val="002B4C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B4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2B4C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рисунки_бумага\для себя\репка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214422"/>
            <a:ext cx="9144000" cy="656978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«Слаженная команда всегда лучше, чем талантливый одиночка» 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Джек Уэлч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рисунки_бумага\для себя\училки.jpg"/>
          <p:cNvPicPr>
            <a:picLocks noChangeAspect="1" noChangeArrowheads="1"/>
          </p:cNvPicPr>
          <p:nvPr/>
        </p:nvPicPr>
        <p:blipFill>
          <a:blip r:embed="rId2" cstate="email"/>
          <a:srcRect b="-3344"/>
          <a:stretch>
            <a:fillRect/>
          </a:stretch>
        </p:blipFill>
        <p:spPr bwMode="auto">
          <a:xfrm>
            <a:off x="0" y="3357562"/>
            <a:ext cx="9144000" cy="371475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57158" y="500042"/>
            <a:ext cx="83582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XIV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Республиканская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научно-практическая конференция </a:t>
            </a:r>
            <a:b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Александровские чтения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  <a:endParaRPr lang="en-US" sz="36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7 </a:t>
            </a:r>
            <a:r>
              <a:rPr lang="ru-RU" sz="3600" b="1" smtClean="0">
                <a:solidFill>
                  <a:schemeClr val="accent1">
                    <a:lumMod val="50000"/>
                  </a:schemeClr>
                </a:solidFill>
              </a:rPr>
              <a:t>апреля 2018 года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Научно-практическая конференция 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Александровские чтения»: 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интерес, интеллект, исследование </a:t>
            </a:r>
            <a:r>
              <a:rPr lang="ru-RU" dirty="0" smtClean="0">
                <a:solidFill>
                  <a:srgbClr val="420000"/>
                </a:solidFill>
              </a:rPr>
              <a:t/>
            </a:r>
            <a:br>
              <a:rPr lang="ru-RU" dirty="0" smtClean="0">
                <a:solidFill>
                  <a:srgbClr val="42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86182" y="357166"/>
            <a:ext cx="5072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760000"/>
                </a:solidFill>
              </a:rPr>
              <a:t>Смаилова  Анна Ильдусовна, заместитель директора  МОУ «Лицей №11 г.Йошкар-Олы</a:t>
            </a:r>
            <a:r>
              <a:rPr lang="ru-RU" b="1" dirty="0" smtClean="0">
                <a:solidFill>
                  <a:srgbClr val="760000"/>
                </a:solidFill>
              </a:rPr>
              <a:t>», </a:t>
            </a:r>
          </a:p>
          <a:p>
            <a:r>
              <a:rPr lang="en-US" b="1" dirty="0" smtClean="0">
                <a:solidFill>
                  <a:srgbClr val="760000"/>
                </a:solidFill>
              </a:rPr>
              <a:t>smaianna@mail.ru</a:t>
            </a:r>
            <a:endParaRPr lang="ru-RU" b="1" dirty="0">
              <a:solidFill>
                <a:srgbClr val="760000"/>
              </a:solidFill>
            </a:endParaRPr>
          </a:p>
        </p:txBody>
      </p:sp>
      <p:pic>
        <p:nvPicPr>
          <p:cNvPr id="2050" name="Picture 2" descr="F:\рисунки_бумага\для себя\зал+учитель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4572008"/>
            <a:ext cx="9144000" cy="17153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8E3A5FE1F72614FB4418E821C524D64" ma:contentTypeVersion="0" ma:contentTypeDescription="Создание документа." ma:contentTypeScope="" ma:versionID="2bf426885b809d9770df59b9f1c0b8b4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A6766B3-26EC-4720-808E-D50F3791E71A}"/>
</file>

<file path=customXml/itemProps2.xml><?xml version="1.0" encoding="utf-8"?>
<ds:datastoreItem xmlns:ds="http://schemas.openxmlformats.org/officeDocument/2006/customXml" ds:itemID="{3890F473-54C5-4055-BE80-736CCF25CAF2}"/>
</file>

<file path=customXml/itemProps3.xml><?xml version="1.0" encoding="utf-8"?>
<ds:datastoreItem xmlns:ds="http://schemas.openxmlformats.org/officeDocument/2006/customXml" ds:itemID="{26DA6EFE-1D9F-47FB-A4FB-A1ED970826F5}"/>
</file>

<file path=docProps/app.xml><?xml version="1.0" encoding="utf-8"?>
<Properties xmlns="http://schemas.openxmlformats.org/officeDocument/2006/extended-properties" xmlns:vt="http://schemas.openxmlformats.org/officeDocument/2006/docPropsVTypes">
  <TotalTime>4740</TotalTime>
  <Words>89</Words>
  <Application>Microsoft Office PowerPoint</Application>
  <PresentationFormat>Экран (4:3)</PresentationFormat>
  <Paragraphs>24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Научно-практическая конференция   «Александровские чтения»:  интерес, интеллект, исследование </vt:lpstr>
      <vt:lpstr>Республиканская  научно-практическая конференция   «Александровские чтения»</vt:lpstr>
      <vt:lpstr>Секции научно-практической конференции</vt:lpstr>
      <vt:lpstr>Жюри конференции</vt:lpstr>
      <vt:lpstr>Слайд 5</vt:lpstr>
      <vt:lpstr>Варианты построения команды</vt:lpstr>
      <vt:lpstr>«Слаженная команда всегда лучше, чем талантливый одиночка»  Джек Уэлч </vt:lpstr>
      <vt:lpstr>Слайд 8</vt:lpstr>
      <vt:lpstr>Научно-практическая конференция   «Александровские чтения»:  интерес, интеллект, исследование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322</cp:lastModifiedBy>
  <cp:revision>222</cp:revision>
  <dcterms:created xsi:type="dcterms:W3CDTF">2017-02-11T09:16:15Z</dcterms:created>
  <dcterms:modified xsi:type="dcterms:W3CDTF">2017-11-02T15:03:55Z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0x010100D8E3A5FE1F72614FB4418E821C524D64</vt:lpwstr>
  </property>
</Properties>
</file>