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8" r:id="rId3"/>
    <p:sldId id="257" r:id="rId4"/>
    <p:sldId id="259" r:id="rId5"/>
    <p:sldId id="276" r:id="rId6"/>
    <p:sldId id="291" r:id="rId7"/>
    <p:sldId id="293" r:id="rId8"/>
    <p:sldId id="261" r:id="rId9"/>
    <p:sldId id="277" r:id="rId10"/>
    <p:sldId id="294" r:id="rId11"/>
    <p:sldId id="287" r:id="rId12"/>
    <p:sldId id="300" r:id="rId13"/>
    <p:sldId id="295" r:id="rId14"/>
    <p:sldId id="297" r:id="rId15"/>
    <p:sldId id="262" r:id="rId16"/>
    <p:sldId id="263" r:id="rId17"/>
    <p:sldId id="264" r:id="rId18"/>
    <p:sldId id="273" r:id="rId19"/>
    <p:sldId id="274" r:id="rId20"/>
    <p:sldId id="265" r:id="rId21"/>
    <p:sldId id="266" r:id="rId22"/>
    <p:sldId id="286" r:id="rId23"/>
    <p:sldId id="272" r:id="rId24"/>
    <p:sldId id="268" r:id="rId25"/>
    <p:sldId id="269" r:id="rId26"/>
    <p:sldId id="271" r:id="rId27"/>
    <p:sldId id="270" r:id="rId28"/>
    <p:sldId id="298" r:id="rId29"/>
    <p:sldId id="283" r:id="rId30"/>
    <p:sldId id="284" r:id="rId31"/>
    <p:sldId id="285" r:id="rId3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2E63"/>
    <a:srgbClr val="CC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ustomXml" Target="../customXml/item3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5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Group 9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46B9EA-70CC-4249-8ABF-71E17DCBAB2D}" type="datetimeFigureOut">
              <a:rPr lang="ru-RU"/>
              <a:pPr>
                <a:defRPr/>
              </a:pPr>
              <a:t>05.03.2014</a:t>
            </a:fld>
            <a:endParaRPr lang="ru-RU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A2BF65-DABE-4096-B5EA-7B466DFF9EC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2F569-44DB-42AF-9FD8-08D8154FD632}" type="datetimeFigureOut">
              <a:rPr lang="ru-RU"/>
              <a:pPr>
                <a:defRPr/>
              </a:pPr>
              <a:t>05.03.2014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A2C2D4-6A97-4775-A2C4-B6D36DDA8FE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3"/>
          <p:cNvSpPr/>
          <p:nvPr/>
        </p:nvSpPr>
        <p:spPr>
          <a:xfrm>
            <a:off x="228600" y="228600"/>
            <a:ext cx="8696325" cy="473710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Freeform 14"/>
          <p:cNvSpPr>
            <a:spLocks/>
          </p:cNvSpPr>
          <p:nvPr/>
        </p:nvSpPr>
        <p:spPr bwMode="hidden">
          <a:xfrm>
            <a:off x="6046788" y="4203700"/>
            <a:ext cx="2876550" cy="714375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Freeform 18"/>
          <p:cNvSpPr>
            <a:spLocks/>
          </p:cNvSpPr>
          <p:nvPr/>
        </p:nvSpPr>
        <p:spPr bwMode="hidden">
          <a:xfrm>
            <a:off x="2619375" y="4075113"/>
            <a:ext cx="5545138" cy="850900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Freeform 22"/>
          <p:cNvSpPr>
            <a:spLocks/>
          </p:cNvSpPr>
          <p:nvPr/>
        </p:nvSpPr>
        <p:spPr bwMode="hidden">
          <a:xfrm>
            <a:off x="2828925" y="4087813"/>
            <a:ext cx="5467350" cy="774700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Freeform 26"/>
          <p:cNvSpPr>
            <a:spLocks/>
          </p:cNvSpPr>
          <p:nvPr/>
        </p:nvSpPr>
        <p:spPr bwMode="hidden">
          <a:xfrm>
            <a:off x="5610225" y="4073525"/>
            <a:ext cx="3306763" cy="652463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hidden">
          <a:xfrm>
            <a:off x="211138" y="4059238"/>
            <a:ext cx="8723312" cy="1328737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0212C-079C-4FD2-A421-1E95C05A4F85}" type="datetimeFigureOut">
              <a:rPr lang="ru-RU"/>
              <a:pPr>
                <a:defRPr/>
              </a:pPr>
              <a:t>05.03.2014</a:t>
            </a:fld>
            <a:endParaRPr lang="ru-RU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A54682-D168-44E9-8720-41B6F3C2FF9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1A7343-3099-41E0-8403-CBD050057AB6}" type="datetimeFigureOut">
              <a:rPr lang="ru-RU"/>
              <a:pPr>
                <a:defRPr/>
              </a:pPr>
              <a:t>05.03.2014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C9441-2DC8-4D0C-9156-548F618F6FD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3447E4-4721-48E5-B4AE-2658DF55E05A}" type="datetimeFigureOut">
              <a:rPr lang="ru-RU"/>
              <a:pPr>
                <a:defRPr/>
              </a:pPr>
              <a:t>05.03.2014</a:t>
            </a:fld>
            <a:endParaRPr lang="ru-RU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3E1B0B-AE02-4F08-BF5D-44F19FC478E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DFB1C8-247D-4CDF-8EBC-1491D3787681}" type="datetimeFigureOut">
              <a:rPr lang="ru-RU"/>
              <a:pPr>
                <a:defRPr/>
              </a:pPr>
              <a:t>05.03.2014</a:t>
            </a:fld>
            <a:endParaRPr lang="ru-RU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86909A-C3FE-41EA-B379-9B18D9EC3A0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1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0325"/>
            <a:chOff x="-3905251" y="4294188"/>
            <a:chExt cx="13027839" cy="1892300"/>
          </a:xfrm>
        </p:grpSpPr>
        <p:sp>
          <p:nvSpPr>
            <p:cNvPr id="4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" name="Freeform 18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 useBgFill="1">
          <p:nvSpPr>
            <p:cNvPr id="8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</p:grp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93DCF4-86E7-4805-83F9-F6FD94256EFC}" type="datetimeFigureOut">
              <a:rPr lang="ru-RU"/>
              <a:pPr>
                <a:defRPr/>
              </a:pPr>
              <a:t>05.03.2014</a:t>
            </a:fld>
            <a:endParaRPr lang="ru-RU" dirty="0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95713A-A07D-4E85-AFBF-CA86021DA11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6" name="Group 23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 useBgFill="1">
          <p:nvSpPr>
            <p:cNvPr id="11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15C38-31A1-4101-A412-026ECED4AF52}" type="datetimeFigureOut">
              <a:rPr lang="ru-RU"/>
              <a:pPr>
                <a:defRPr/>
              </a:pPr>
              <a:t>05.03.2014</a:t>
            </a:fld>
            <a:endParaRPr lang="ru-RU" dirty="0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83F7CC-5F44-4462-B549-1ED9E8D15A1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6" name="Group 8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D51B2F-0994-4D20-80D3-AB1C5419F44E}" type="datetimeFigureOut">
              <a:rPr lang="ru-RU"/>
              <a:pPr>
                <a:defRPr/>
              </a:pPr>
              <a:t>05.03.2014</a:t>
            </a:fld>
            <a:endParaRPr lang="ru-RU" dirty="0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46612C-76DD-4CBB-9DA2-83DC84B773D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EB37A-FC7B-4D79-9364-4F9AC97DA845}" type="datetimeFigureOut">
              <a:rPr lang="ru-RU"/>
              <a:pPr>
                <a:defRPr/>
              </a:pPr>
              <a:t>05.03.2014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A0CE94-F90D-493C-B850-3B499A4B70A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0"/>
          <p:cNvSpPr/>
          <p:nvPr/>
        </p:nvSpPr>
        <p:spPr bwMode="hidden"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Group 14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 useBgFill="1">
          <p:nvSpPr>
            <p:cNvPr id="1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83D702-8998-42A2-8CE5-B080C59BDF36}" type="datetimeFigureOut">
              <a:rPr lang="ru-RU"/>
              <a:pPr>
                <a:defRPr/>
              </a:pPr>
              <a:t>05.03.2014</a:t>
            </a:fld>
            <a:endParaRPr lang="ru-RU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F1D67-41D8-46ED-ADEA-58A3642ECB1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AFB10-44C3-4B6C-A838-45064CCF5161}" type="datetimeFigureOut">
              <a:rPr lang="ru-RU"/>
              <a:pPr>
                <a:defRPr/>
              </a:pPr>
              <a:t>05.03.2014</a:t>
            </a:fld>
            <a:endParaRPr lang="ru-RU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BD79A-3D2A-46ED-9DF6-A9F58010237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338138"/>
            <a:ext cx="8229600" cy="1252537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871538" y="2674938"/>
            <a:ext cx="3627437" cy="1649412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51375" y="2674938"/>
            <a:ext cx="3629025" cy="1649412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871538" y="4476750"/>
            <a:ext cx="3627437" cy="1649413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1375" y="4476750"/>
            <a:ext cx="3629025" cy="1649413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4B4838-3FF3-499C-90DE-B0251C6D9D5A}" type="datetimeFigureOut">
              <a:rPr lang="ru-RU"/>
              <a:pPr>
                <a:defRPr/>
              </a:pPr>
              <a:t>05.03.2014</a:t>
            </a:fld>
            <a:endParaRPr lang="ru-RU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B009A9-448C-4C1F-996F-976C51E7D2D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6325" cy="2468563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027" name="Group 15"/>
          <p:cNvGrpSpPr>
            <a:grpSpLocks noChangeAspect="1"/>
          </p:cNvGrpSpPr>
          <p:nvPr/>
        </p:nvGrpSpPr>
        <p:grpSpPr bwMode="auto">
          <a:xfrm>
            <a:off x="211138" y="1679575"/>
            <a:ext cx="8723312" cy="1330325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38138"/>
            <a:ext cx="8229600" cy="125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4138" y="6249988"/>
            <a:ext cx="37861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4493F7F2-38AC-49DC-AE9B-5BE9E019D58A}" type="datetimeFigureOut">
              <a:rPr lang="ru-RU"/>
              <a:pPr>
                <a:defRPr/>
              </a:pPr>
              <a:t>05.03.2014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75" y="6249988"/>
            <a:ext cx="3786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0975" y="6249988"/>
            <a:ext cx="1162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7FC3BD4E-3E61-4B3F-95C5-6C381077D4C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03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71538" y="2674938"/>
            <a:ext cx="7408862" cy="345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3" r:id="rId2"/>
    <p:sldLayoutId id="2147483675" r:id="rId3"/>
    <p:sldLayoutId id="2147483672" r:id="rId4"/>
    <p:sldLayoutId id="2147483671" r:id="rId5"/>
    <p:sldLayoutId id="2147483670" r:id="rId6"/>
    <p:sldLayoutId id="2147483676" r:id="rId7"/>
    <p:sldLayoutId id="2147483677" r:id="rId8"/>
    <p:sldLayoutId id="2147483678" r:id="rId9"/>
    <p:sldLayoutId id="2147483669" r:id="rId10"/>
    <p:sldLayoutId id="2147483679" r:id="rId11"/>
    <p:sldLayoutId id="2147483668" r:id="rId12"/>
    <p:sldLayoutId id="214748366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462088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2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ъект 6"/>
          <p:cNvSpPr>
            <a:spLocks noGrp="1"/>
          </p:cNvSpPr>
          <p:nvPr>
            <p:ph idx="1"/>
          </p:nvPr>
        </p:nvSpPr>
        <p:spPr>
          <a:xfrm>
            <a:off x="871538" y="2060575"/>
            <a:ext cx="7408862" cy="4065588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Font typeface="Symbol" pitchFamily="18" charset="2"/>
              <a:buNone/>
            </a:pPr>
            <a:endParaRPr lang="ru-RU" b="1" dirty="0" smtClean="0">
              <a:latin typeface="Arial" charset="0"/>
            </a:endParaRPr>
          </a:p>
          <a:p>
            <a:pPr marL="0" indent="0" algn="ctr" eaLnBrk="1" hangingPunct="1">
              <a:lnSpc>
                <a:spcPct val="90000"/>
              </a:lnSpc>
              <a:buFont typeface="Symbol" pitchFamily="18" charset="2"/>
              <a:buNone/>
            </a:pPr>
            <a:endParaRPr lang="ru-RU" b="1" dirty="0" smtClean="0">
              <a:latin typeface="Arial" charset="0"/>
            </a:endParaRPr>
          </a:p>
          <a:p>
            <a:pPr marL="0" indent="0" algn="ctr" eaLnBrk="1" hangingPunct="1">
              <a:lnSpc>
                <a:spcPct val="90000"/>
              </a:lnSpc>
              <a:buNone/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Verdana" pitchFamily="34" charset="0"/>
              </a:rPr>
              <a:t>Профессиональная деятельность </a:t>
            </a:r>
            <a:b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Verdana" pitchFamily="34" charset="0"/>
              </a:rPr>
            </a:b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Verdana" pitchFamily="34" charset="0"/>
              </a:rPr>
              <a:t> </a:t>
            </a:r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  <a:latin typeface="Verdana" pitchFamily="34" charset="0"/>
                <a:cs typeface="Arial" charset="0"/>
              </a:rPr>
              <a:t>Вильчика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Verdana" pitchFamily="34" charset="0"/>
                <a:cs typeface="Arial" charset="0"/>
              </a:rPr>
              <a:t> А.И.</a:t>
            </a:r>
          </a:p>
          <a:p>
            <a:pPr marL="0" indent="0" algn="ctr" eaLnBrk="1" hangingPunct="1">
              <a:lnSpc>
                <a:spcPct val="90000"/>
              </a:lnSpc>
              <a:buFont typeface="Symbol" pitchFamily="18" charset="2"/>
              <a:buNone/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Verdana" pitchFamily="34" charset="0"/>
              </a:rPr>
              <a:t> мастера производственного обучения</a:t>
            </a:r>
            <a:endParaRPr lang="ru-RU" sz="4000" b="1" dirty="0" smtClean="0">
              <a:solidFill>
                <a:schemeClr val="bg2">
                  <a:lumMod val="25000"/>
                </a:schemeClr>
              </a:solidFill>
              <a:latin typeface="Verdana" pitchFamily="34" charset="0"/>
            </a:endParaRPr>
          </a:p>
          <a:p>
            <a:pPr marL="0" indent="0" algn="ctr" eaLnBrk="1" hangingPunct="1">
              <a:lnSpc>
                <a:spcPct val="90000"/>
              </a:lnSpc>
              <a:buFont typeface="Symbol" pitchFamily="18" charset="2"/>
              <a:buNone/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Verdana" pitchFamily="34" charset="0"/>
                <a:cs typeface="Arial" charset="0"/>
              </a:rPr>
              <a:t>профессии «</a:t>
            </a:r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  <a:latin typeface="Verdana" pitchFamily="34" charset="0"/>
                <a:cs typeface="Arial" charset="0"/>
              </a:rPr>
              <a:t>Электрогазосварщик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Verdana" pitchFamily="34" charset="0"/>
                <a:cs typeface="Arial" charset="0"/>
              </a:rPr>
              <a:t>»</a:t>
            </a:r>
            <a:b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Verdana" pitchFamily="34" charset="0"/>
                <a:cs typeface="Arial" charset="0"/>
              </a:rPr>
            </a:br>
            <a:endParaRPr lang="ru-RU" b="1" dirty="0" smtClean="0">
              <a:solidFill>
                <a:schemeClr val="bg2">
                  <a:lumMod val="25000"/>
                </a:schemeClr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5362" name="Заголовок 3"/>
          <p:cNvSpPr>
            <a:spLocks noGrp="1"/>
          </p:cNvSpPr>
          <p:nvPr>
            <p:ph type="title"/>
          </p:nvPr>
        </p:nvSpPr>
        <p:spPr>
          <a:xfrm>
            <a:off x="457200" y="338138"/>
            <a:ext cx="8229600" cy="1304912"/>
          </a:xfrm>
        </p:spPr>
        <p:txBody>
          <a:bodyPr/>
          <a:lstStyle/>
          <a:p>
            <a:r>
              <a:rPr lang="ru-RU" sz="2400" dirty="0" smtClean="0">
                <a:solidFill>
                  <a:srgbClr val="002060"/>
                </a:solidFill>
              </a:rPr>
              <a:t/>
            </a:r>
            <a:br>
              <a:rPr lang="ru-RU" sz="2400" dirty="0" smtClean="0">
                <a:solidFill>
                  <a:srgbClr val="002060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>Государственное бюджетное образовательное учреждение </a:t>
            </a:r>
            <a:br>
              <a:rPr lang="ru-RU" sz="2000" b="1" dirty="0" smtClean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>среднего профессионального образования Республики Марий Эл </a:t>
            </a:r>
            <a:br>
              <a:rPr lang="ru-RU" sz="2000" b="1" dirty="0" smtClean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>«Волжский индустриально-технологический техникум»</a:t>
            </a: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endParaRPr lang="ru-RU" sz="24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Объект 1"/>
          <p:cNvSpPr>
            <a:spLocks noGrp="1"/>
          </p:cNvSpPr>
          <p:nvPr>
            <p:ph idx="1"/>
          </p:nvPr>
        </p:nvSpPr>
        <p:spPr>
          <a:xfrm>
            <a:off x="857224" y="1571612"/>
            <a:ext cx="7408862" cy="4497388"/>
          </a:xfrm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Font typeface="Symbol" pitchFamily="18" charset="2"/>
              <a:buNone/>
            </a:pPr>
            <a:endParaRPr lang="ru-RU" sz="3000" b="1" dirty="0" smtClean="0">
              <a:solidFill>
                <a:srgbClr val="FF0000"/>
              </a:solidFill>
              <a:latin typeface="Verdana" pitchFamily="34" charset="0"/>
            </a:endParaRPr>
          </a:p>
          <a:p>
            <a:pPr marL="0" indent="0" algn="ctr" eaLnBrk="1" hangingPunct="1">
              <a:lnSpc>
                <a:spcPct val="80000"/>
              </a:lnSpc>
              <a:buFont typeface="Symbol" pitchFamily="18" charset="2"/>
              <a:buNone/>
            </a:pPr>
            <a:endParaRPr lang="ru-RU" sz="3000" b="1" dirty="0" smtClean="0">
              <a:solidFill>
                <a:srgbClr val="FF0000"/>
              </a:solidFill>
              <a:latin typeface="Verdana" pitchFamily="34" charset="0"/>
            </a:endParaRPr>
          </a:p>
          <a:p>
            <a:pPr marL="0" indent="0" algn="ctr" eaLnBrk="1" hangingPunct="1">
              <a:lnSpc>
                <a:spcPct val="80000"/>
              </a:lnSpc>
              <a:buFont typeface="Symbol" pitchFamily="18" charset="2"/>
              <a:buNone/>
            </a:pPr>
            <a:r>
              <a:rPr lang="ru-RU" sz="3600" b="1" dirty="0" smtClean="0">
                <a:solidFill>
                  <a:srgbClr val="1F2E63"/>
                </a:solidFill>
                <a:latin typeface="Verdana" pitchFamily="34" charset="0"/>
              </a:rPr>
              <a:t>В любой науке,</a:t>
            </a:r>
          </a:p>
          <a:p>
            <a:pPr marL="0" indent="0" algn="ctr" eaLnBrk="1" hangingPunct="1">
              <a:lnSpc>
                <a:spcPct val="80000"/>
              </a:lnSpc>
              <a:buFont typeface="Symbol" pitchFamily="18" charset="2"/>
              <a:buNone/>
            </a:pPr>
            <a:r>
              <a:rPr lang="ru-RU" sz="3600" b="1" dirty="0" smtClean="0">
                <a:solidFill>
                  <a:srgbClr val="1F2E63"/>
                </a:solidFill>
                <a:latin typeface="Verdana" pitchFamily="34" charset="0"/>
              </a:rPr>
              <a:t>в любом искусстве</a:t>
            </a:r>
          </a:p>
          <a:p>
            <a:pPr marL="0" indent="0" algn="ctr" eaLnBrk="1" hangingPunct="1">
              <a:lnSpc>
                <a:spcPct val="80000"/>
              </a:lnSpc>
              <a:buFont typeface="Symbol" pitchFamily="18" charset="2"/>
              <a:buNone/>
            </a:pPr>
            <a:r>
              <a:rPr lang="ru-RU" sz="3600" b="1" dirty="0" smtClean="0">
                <a:solidFill>
                  <a:srgbClr val="1F2E63"/>
                </a:solidFill>
                <a:latin typeface="Verdana" pitchFamily="34" charset="0"/>
              </a:rPr>
              <a:t>лучший учитель-</a:t>
            </a:r>
          </a:p>
          <a:p>
            <a:pPr marL="0" indent="0" algn="ctr" eaLnBrk="1" hangingPunct="1">
              <a:lnSpc>
                <a:spcPct val="80000"/>
              </a:lnSpc>
              <a:buFont typeface="Symbol" pitchFamily="18" charset="2"/>
              <a:buNone/>
            </a:pPr>
            <a:r>
              <a:rPr lang="ru-RU" sz="3600" b="1" dirty="0" smtClean="0">
                <a:solidFill>
                  <a:srgbClr val="1F2E63"/>
                </a:solidFill>
                <a:latin typeface="Verdana" pitchFamily="34" charset="0"/>
              </a:rPr>
              <a:t>опыт…</a:t>
            </a:r>
          </a:p>
          <a:p>
            <a:pPr marL="0" indent="0" algn="ctr" eaLnBrk="1" hangingPunct="1">
              <a:lnSpc>
                <a:spcPct val="80000"/>
              </a:lnSpc>
              <a:buFont typeface="Symbol" pitchFamily="18" charset="2"/>
              <a:buNone/>
            </a:pPr>
            <a:endParaRPr lang="ru-RU" sz="3000" b="1" dirty="0" smtClean="0">
              <a:solidFill>
                <a:srgbClr val="1F2E63"/>
              </a:solidFill>
              <a:latin typeface="Verdana" pitchFamily="34" charset="0"/>
            </a:endParaRPr>
          </a:p>
          <a:p>
            <a:pPr marL="0" indent="0" algn="ctr" eaLnBrk="1" hangingPunct="1">
              <a:lnSpc>
                <a:spcPct val="80000"/>
              </a:lnSpc>
              <a:buFont typeface="Symbol" pitchFamily="18" charset="2"/>
              <a:buNone/>
            </a:pPr>
            <a:endParaRPr lang="ru-RU" sz="3000" b="1" dirty="0" smtClean="0">
              <a:solidFill>
                <a:srgbClr val="1F2E63"/>
              </a:solidFill>
              <a:latin typeface="Verdana" pitchFamily="34" charset="0"/>
            </a:endParaRPr>
          </a:p>
          <a:p>
            <a:pPr marL="0" indent="0" algn="r" eaLnBrk="1" hangingPunct="1">
              <a:lnSpc>
                <a:spcPct val="80000"/>
              </a:lnSpc>
              <a:buFont typeface="Symbol" pitchFamily="18" charset="2"/>
              <a:buNone/>
            </a:pPr>
            <a:r>
              <a:rPr lang="ru-RU" sz="2200" b="1" dirty="0" smtClean="0">
                <a:solidFill>
                  <a:srgbClr val="1F2E63"/>
                </a:solidFill>
              </a:rPr>
              <a:t>Мигель де Сервантес</a:t>
            </a:r>
          </a:p>
        </p:txBody>
      </p:sp>
      <p:sp>
        <p:nvSpPr>
          <p:cNvPr id="16386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US" sz="3600" b="1" dirty="0" smtClean="0">
                <a:solidFill>
                  <a:schemeClr val="bg1"/>
                </a:solidFill>
                <a:latin typeface="Verdana" pitchFamily="34" charset="0"/>
              </a:rPr>
              <a:t>I</a:t>
            </a:r>
            <a:r>
              <a:rPr lang="ru-RU" sz="3600" b="1" dirty="0" smtClean="0">
                <a:solidFill>
                  <a:schemeClr val="bg1"/>
                </a:solidFill>
                <a:latin typeface="Verdana" pitchFamily="34" charset="0"/>
              </a:rPr>
              <a:t>.РЕЗЮМЕ</a:t>
            </a:r>
            <a:endParaRPr lang="ru-RU" sz="3600" dirty="0" smtClean="0">
              <a:solidFill>
                <a:schemeClr val="bg1"/>
              </a:solidFill>
            </a:endParaRPr>
          </a:p>
        </p:txBody>
      </p:sp>
      <p:sp>
        <p:nvSpPr>
          <p:cNvPr id="17410" name="Объект 3"/>
          <p:cNvSpPr>
            <a:spLocks noGrp="1"/>
          </p:cNvSpPr>
          <p:nvPr>
            <p:ph sz="quarter" idx="13"/>
          </p:nvPr>
        </p:nvSpPr>
        <p:spPr>
          <a:xfrm>
            <a:off x="468313" y="1714488"/>
            <a:ext cx="4318002" cy="4667262"/>
          </a:xfrm>
        </p:spPr>
        <p:txBody>
          <a:bodyPr/>
          <a:lstStyle/>
          <a:p>
            <a:pPr marL="0" lvl="2" indent="0" eaLnBrk="1" hangingPunct="1">
              <a:spcBef>
                <a:spcPct val="0"/>
              </a:spcBef>
              <a:buFont typeface="Symbol" pitchFamily="18" charset="2"/>
              <a:buNone/>
            </a:pPr>
            <a:endParaRPr lang="ru-RU" sz="1400" b="1" dirty="0" smtClean="0">
              <a:solidFill>
                <a:schemeClr val="tx1"/>
              </a:solidFill>
            </a:endParaRPr>
          </a:p>
          <a:p>
            <a:pPr marL="0" lvl="2" indent="0" eaLnBrk="1" hangingPunct="1">
              <a:spcBef>
                <a:spcPct val="0"/>
              </a:spcBef>
              <a:buFont typeface="Wingdings" pitchFamily="2" charset="2"/>
              <a:buChar char="Ø"/>
            </a:pP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 Образование:</a:t>
            </a:r>
            <a:r>
              <a:rPr lang="ru-RU" sz="1600" b="1" dirty="0" smtClean="0">
                <a:solidFill>
                  <a:schemeClr val="tx1"/>
                </a:solidFill>
                <a:latin typeface="Verdana" pitchFamily="34" charset="0"/>
              </a:rPr>
              <a:t>   среднее</a:t>
            </a:r>
          </a:p>
          <a:p>
            <a:pPr marL="0" lvl="2" indent="0" eaLnBrk="1" hangingPunct="1">
              <a:spcBef>
                <a:spcPct val="0"/>
              </a:spcBef>
              <a:buNone/>
            </a:pPr>
            <a:r>
              <a:rPr lang="ru-RU" sz="1600" b="1" dirty="0" smtClean="0">
                <a:solidFill>
                  <a:schemeClr val="tx1"/>
                </a:solidFill>
                <a:latin typeface="Verdana" pitchFamily="34" charset="0"/>
              </a:rPr>
              <a:t>    профессиональное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Место учёбы:</a:t>
            </a:r>
            <a:r>
              <a:rPr lang="ru-RU" sz="1600" b="1" dirty="0" smtClean="0">
                <a:solidFill>
                  <a:schemeClr val="tx1"/>
                </a:solidFill>
                <a:latin typeface="Verdana" pitchFamily="34" charset="0"/>
              </a:rPr>
              <a:t>  СПТУ №101, Республика Молдова, </a:t>
            </a:r>
          </a:p>
          <a:p>
            <a:pPr eaLnBrk="1" hangingPunct="1">
              <a:buNone/>
            </a:pPr>
            <a:r>
              <a:rPr lang="ru-RU" sz="1600" b="1" dirty="0" smtClean="0">
                <a:solidFill>
                  <a:schemeClr val="tx1"/>
                </a:solidFill>
                <a:latin typeface="Verdana" pitchFamily="34" charset="0"/>
              </a:rPr>
              <a:t>    г. Рышканы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ru-RU" sz="1600" b="1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Специальность:</a:t>
            </a:r>
            <a:r>
              <a:rPr lang="ru-RU" sz="16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ru-RU" sz="1600" b="1" i="1" dirty="0" err="1" smtClean="0">
                <a:solidFill>
                  <a:schemeClr val="tx1"/>
                </a:solidFill>
                <a:latin typeface="Verdana" pitchFamily="34" charset="0"/>
              </a:rPr>
              <a:t>электрогазосварщик</a:t>
            </a:r>
            <a:r>
              <a:rPr lang="ru-RU" sz="1600" b="1" i="1" dirty="0" smtClean="0">
                <a:solidFill>
                  <a:schemeClr val="tx1"/>
                </a:solidFill>
                <a:latin typeface="Verdana" pitchFamily="34" charset="0"/>
              </a:rPr>
              <a:t>, </a:t>
            </a:r>
          </a:p>
          <a:p>
            <a:pPr eaLnBrk="1" hangingPunct="1">
              <a:buNone/>
            </a:pPr>
            <a:r>
              <a:rPr lang="ru-RU" sz="1600" b="1" i="1" dirty="0" smtClean="0">
                <a:solidFill>
                  <a:schemeClr val="tx1"/>
                </a:solidFill>
                <a:latin typeface="Verdana" pitchFamily="34" charset="0"/>
              </a:rPr>
              <a:t>    слесарь-сантехник;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Char char="Ø"/>
            </a:pP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Место работы:</a:t>
            </a:r>
            <a:r>
              <a:rPr lang="ru-RU" sz="1600" b="1" dirty="0" smtClean="0">
                <a:solidFill>
                  <a:schemeClr val="tx1"/>
                </a:solidFill>
                <a:latin typeface="Verdana" pitchFamily="34" charset="0"/>
              </a:rPr>
              <a:t>   </a:t>
            </a:r>
            <a:r>
              <a:rPr lang="ru-RU" sz="1600" b="1" i="1" dirty="0" smtClean="0">
                <a:solidFill>
                  <a:schemeClr val="tx1"/>
                </a:solidFill>
                <a:latin typeface="Verdana" pitchFamily="34" charset="0"/>
              </a:rPr>
              <a:t>ГБОУ СПО РМЭ «Волжский индустриально-технологический техникум»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Char char="Ø"/>
            </a:pP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Трудовой стаж:</a:t>
            </a:r>
            <a:r>
              <a:rPr lang="ru-RU" sz="1600" dirty="0" smtClean="0">
                <a:solidFill>
                  <a:schemeClr val="tx1"/>
                </a:solidFill>
                <a:latin typeface="Verdana" pitchFamily="34" charset="0"/>
              </a:rPr>
              <a:t>   </a:t>
            </a:r>
            <a:r>
              <a:rPr lang="ru-RU" sz="1600" b="1" i="1" dirty="0" smtClean="0">
                <a:solidFill>
                  <a:schemeClr val="tx1"/>
                </a:solidFill>
                <a:latin typeface="Verdana" pitchFamily="34" charset="0"/>
              </a:rPr>
              <a:t> 12  лет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Char char="Ø"/>
            </a:pP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Педагогический стаж:</a:t>
            </a:r>
            <a:r>
              <a:rPr lang="ru-RU" sz="1600" b="1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ru-RU" sz="1600" b="1" i="1" smtClean="0">
                <a:solidFill>
                  <a:schemeClr val="tx1"/>
                </a:solidFill>
                <a:latin typeface="Verdana" pitchFamily="34" charset="0"/>
              </a:rPr>
              <a:t>3 года</a:t>
            </a:r>
            <a:endParaRPr lang="ru-RU" sz="1600" b="1" i="1" dirty="0" smtClean="0">
              <a:solidFill>
                <a:schemeClr val="tx1"/>
              </a:solidFill>
              <a:latin typeface="Verdana" pitchFamily="34" charset="0"/>
            </a:endParaRPr>
          </a:p>
          <a:p>
            <a:pPr eaLnBrk="1" hangingPunct="1">
              <a:spcBef>
                <a:spcPct val="0"/>
              </a:spcBef>
              <a:buFont typeface="Wingdings" pitchFamily="2" charset="2"/>
              <a:buChar char="Ø"/>
            </a:pP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Стаж работы в ПУ № 15:</a:t>
            </a:r>
            <a:r>
              <a:rPr lang="ru-RU" sz="1600" b="1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ru-RU" sz="1600" b="1" i="1" dirty="0" smtClean="0">
                <a:solidFill>
                  <a:schemeClr val="tx1"/>
                </a:solidFill>
                <a:latin typeface="Verdana" pitchFamily="34" charset="0"/>
              </a:rPr>
              <a:t>1 год</a:t>
            </a:r>
          </a:p>
        </p:txBody>
      </p:sp>
      <p:pic>
        <p:nvPicPr>
          <p:cNvPr id="17411" name="Picture 2" descr="C:\Users\наталья\Desktop\вильчик фото\IMG_0097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5214942" y="1857364"/>
            <a:ext cx="3457575" cy="46085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>
          <a:xfrm>
            <a:off x="468313" y="476250"/>
            <a:ext cx="8229600" cy="1252538"/>
          </a:xfrm>
        </p:spPr>
        <p:txBody>
          <a:bodyPr/>
          <a:lstStyle/>
          <a:p>
            <a:pPr eaLnBrk="1" hangingPunct="1"/>
            <a:r>
              <a:rPr lang="ru-RU" sz="3600" b="1" dirty="0" smtClean="0">
                <a:solidFill>
                  <a:schemeClr val="bg1"/>
                </a:solidFill>
                <a:latin typeface="Verdana" pitchFamily="34" charset="0"/>
              </a:rPr>
              <a:t>МОИ ДИПЛОМЫ</a:t>
            </a:r>
            <a:endParaRPr lang="ru-RU" sz="3600" dirty="0" smtClean="0">
              <a:solidFill>
                <a:schemeClr val="bg1"/>
              </a:solidFill>
            </a:endParaRPr>
          </a:p>
        </p:txBody>
      </p:sp>
      <p:pic>
        <p:nvPicPr>
          <p:cNvPr id="18434" name="Picture 3" descr="C:\Users\наталья\Desktop\вильчик фото\IMG_0094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874713" y="1557338"/>
            <a:ext cx="3425825" cy="4568825"/>
          </a:xfrm>
        </p:spPr>
      </p:pic>
      <p:sp>
        <p:nvSpPr>
          <p:cNvPr id="18435" name="Объект 2"/>
          <p:cNvSpPr>
            <a:spLocks noGrp="1"/>
          </p:cNvSpPr>
          <p:nvPr>
            <p:ph sz="quarter" idx="14"/>
          </p:nvPr>
        </p:nvSpPr>
        <p:spPr>
          <a:xfrm>
            <a:off x="4645025" y="1628775"/>
            <a:ext cx="4030663" cy="4497388"/>
          </a:xfrm>
        </p:spPr>
        <p:txBody>
          <a:bodyPr/>
          <a:lstStyle/>
          <a:p>
            <a:pPr marL="0" indent="0" algn="ctr" eaLnBrk="1" hangingPunct="1">
              <a:buFont typeface="Symbol" pitchFamily="18" charset="2"/>
              <a:buNone/>
            </a:pPr>
            <a:endParaRPr lang="ru-RU" dirty="0" smtClean="0">
              <a:solidFill>
                <a:srgbClr val="FF0000"/>
              </a:solidFill>
              <a:latin typeface="Verdana" pitchFamily="34" charset="0"/>
            </a:endParaRPr>
          </a:p>
          <a:p>
            <a:pPr marL="0" indent="0" algn="ctr" eaLnBrk="1" hangingPunct="1">
              <a:buFont typeface="Symbol" pitchFamily="18" charset="2"/>
              <a:buNone/>
            </a:pPr>
            <a:endParaRPr lang="ru-RU" dirty="0" smtClean="0">
              <a:solidFill>
                <a:srgbClr val="FF0000"/>
              </a:solidFill>
              <a:latin typeface="Verdana" pitchFamily="34" charset="0"/>
            </a:endParaRPr>
          </a:p>
          <a:p>
            <a:pPr marL="0" indent="0" algn="ctr" eaLnBrk="1" hangingPunct="1">
              <a:buFont typeface="Symbol" pitchFamily="18" charset="2"/>
              <a:buNone/>
            </a:pPr>
            <a:r>
              <a:rPr lang="ru-RU" sz="1600" b="1" dirty="0" err="1" smtClean="0">
                <a:solidFill>
                  <a:srgbClr val="FF0000"/>
                </a:solidFill>
                <a:latin typeface="Verdana" pitchFamily="34" charset="0"/>
              </a:rPr>
              <a:t>Электрогазосварщик</a:t>
            </a:r>
            <a:r>
              <a:rPr lang="ru-RU" sz="1600" b="1" dirty="0" smtClean="0">
                <a:solidFill>
                  <a:srgbClr val="FF0000"/>
                </a:solidFill>
                <a:latin typeface="Verdana" pitchFamily="34" charset="0"/>
              </a:rPr>
              <a:t> </a:t>
            </a:r>
          </a:p>
          <a:p>
            <a:pPr marL="0" indent="0" algn="ctr" eaLnBrk="1" hangingPunct="1">
              <a:buFont typeface="Symbol" pitchFamily="18" charset="2"/>
              <a:buNone/>
            </a:pPr>
            <a:r>
              <a:rPr lang="ru-RU" sz="1600" b="1" dirty="0" smtClean="0">
                <a:solidFill>
                  <a:srgbClr val="FF0000"/>
                </a:solidFill>
                <a:latin typeface="Verdana" pitchFamily="34" charset="0"/>
              </a:rPr>
              <a:t>4 разряда; </a:t>
            </a:r>
          </a:p>
          <a:p>
            <a:pPr marL="0" indent="0" algn="ctr" eaLnBrk="1" hangingPunct="1">
              <a:buFont typeface="Symbol" pitchFamily="18" charset="2"/>
              <a:buNone/>
            </a:pPr>
            <a:r>
              <a:rPr lang="ru-RU" sz="1600" b="1" dirty="0" smtClean="0">
                <a:solidFill>
                  <a:srgbClr val="FF0000"/>
                </a:solidFill>
                <a:latin typeface="Verdana" pitchFamily="34" charset="0"/>
              </a:rPr>
              <a:t>слесарь-сантехник</a:t>
            </a:r>
          </a:p>
          <a:p>
            <a:pPr marL="0" indent="0" algn="ctr" eaLnBrk="1" hangingPunct="1">
              <a:buFont typeface="Symbol" pitchFamily="18" charset="2"/>
              <a:buNone/>
            </a:pPr>
            <a:r>
              <a:rPr lang="ru-RU" sz="1600" b="1" dirty="0" smtClean="0">
                <a:solidFill>
                  <a:srgbClr val="FF0000"/>
                </a:solidFill>
                <a:latin typeface="Verdana" pitchFamily="34" charset="0"/>
              </a:rPr>
              <a:t> 4 разряда</a:t>
            </a:r>
          </a:p>
          <a:p>
            <a:pPr marL="0" indent="0" algn="ctr" eaLnBrk="1" hangingPunct="1">
              <a:buFont typeface="Symbol" pitchFamily="18" charset="2"/>
              <a:buNone/>
            </a:pPr>
            <a:r>
              <a:rPr lang="ru-RU" sz="1600" b="1" dirty="0" smtClean="0">
                <a:solidFill>
                  <a:srgbClr val="FF0000"/>
                </a:solidFill>
                <a:latin typeface="Verdana" pitchFamily="34" charset="0"/>
              </a:rPr>
              <a:t>Республика Молдова,</a:t>
            </a:r>
          </a:p>
          <a:p>
            <a:pPr marL="0" indent="0" algn="ctr" eaLnBrk="1" hangingPunct="1">
              <a:buFont typeface="Symbol" pitchFamily="18" charset="2"/>
              <a:buNone/>
            </a:pPr>
            <a:r>
              <a:rPr lang="ru-RU" sz="1600" b="1" dirty="0" smtClean="0">
                <a:solidFill>
                  <a:srgbClr val="FF0000"/>
                </a:solidFill>
                <a:latin typeface="Verdana" pitchFamily="34" charset="0"/>
              </a:rPr>
              <a:t> г. Рышканы</a:t>
            </a:r>
          </a:p>
          <a:p>
            <a:pPr marL="0" indent="0" algn="ctr" eaLnBrk="1" hangingPunct="1">
              <a:buFont typeface="Symbol" pitchFamily="18" charset="2"/>
              <a:buNone/>
            </a:pPr>
            <a:r>
              <a:rPr lang="ru-RU" sz="1600" b="1" dirty="0" smtClean="0">
                <a:solidFill>
                  <a:srgbClr val="FF0000"/>
                </a:solidFill>
                <a:latin typeface="Verdana" pitchFamily="34" charset="0"/>
              </a:rPr>
              <a:t>СПТУ №101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ru-RU" sz="3600" b="1" dirty="0" smtClean="0">
                <a:solidFill>
                  <a:schemeClr val="bg1"/>
                </a:solidFill>
                <a:latin typeface="Verdana" pitchFamily="34" charset="0"/>
              </a:rPr>
              <a:t>МОИ СВИДЕТЕЛЬСТВА</a:t>
            </a:r>
            <a:endParaRPr lang="ru-RU" sz="3600" dirty="0" smtClean="0">
              <a:solidFill>
                <a:schemeClr val="bg1"/>
              </a:solidFill>
            </a:endParaRPr>
          </a:p>
        </p:txBody>
      </p:sp>
      <p:sp>
        <p:nvSpPr>
          <p:cNvPr id="19458" name="Объект 3"/>
          <p:cNvSpPr>
            <a:spLocks noGrp="1"/>
          </p:cNvSpPr>
          <p:nvPr>
            <p:ph sz="quarter" idx="1"/>
          </p:nvPr>
        </p:nvSpPr>
        <p:spPr>
          <a:xfrm>
            <a:off x="214282" y="4786322"/>
            <a:ext cx="3857653" cy="1428760"/>
          </a:xfrm>
        </p:spPr>
        <p:txBody>
          <a:bodyPr/>
          <a:lstStyle/>
          <a:p>
            <a:pPr marL="0" indent="0" algn="ctr" eaLnBrk="1" hangingPunct="1">
              <a:buNone/>
            </a:pPr>
            <a:endParaRPr lang="ru-RU" sz="1600" b="1" dirty="0" smtClean="0">
              <a:solidFill>
                <a:srgbClr val="FF0000"/>
              </a:solidFill>
              <a:latin typeface="Verdana" pitchFamily="34" charset="0"/>
            </a:endParaRPr>
          </a:p>
          <a:p>
            <a:pPr marL="0" indent="0" algn="ctr" eaLnBrk="1" hangingPunct="1">
              <a:buNone/>
            </a:pPr>
            <a:endParaRPr lang="ru-RU" sz="1600" b="1" dirty="0" smtClean="0">
              <a:solidFill>
                <a:srgbClr val="FF0000"/>
              </a:solidFill>
              <a:latin typeface="Verdana" pitchFamily="34" charset="0"/>
            </a:endParaRPr>
          </a:p>
          <a:p>
            <a:pPr marL="0" indent="0" algn="ctr" eaLnBrk="1" hangingPunct="1">
              <a:buNone/>
            </a:pPr>
            <a:r>
              <a:rPr lang="ru-RU" sz="1600" b="1" dirty="0" smtClean="0">
                <a:solidFill>
                  <a:srgbClr val="FF0000"/>
                </a:solidFill>
                <a:latin typeface="Verdana" pitchFamily="34" charset="0"/>
              </a:rPr>
              <a:t>Учебный центр «УККОМ»</a:t>
            </a:r>
          </a:p>
          <a:p>
            <a:pPr marL="0" indent="0" algn="ctr" eaLnBrk="1" hangingPunct="1">
              <a:buNone/>
            </a:pPr>
            <a:r>
              <a:rPr lang="ru-RU" sz="1600" b="1" dirty="0" smtClean="0">
                <a:solidFill>
                  <a:srgbClr val="FF0000"/>
                </a:solidFill>
                <a:latin typeface="Verdana" pitchFamily="34" charset="0"/>
              </a:rPr>
              <a:t>Промышленный альпинист </a:t>
            </a:r>
          </a:p>
          <a:p>
            <a:pPr marL="0" indent="0" algn="ctr" eaLnBrk="1" hangingPunct="1">
              <a:buNone/>
            </a:pPr>
            <a:r>
              <a:rPr lang="ru-RU" sz="1600" b="1" dirty="0" smtClean="0">
                <a:solidFill>
                  <a:srgbClr val="FF0000"/>
                </a:solidFill>
                <a:latin typeface="Verdana" pitchFamily="34" charset="0"/>
              </a:rPr>
              <a:t>5 разряда</a:t>
            </a:r>
          </a:p>
          <a:p>
            <a:pPr marL="0" indent="0" algn="ctr" eaLnBrk="1" hangingPunct="1">
              <a:buFont typeface="Symbol" pitchFamily="18" charset="2"/>
              <a:buNone/>
            </a:pPr>
            <a:endParaRPr lang="ru-RU" dirty="0" smtClean="0">
              <a:solidFill>
                <a:srgbClr val="FF0000"/>
              </a:solidFill>
            </a:endParaRPr>
          </a:p>
          <a:p>
            <a:pPr marL="0" indent="0" algn="ctr" eaLnBrk="1" hangingPunct="1">
              <a:buFont typeface="Symbol" pitchFamily="18" charset="2"/>
              <a:buNone/>
            </a:pPr>
            <a:endParaRPr lang="ru-RU" dirty="0" smtClean="0">
              <a:solidFill>
                <a:srgbClr val="FF0000"/>
              </a:solidFill>
            </a:endParaRPr>
          </a:p>
          <a:p>
            <a:pPr marL="0" indent="0" algn="ctr" eaLnBrk="1" hangingPunct="1">
              <a:buFont typeface="Symbol" pitchFamily="18" charset="2"/>
              <a:buNone/>
            </a:pPr>
            <a:endParaRPr lang="ru-RU" dirty="0" smtClean="0">
              <a:solidFill>
                <a:srgbClr val="FF0000"/>
              </a:solidFill>
            </a:endParaRPr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51375" y="5072074"/>
            <a:ext cx="3629025" cy="1285884"/>
          </a:xfrm>
        </p:spPr>
        <p:txBody>
          <a:bodyPr/>
          <a:lstStyle/>
          <a:p>
            <a:pPr algn="ctr">
              <a:buNone/>
            </a:pP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Москва , УКК «</a:t>
            </a:r>
            <a:r>
              <a:rPr lang="ru-RU" sz="1600" b="1" dirty="0" err="1" smtClean="0">
                <a:solidFill>
                  <a:srgbClr val="CC0000"/>
                </a:solidFill>
                <a:latin typeface="Verdana" pitchFamily="34" charset="0"/>
              </a:rPr>
              <a:t>Автодор</a:t>
            </a: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»,</a:t>
            </a:r>
          </a:p>
          <a:p>
            <a:pPr algn="ctr">
              <a:buNone/>
            </a:pP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2002г.</a:t>
            </a:r>
          </a:p>
          <a:p>
            <a:pPr algn="ctr">
              <a:buNone/>
            </a:pPr>
            <a:r>
              <a:rPr lang="ru-RU" sz="1600" b="1" dirty="0" err="1" smtClean="0">
                <a:solidFill>
                  <a:srgbClr val="CC0000"/>
                </a:solidFill>
                <a:latin typeface="Verdana" pitchFamily="34" charset="0"/>
              </a:rPr>
              <a:t>Электрогазосварщик</a:t>
            </a: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 </a:t>
            </a:r>
          </a:p>
          <a:p>
            <a:pPr algn="ctr">
              <a:buNone/>
            </a:pP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5 разряда</a:t>
            </a:r>
          </a:p>
          <a:p>
            <a:endParaRPr lang="ru-RU" dirty="0"/>
          </a:p>
        </p:txBody>
      </p:sp>
      <p:pic>
        <p:nvPicPr>
          <p:cNvPr id="14" name="Picture 2" descr="C:\Users\наталья\Desktop\вильчик фото\IMG_0090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00034" y="2000240"/>
            <a:ext cx="3619525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8" descr="IMG_0039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286380" y="1928802"/>
            <a:ext cx="2359976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chemeClr val="bg1"/>
                </a:solidFill>
                <a:latin typeface="Verdana" pitchFamily="34" charset="0"/>
              </a:rPr>
              <a:t>МОИ   СВИДЕТЕЛЬСТВА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endParaRPr lang="ru-RU" sz="1600" b="1" dirty="0" smtClean="0">
              <a:solidFill>
                <a:srgbClr val="CC0000"/>
              </a:solidFill>
              <a:latin typeface="Verdana" pitchFamily="34" charset="0"/>
            </a:endParaRPr>
          </a:p>
          <a:p>
            <a:pPr algn="ctr">
              <a:buNone/>
            </a:pPr>
            <a:endParaRPr lang="ru-RU" sz="1600" b="1" dirty="0" smtClean="0">
              <a:solidFill>
                <a:srgbClr val="CC0000"/>
              </a:solidFill>
              <a:latin typeface="Verdana" pitchFamily="34" charset="0"/>
            </a:endParaRPr>
          </a:p>
          <a:p>
            <a:pPr algn="ctr">
              <a:buNone/>
            </a:pPr>
            <a:endParaRPr lang="ru-RU" sz="1600" b="1" dirty="0" smtClean="0">
              <a:solidFill>
                <a:srgbClr val="CC0000"/>
              </a:solidFill>
              <a:latin typeface="Verdana" pitchFamily="34" charset="0"/>
            </a:endParaRPr>
          </a:p>
          <a:p>
            <a:pPr algn="ctr">
              <a:buNone/>
            </a:pPr>
            <a:endParaRPr lang="ru-RU" sz="1600" b="1" dirty="0" smtClean="0">
              <a:solidFill>
                <a:srgbClr val="CC0000"/>
              </a:solidFill>
              <a:latin typeface="Verdana" pitchFamily="34" charset="0"/>
            </a:endParaRPr>
          </a:p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pPr algn="ctr">
              <a:buNone/>
            </a:pP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Москва , УКК «</a:t>
            </a:r>
            <a:r>
              <a:rPr lang="ru-RU" sz="1600" b="1" dirty="0" err="1" smtClean="0">
                <a:solidFill>
                  <a:srgbClr val="CC0000"/>
                </a:solidFill>
                <a:latin typeface="Verdana" pitchFamily="34" charset="0"/>
              </a:rPr>
              <a:t>Автодор</a:t>
            </a: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»,</a:t>
            </a:r>
          </a:p>
          <a:p>
            <a:pPr algn="ctr">
              <a:buNone/>
            </a:pP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2003г.</a:t>
            </a:r>
          </a:p>
          <a:p>
            <a:pPr algn="ctr">
              <a:buNone/>
            </a:pP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Разрешение на проведение земляных и строительных работ.</a:t>
            </a:r>
          </a:p>
          <a:p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algn="ctr">
              <a:buNone/>
            </a:pP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Москва , УКК «</a:t>
            </a:r>
            <a:r>
              <a:rPr lang="ru-RU" sz="1600" b="1" dirty="0" err="1" smtClean="0">
                <a:solidFill>
                  <a:srgbClr val="CC0000"/>
                </a:solidFill>
                <a:latin typeface="Verdana" pitchFamily="34" charset="0"/>
              </a:rPr>
              <a:t>Автодор</a:t>
            </a: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»,</a:t>
            </a:r>
          </a:p>
          <a:p>
            <a:pPr algn="ctr">
              <a:buNone/>
            </a:pP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2002г.</a:t>
            </a:r>
          </a:p>
          <a:p>
            <a:pPr algn="ctr">
              <a:buNone/>
            </a:pP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ОПБ 04-96 </a:t>
            </a:r>
          </a:p>
          <a:p>
            <a:pPr algn="ctr">
              <a:buNone/>
            </a:pP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Проверка знаний по пожарному </a:t>
            </a:r>
            <a:r>
              <a:rPr lang="ru-RU" sz="1600" b="1" dirty="0" err="1" smtClean="0">
                <a:solidFill>
                  <a:srgbClr val="CC0000"/>
                </a:solidFill>
                <a:latin typeface="Verdana" pitchFamily="34" charset="0"/>
              </a:rPr>
              <a:t>минимому</a:t>
            </a:r>
            <a:endParaRPr lang="ru-RU" sz="1600" b="1" dirty="0" smtClean="0">
              <a:solidFill>
                <a:srgbClr val="CC0000"/>
              </a:solidFill>
              <a:latin typeface="Verdana" pitchFamily="34" charset="0"/>
            </a:endParaRPr>
          </a:p>
          <a:p>
            <a:endParaRPr lang="ru-RU" dirty="0"/>
          </a:p>
        </p:txBody>
      </p:sp>
      <p:pic>
        <p:nvPicPr>
          <p:cNvPr id="9" name="Picture 2" descr="C:\Documents and Settings\Администратор.B843E27261A14CE\Рабочий стол\DSCF0181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143504" y="1857364"/>
            <a:ext cx="3143272" cy="2392925"/>
          </a:xfrm>
          <a:prstGeom prst="rect">
            <a:avLst/>
          </a:prstGeom>
          <a:noFill/>
        </p:spPr>
      </p:pic>
      <p:pic>
        <p:nvPicPr>
          <p:cNvPr id="10" name="Picture 3" descr="C:\Documents and Settings\Администратор.B843E27261A14CE\Рабочий стол\DSCF0180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928662" y="1839504"/>
            <a:ext cx="3190897" cy="23931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chemeClr val="bg1"/>
                </a:solidFill>
                <a:latin typeface="Verdana" pitchFamily="34" charset="0"/>
              </a:rPr>
              <a:t>МОИ  УДОСТОВЕРЕНИЯ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928661" y="1857364"/>
            <a:ext cx="3570185" cy="71438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4"/>
          </p:nvPr>
        </p:nvSpPr>
        <p:spPr>
          <a:xfrm>
            <a:off x="1214414" y="4071942"/>
            <a:ext cx="7643866" cy="714380"/>
          </a:xfrm>
        </p:spPr>
        <p:txBody>
          <a:bodyPr/>
          <a:lstStyle/>
          <a:p>
            <a:pPr algn="ctr">
              <a:buNone/>
            </a:pPr>
            <a:endParaRPr lang="ru-RU" sz="1600" b="1" dirty="0" smtClean="0">
              <a:solidFill>
                <a:srgbClr val="CC0000"/>
              </a:solidFill>
              <a:latin typeface="Verdana" pitchFamily="34" charset="0"/>
            </a:endParaRPr>
          </a:p>
          <a:p>
            <a:pPr algn="ctr">
              <a:buNone/>
            </a:pPr>
            <a:endParaRPr lang="ru-RU" sz="1600" b="1" dirty="0" smtClean="0">
              <a:solidFill>
                <a:srgbClr val="CC0000"/>
              </a:solidFill>
              <a:latin typeface="Verdana" pitchFamily="34" charset="0"/>
            </a:endParaRPr>
          </a:p>
          <a:p>
            <a:pPr algn="ctr">
              <a:buNone/>
            </a:pPr>
            <a:endParaRPr lang="ru-RU" sz="1600" b="1" dirty="0" smtClean="0">
              <a:solidFill>
                <a:srgbClr val="CC0000"/>
              </a:solidFill>
              <a:latin typeface="Verdana" pitchFamily="34" charset="0"/>
            </a:endParaRPr>
          </a:p>
          <a:p>
            <a:pPr algn="ctr">
              <a:buNone/>
            </a:pPr>
            <a:endParaRPr lang="ru-RU" sz="1600" b="1" dirty="0" smtClean="0">
              <a:solidFill>
                <a:srgbClr val="CC0000"/>
              </a:solidFill>
              <a:latin typeface="Verdana" pitchFamily="34" charset="0"/>
            </a:endParaRPr>
          </a:p>
          <a:p>
            <a:pPr algn="ctr">
              <a:buNone/>
            </a:pP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Москва , УКК «</a:t>
            </a:r>
            <a:r>
              <a:rPr lang="ru-RU" sz="1600" b="1" dirty="0" err="1" smtClean="0">
                <a:solidFill>
                  <a:srgbClr val="CC0000"/>
                </a:solidFill>
                <a:latin typeface="Verdana" pitchFamily="34" charset="0"/>
              </a:rPr>
              <a:t>Автодор</a:t>
            </a: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»,</a:t>
            </a:r>
          </a:p>
          <a:p>
            <a:pPr algn="ctr">
              <a:buNone/>
            </a:pP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2006г.</a:t>
            </a:r>
          </a:p>
          <a:p>
            <a:pPr algn="ctr">
              <a:buNone/>
            </a:pP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    Прораб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100" name="Picture 4" descr="C:\Documents and Settings\Администратор.B843E27261A14CE\Рабочий стол\DSCF0178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928794" y="1571612"/>
            <a:ext cx="5228171" cy="3714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dirty="0" smtClean="0">
                <a:solidFill>
                  <a:schemeClr val="bg1"/>
                </a:solidFill>
                <a:latin typeface="Verdana" pitchFamily="34" charset="0"/>
              </a:rPr>
              <a:t>МОИ    ДОСТИЖЕНИЯ</a:t>
            </a:r>
            <a:endParaRPr lang="ru-RU" sz="3600" dirty="0" smtClean="0">
              <a:solidFill>
                <a:schemeClr val="bg1"/>
              </a:solidFill>
            </a:endParaRPr>
          </a:p>
        </p:txBody>
      </p:sp>
      <p:sp>
        <p:nvSpPr>
          <p:cNvPr id="21506" name="Объект 3"/>
          <p:cNvSpPr>
            <a:spLocks noGrp="1"/>
          </p:cNvSpPr>
          <p:nvPr>
            <p:ph sz="quarter" idx="14"/>
          </p:nvPr>
        </p:nvSpPr>
        <p:spPr>
          <a:xfrm>
            <a:off x="4645025" y="1628775"/>
            <a:ext cx="3822700" cy="4497388"/>
          </a:xfrm>
        </p:spPr>
        <p:txBody>
          <a:bodyPr/>
          <a:lstStyle/>
          <a:p>
            <a:pPr marL="0" indent="0" algn="ctr" eaLnBrk="1" hangingPunct="1">
              <a:buFont typeface="Symbol" pitchFamily="18" charset="2"/>
              <a:buNone/>
            </a:pPr>
            <a:endParaRPr lang="ru-RU" dirty="0" smtClean="0">
              <a:solidFill>
                <a:srgbClr val="FF0000"/>
              </a:solidFill>
              <a:latin typeface="Verdana" pitchFamily="34" charset="0"/>
            </a:endParaRPr>
          </a:p>
          <a:p>
            <a:pPr marL="0" indent="0" algn="ctr" eaLnBrk="1" hangingPunct="1">
              <a:buFont typeface="Symbol" pitchFamily="18" charset="2"/>
              <a:buNone/>
            </a:pPr>
            <a:endParaRPr lang="ru-RU" dirty="0" smtClean="0">
              <a:solidFill>
                <a:srgbClr val="FF0000"/>
              </a:solidFill>
              <a:latin typeface="Verdana" pitchFamily="34" charset="0"/>
            </a:endParaRPr>
          </a:p>
          <a:p>
            <a:pPr marL="0" indent="0" algn="ctr" eaLnBrk="1" hangingPunct="1">
              <a:buFont typeface="Symbol" pitchFamily="18" charset="2"/>
              <a:buNone/>
            </a:pPr>
            <a:endParaRPr lang="ru-RU" dirty="0" smtClean="0">
              <a:solidFill>
                <a:srgbClr val="FF0000"/>
              </a:solidFill>
              <a:latin typeface="Verdana" pitchFamily="34" charset="0"/>
            </a:endParaRPr>
          </a:p>
          <a:p>
            <a:pPr marL="0" indent="0" algn="ctr" eaLnBrk="1" hangingPunct="1">
              <a:buFont typeface="Symbol" pitchFamily="18" charset="2"/>
              <a:buNone/>
            </a:pPr>
            <a:r>
              <a:rPr lang="ru-RU" sz="1600" b="1" dirty="0" smtClean="0">
                <a:solidFill>
                  <a:srgbClr val="FF0000"/>
                </a:solidFill>
                <a:latin typeface="Verdana" pitchFamily="34" charset="0"/>
              </a:rPr>
              <a:t>Республиканский конкурс профессионального мастерства по профессии «Сварщик»,2012г.</a:t>
            </a:r>
          </a:p>
        </p:txBody>
      </p:sp>
      <p:pic>
        <p:nvPicPr>
          <p:cNvPr id="21507" name="Picture 2" descr="C:\Users\наталья\Desktop\вильчик фото\IMG_0093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901700" y="1628775"/>
            <a:ext cx="3371850" cy="44973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dirty="0" smtClean="0">
                <a:solidFill>
                  <a:schemeClr val="bg1"/>
                </a:solidFill>
                <a:latin typeface="Verdana" pitchFamily="34" charset="0"/>
              </a:rPr>
              <a:t>МОИ    ДОСТИЖЕНИЯ</a:t>
            </a:r>
            <a:endParaRPr lang="ru-RU" sz="3600" dirty="0" smtClean="0">
              <a:solidFill>
                <a:schemeClr val="bg1"/>
              </a:solidFill>
            </a:endParaRPr>
          </a:p>
        </p:txBody>
      </p:sp>
      <p:pic>
        <p:nvPicPr>
          <p:cNvPr id="22530" name="Picture 2" descr="C:\Users\наталья\Desktop\вильчик фото\IMG_0096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982663" y="1844675"/>
            <a:ext cx="3209925" cy="4281488"/>
          </a:xfrm>
        </p:spPr>
      </p:pic>
      <p:pic>
        <p:nvPicPr>
          <p:cNvPr id="22531" name="Picture 3" descr="C:\Users\наталья\Desktop\вильчик фото\IMG_0097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4951413" y="1844675"/>
            <a:ext cx="3209925" cy="42814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chemeClr val="bg1"/>
                </a:solidFill>
                <a:latin typeface="Verdana" pitchFamily="34" charset="0"/>
              </a:rPr>
              <a:t>МОИ    ДОСТИЖЕНИЯ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4"/>
          </p:nvPr>
        </p:nvSpPr>
        <p:spPr>
          <a:xfrm>
            <a:off x="4645152" y="1857364"/>
            <a:ext cx="3998814" cy="4269116"/>
          </a:xfrm>
        </p:spPr>
        <p:txBody>
          <a:bodyPr/>
          <a:lstStyle/>
          <a:p>
            <a:endParaRPr lang="ru-RU" sz="1600" b="1" dirty="0" smtClean="0">
              <a:solidFill>
                <a:srgbClr val="FF0000"/>
              </a:solidFill>
              <a:latin typeface="Verdana" pitchFamily="34" charset="0"/>
            </a:endParaRPr>
          </a:p>
          <a:p>
            <a:endParaRPr lang="ru-RU" sz="1600" b="1" dirty="0" smtClean="0">
              <a:solidFill>
                <a:srgbClr val="FF0000"/>
              </a:solidFill>
              <a:latin typeface="Verdana" pitchFamily="34" charset="0"/>
            </a:endParaRPr>
          </a:p>
          <a:p>
            <a:endParaRPr lang="ru-RU" sz="1600" b="1" dirty="0" smtClean="0">
              <a:solidFill>
                <a:srgbClr val="FF0000"/>
              </a:solidFill>
              <a:latin typeface="Verdana" pitchFamily="34" charset="0"/>
            </a:endParaRPr>
          </a:p>
          <a:p>
            <a:endParaRPr lang="ru-RU" sz="1600" b="1" dirty="0" smtClean="0">
              <a:solidFill>
                <a:srgbClr val="FF0000"/>
              </a:solidFill>
              <a:latin typeface="Verdana" pitchFamily="34" charset="0"/>
            </a:endParaRPr>
          </a:p>
          <a:p>
            <a:pPr algn="ctr">
              <a:buNone/>
            </a:pPr>
            <a:r>
              <a:rPr lang="ru-RU" sz="1600" b="1" dirty="0" smtClean="0">
                <a:solidFill>
                  <a:srgbClr val="FF0000"/>
                </a:solidFill>
                <a:latin typeface="Verdana" pitchFamily="34" charset="0"/>
              </a:rPr>
              <a:t>Благодарность за добросовестный труд и успехи в деле профессионального обучения, ГБОУ СПО РМЭ «ВИТТ»2012г.</a:t>
            </a:r>
          </a:p>
          <a:p>
            <a:endParaRPr lang="ru-RU" dirty="0"/>
          </a:p>
        </p:txBody>
      </p:sp>
      <p:pic>
        <p:nvPicPr>
          <p:cNvPr id="5" name="Picture 3" descr="C:\Documents and Settings\Администратор.B843E27261A14CE\Рабочий стол\DSCF0191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98723" y="1857375"/>
            <a:ext cx="3201591" cy="42687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chemeClr val="bg1"/>
                </a:solidFill>
                <a:latin typeface="Verdana" pitchFamily="34" charset="0"/>
              </a:rPr>
              <a:t>МОИ    ДОСТИЖЕНИЯ</a:t>
            </a:r>
          </a:p>
        </p:txBody>
      </p:sp>
      <p:sp>
        <p:nvSpPr>
          <p:cNvPr id="23557" name="Rectangle 5"/>
          <p:cNvSpPr>
            <a:spLocks noGrp="1"/>
          </p:cNvSpPr>
          <p:nvPr>
            <p:ph type="body" sz="half" idx="4294967295"/>
          </p:nvPr>
        </p:nvSpPr>
        <p:spPr>
          <a:xfrm>
            <a:off x="900113" y="2708275"/>
            <a:ext cx="2879725" cy="3451225"/>
          </a:xfrm>
        </p:spPr>
        <p:txBody>
          <a:bodyPr/>
          <a:lstStyle/>
          <a:p>
            <a:endParaRPr lang="ru-RU" sz="2000" smtClean="0"/>
          </a:p>
        </p:txBody>
      </p:sp>
      <p:sp>
        <p:nvSpPr>
          <p:cNvPr id="23558" name="Rectangle 6"/>
          <p:cNvSpPr>
            <a:spLocks noGrp="1"/>
          </p:cNvSpPr>
          <p:nvPr>
            <p:ph type="body" sz="half" idx="4294967295"/>
          </p:nvPr>
        </p:nvSpPr>
        <p:spPr>
          <a:xfrm>
            <a:off x="4651375" y="2674938"/>
            <a:ext cx="4168775" cy="3451225"/>
          </a:xfrm>
        </p:spPr>
        <p:txBody>
          <a:bodyPr/>
          <a:lstStyle/>
          <a:p>
            <a:pPr algn="ctr">
              <a:buFont typeface="Symbol" pitchFamily="18" charset="2"/>
              <a:buNone/>
            </a:pPr>
            <a:endParaRPr lang="ru-RU" sz="1800" b="1" dirty="0" smtClean="0">
              <a:solidFill>
                <a:srgbClr val="CC0000"/>
              </a:solidFill>
              <a:latin typeface="Verdana" pitchFamily="34" charset="0"/>
            </a:endParaRPr>
          </a:p>
          <a:p>
            <a:pPr algn="ctr">
              <a:buFont typeface="Symbol" pitchFamily="18" charset="2"/>
              <a:buNone/>
            </a:pPr>
            <a:endParaRPr lang="ru-RU" sz="1800" b="1" dirty="0" smtClean="0">
              <a:solidFill>
                <a:srgbClr val="CC0000"/>
              </a:solidFill>
              <a:latin typeface="Verdana" pitchFamily="34" charset="0"/>
            </a:endParaRPr>
          </a:p>
          <a:p>
            <a:pPr algn="ctr">
              <a:buFont typeface="Symbol" pitchFamily="18" charset="2"/>
              <a:buNone/>
            </a:pP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Благодарность за активное участие в установке «Стены Памяти», Всероссийская политическая партия «Единая Россия, 2012г.</a:t>
            </a:r>
          </a:p>
        </p:txBody>
      </p:sp>
      <p:pic>
        <p:nvPicPr>
          <p:cNvPr id="23555" name="Picture 4" descr="SAM_0589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39750" y="1628775"/>
            <a:ext cx="3349625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57225" y="338667"/>
            <a:ext cx="7829576" cy="804317"/>
          </a:xfrm>
        </p:spPr>
        <p:txBody>
          <a:bodyPr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Verdana" pitchFamily="34" charset="0"/>
              </a:rPr>
              <a:t>МОИ    ДОСТИЖЕНИЯ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>
          <a:xfrm>
            <a:off x="285721" y="4714884"/>
            <a:ext cx="3714776" cy="1428760"/>
          </a:xfrm>
        </p:spPr>
        <p:txBody>
          <a:bodyPr>
            <a:normAutofit/>
          </a:bodyPr>
          <a:lstStyle/>
          <a:p>
            <a:pPr algn="ctr"/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Благодарность за участие и помощь при монтаже оборудования, ООО «</a:t>
            </a:r>
            <a:r>
              <a:rPr lang="ru-RU" sz="1600" b="1" dirty="0" err="1" smtClean="0">
                <a:solidFill>
                  <a:srgbClr val="CC0000"/>
                </a:solidFill>
                <a:latin typeface="Verdana" pitchFamily="34" charset="0"/>
              </a:rPr>
              <a:t>РемЭкс</a:t>
            </a: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»</a:t>
            </a:r>
          </a:p>
          <a:p>
            <a:pPr algn="ctr"/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2013г.</a:t>
            </a:r>
          </a:p>
          <a:p>
            <a:endParaRPr lang="ru-RU" dirty="0"/>
          </a:p>
        </p:txBody>
      </p:sp>
      <p:pic>
        <p:nvPicPr>
          <p:cNvPr id="5122" name="Picture 2" descr="C:\Documents and Settings\Администратор.B843E27261A14CE\Рабочий стол\DSCF0194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14348" y="1571612"/>
            <a:ext cx="2618442" cy="2856303"/>
          </a:xfrm>
          <a:prstGeom prst="rect">
            <a:avLst/>
          </a:prstGeom>
          <a:noFill/>
        </p:spPr>
      </p:pic>
      <p:pic>
        <p:nvPicPr>
          <p:cNvPr id="5" name="Picture 4" descr="C:\Documents and Settings\Администратор.B843E27261A14CE\Рабочий стол\DSCF0197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286380" y="1571612"/>
            <a:ext cx="2513125" cy="2760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</p:pic>
      <p:sp>
        <p:nvSpPr>
          <p:cNvPr id="6" name="Прямоугольник 5"/>
          <p:cNvSpPr/>
          <p:nvPr/>
        </p:nvSpPr>
        <p:spPr>
          <a:xfrm>
            <a:off x="4572000" y="4714884"/>
            <a:ext cx="407196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C0000"/>
                </a:solidFill>
                <a:latin typeface="Verdana" pitchFamily="34" charset="0"/>
              </a:rPr>
              <a:t>Благодарность за участие и помощь в монтаже отопительной системы, </a:t>
            </a:r>
          </a:p>
          <a:p>
            <a:pPr algn="ctr"/>
            <a:r>
              <a:rPr lang="ru-RU" b="1" dirty="0" smtClean="0">
                <a:solidFill>
                  <a:srgbClr val="CC0000"/>
                </a:solidFill>
                <a:latin typeface="Verdana" pitchFamily="34" charset="0"/>
              </a:rPr>
              <a:t>ООО «</a:t>
            </a:r>
            <a:r>
              <a:rPr lang="ru-RU" b="1" dirty="0" err="1" smtClean="0">
                <a:solidFill>
                  <a:srgbClr val="CC0000"/>
                </a:solidFill>
                <a:latin typeface="Verdana" pitchFamily="34" charset="0"/>
              </a:rPr>
              <a:t>Волжск-спецмонтаж</a:t>
            </a:r>
            <a:r>
              <a:rPr lang="ru-RU" b="1" dirty="0" smtClean="0">
                <a:solidFill>
                  <a:srgbClr val="CC0000"/>
                </a:solidFill>
                <a:latin typeface="Verdana" pitchFamily="34" charset="0"/>
              </a:rPr>
              <a:t>»</a:t>
            </a:r>
          </a:p>
          <a:p>
            <a:pPr algn="ctr"/>
            <a:r>
              <a:rPr lang="ru-RU" b="1" dirty="0" smtClean="0">
                <a:solidFill>
                  <a:srgbClr val="CC0000"/>
                </a:solidFill>
                <a:latin typeface="Verdana" pitchFamily="34" charset="0"/>
              </a:rPr>
              <a:t>2013г.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chemeClr val="bg1"/>
                </a:solidFill>
                <a:latin typeface="Verdana" pitchFamily="34" charset="0"/>
              </a:rPr>
              <a:t>МОИ    ДОСТИЖЕНИЯ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14"/>
          </p:nvPr>
        </p:nvSpPr>
        <p:spPr>
          <a:xfrm>
            <a:off x="5072066" y="3357562"/>
            <a:ext cx="3786214" cy="1785950"/>
          </a:xfrm>
        </p:spPr>
        <p:txBody>
          <a:bodyPr/>
          <a:lstStyle/>
          <a:p>
            <a:pPr>
              <a:buNone/>
            </a:pPr>
            <a:endParaRPr lang="ru-RU" sz="1600" b="1" dirty="0" smtClean="0">
              <a:solidFill>
                <a:srgbClr val="CC0000"/>
              </a:solidFill>
              <a:latin typeface="Verdana" pitchFamily="34" charset="0"/>
            </a:endParaRPr>
          </a:p>
          <a:p>
            <a:pPr>
              <a:buNone/>
            </a:pPr>
            <a:endParaRPr lang="ru-RU" sz="1600" b="1" dirty="0" smtClean="0">
              <a:solidFill>
                <a:srgbClr val="CC0000"/>
              </a:solidFill>
              <a:latin typeface="Verdana" pitchFamily="34" charset="0"/>
            </a:endParaRPr>
          </a:p>
          <a:p>
            <a:pPr>
              <a:buNone/>
            </a:pPr>
            <a:endParaRPr lang="ru-RU" sz="1600" b="1" dirty="0" smtClean="0">
              <a:solidFill>
                <a:srgbClr val="CC0000"/>
              </a:solidFill>
              <a:latin typeface="Verdana" pitchFamily="34" charset="0"/>
            </a:endParaRPr>
          </a:p>
          <a:p>
            <a:pPr algn="ctr">
              <a:buNone/>
            </a:pPr>
            <a:endParaRPr lang="ru-RU" sz="1600" b="1" dirty="0" smtClean="0">
              <a:solidFill>
                <a:srgbClr val="CC0000"/>
              </a:solidFill>
              <a:latin typeface="Verdana" pitchFamily="34" charset="0"/>
            </a:endParaRPr>
          </a:p>
          <a:p>
            <a:pPr algn="ctr">
              <a:buNone/>
            </a:pPr>
            <a:endParaRPr lang="ru-RU" sz="1600" b="1" dirty="0" smtClean="0">
              <a:solidFill>
                <a:srgbClr val="CC0000"/>
              </a:solidFill>
              <a:latin typeface="Verdana" pitchFamily="34" charset="0"/>
            </a:endParaRPr>
          </a:p>
          <a:p>
            <a:pPr algn="ctr">
              <a:buNone/>
            </a:pP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Участие в республиканском конкурсе молодых педагогов </a:t>
            </a:r>
          </a:p>
          <a:p>
            <a:pPr algn="ctr">
              <a:buNone/>
            </a:pP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«Зеленая фиеста»,</a:t>
            </a:r>
          </a:p>
          <a:p>
            <a:pPr algn="ctr">
              <a:buNone/>
            </a:pP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РМЭ «ОПК» 2013г.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122" name="Picture 2" descr="C:\Documents and Settings\Администратор.B843E27261A14CE\Рабочий стол\DSCF017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282" y="2285992"/>
            <a:ext cx="5000660" cy="3857652"/>
          </a:xfrm>
          <a:prstGeom prst="rect">
            <a:avLst/>
          </a:prstGeom>
          <a:noFill/>
        </p:spPr>
      </p:pic>
      <p:pic>
        <p:nvPicPr>
          <p:cNvPr id="7" name="Picture 4" descr="H:\фиеста\IMG_0139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572132" y="1843141"/>
            <a:ext cx="3143017" cy="26395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chemeClr val="bg1"/>
                </a:solidFill>
                <a:latin typeface="Verdana" pitchFamily="34" charset="0"/>
              </a:rPr>
              <a:t>МОИ    ДОСТИЖЕНИЯ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sz="quarter" idx="1"/>
          </p:nvPr>
        </p:nvSpPr>
        <p:spPr>
          <a:xfrm>
            <a:off x="2071670" y="2000240"/>
            <a:ext cx="3786214" cy="1785950"/>
          </a:xfrm>
        </p:spPr>
        <p:txBody>
          <a:bodyPr/>
          <a:lstStyle/>
          <a:p>
            <a:pPr algn="ctr">
              <a:buNone/>
            </a:pP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      Победа в номинации «Отличившийся» в  республиканском конкурсе молодых педагогов </a:t>
            </a:r>
          </a:p>
          <a:p>
            <a:pPr algn="ctr">
              <a:buNone/>
            </a:pP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      «Зеленая фиеста»,</a:t>
            </a:r>
          </a:p>
          <a:p>
            <a:pPr algn="ctr">
              <a:buNone/>
            </a:pP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     РМЭ «ОПК» 2013г.</a:t>
            </a:r>
            <a:endParaRPr lang="ru-RU" sz="1600" dirty="0"/>
          </a:p>
        </p:txBody>
      </p:sp>
      <p:pic>
        <p:nvPicPr>
          <p:cNvPr id="1026" name="Picture 2" descr="H:\фиеста\IMG_0137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072198" y="1428736"/>
            <a:ext cx="2707743" cy="2242594"/>
          </a:xfrm>
          <a:prstGeom prst="rect">
            <a:avLst/>
          </a:prstGeom>
          <a:noFill/>
        </p:spPr>
      </p:pic>
      <p:pic>
        <p:nvPicPr>
          <p:cNvPr id="1029" name="Picture 5" descr="H:\фиеста\DSCN1599.JPG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000100" y="4232654"/>
            <a:ext cx="3143275" cy="2357456"/>
          </a:xfrm>
          <a:prstGeom prst="rect">
            <a:avLst/>
          </a:prstGeom>
          <a:noFill/>
        </p:spPr>
      </p:pic>
      <p:pic>
        <p:nvPicPr>
          <p:cNvPr id="1030" name="Picture 6" descr="H:\фиеста\DSCN1615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000625" y="4315420"/>
            <a:ext cx="3065463" cy="2299097"/>
          </a:xfrm>
          <a:prstGeom prst="rect">
            <a:avLst/>
          </a:prstGeom>
          <a:noFill/>
        </p:spPr>
      </p:pic>
      <p:pic>
        <p:nvPicPr>
          <p:cNvPr id="7" name="Picture 3" descr="C:\Documents and Settings\Администратор.B843E27261A14CE\Рабочий стол\DSCF0202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14282" y="1285860"/>
            <a:ext cx="2262452" cy="25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>
          <a:xfrm>
            <a:off x="428596" y="214291"/>
            <a:ext cx="8501122" cy="857255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sz="3600" b="1" dirty="0" smtClean="0">
                <a:solidFill>
                  <a:schemeClr val="bg1"/>
                </a:solidFill>
                <a:latin typeface="Verdana" pitchFamily="34" charset="0"/>
              </a:rPr>
              <a:t>ПОВЫШЕНИЕ КВАЛИФИКАЦИИ</a:t>
            </a:r>
            <a:endParaRPr lang="ru-RU" sz="3600" dirty="0" smtClean="0">
              <a:solidFill>
                <a:schemeClr val="bg1"/>
              </a:solidFill>
            </a:endParaRPr>
          </a:p>
        </p:txBody>
      </p:sp>
      <p:sp>
        <p:nvSpPr>
          <p:cNvPr id="24578" name="Текст 3"/>
          <p:cNvSpPr>
            <a:spLocks noGrp="1"/>
          </p:cNvSpPr>
          <p:nvPr>
            <p:ph type="body" sz="half" idx="2"/>
          </p:nvPr>
        </p:nvSpPr>
        <p:spPr>
          <a:xfrm>
            <a:off x="357158" y="3714752"/>
            <a:ext cx="3643338" cy="928694"/>
          </a:xfrm>
        </p:spPr>
        <p:txBody>
          <a:bodyPr>
            <a:normAutofit fontScale="92500" lnSpcReduction="10000"/>
          </a:bodyPr>
          <a:lstStyle/>
          <a:p>
            <a:pPr algn="ctr" eaLnBrk="1" hangingPunct="1"/>
            <a:r>
              <a:rPr lang="ru-RU" sz="1500" b="1" dirty="0" smtClean="0">
                <a:solidFill>
                  <a:srgbClr val="CC0000"/>
                </a:solidFill>
                <a:latin typeface="Verdana" pitchFamily="34" charset="0"/>
              </a:rPr>
              <a:t>ГОУ РМЭ «НМЦ ПО</a:t>
            </a:r>
            <a:r>
              <a:rPr lang="ru-RU" sz="1500" dirty="0" smtClean="0">
                <a:solidFill>
                  <a:srgbClr val="CC0000"/>
                </a:solidFill>
                <a:latin typeface="Verdana" pitchFamily="34" charset="0"/>
              </a:rPr>
              <a:t>» </a:t>
            </a:r>
            <a:r>
              <a:rPr lang="ru-RU" sz="1500" b="1" dirty="0" smtClean="0">
                <a:solidFill>
                  <a:srgbClr val="CC0000"/>
                </a:solidFill>
                <a:latin typeface="Verdana" pitchFamily="34" charset="0"/>
              </a:rPr>
              <a:t>«Разработка программы ПМ по специальности СПО»,  </a:t>
            </a:r>
          </a:p>
          <a:p>
            <a:pPr algn="ctr" eaLnBrk="1" hangingPunct="1"/>
            <a:r>
              <a:rPr lang="ru-RU" sz="1500" b="1" dirty="0" smtClean="0">
                <a:solidFill>
                  <a:srgbClr val="CC0000"/>
                </a:solidFill>
                <a:latin typeface="Verdana" pitchFamily="34" charset="0"/>
              </a:rPr>
              <a:t>20.12.2010г.-22.03.2011г</a:t>
            </a: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.</a:t>
            </a:r>
          </a:p>
        </p:txBody>
      </p:sp>
      <p:pic>
        <p:nvPicPr>
          <p:cNvPr id="24580" name="Picture 3" descr="F:\ФОТО 3поток\Фото18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57224" y="4929198"/>
            <a:ext cx="2354282" cy="1744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2" descr="F:\ФОТО 3поток\Фото0150.jp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5429256" y="5000636"/>
            <a:ext cx="2405047" cy="1714487"/>
          </a:xfrm>
        </p:spPr>
      </p:pic>
      <p:pic>
        <p:nvPicPr>
          <p:cNvPr id="4099" name="Picture 3" descr="C:\Documents and Settings\Администратор.B843E27261A14CE\Рабочий стол\урок1\DSCF0199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85786" y="1142984"/>
            <a:ext cx="2694935" cy="2211382"/>
          </a:xfrm>
          <a:prstGeom prst="rect">
            <a:avLst/>
          </a:prstGeom>
          <a:noFill/>
        </p:spPr>
      </p:pic>
      <p:pic>
        <p:nvPicPr>
          <p:cNvPr id="7" name="Picture 2" descr="C:\Documents and Settings\Администратор.B843E27261A14CE\Рабочий стол\DSCF0201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429256" y="1071546"/>
            <a:ext cx="2137400" cy="2190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</p:pic>
      <p:sp>
        <p:nvSpPr>
          <p:cNvPr id="8" name="Прямоугольник 7"/>
          <p:cNvSpPr/>
          <p:nvPr/>
        </p:nvSpPr>
        <p:spPr>
          <a:xfrm>
            <a:off x="4143372" y="3357562"/>
            <a:ext cx="4857784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ru-RU" sz="1400" b="1" dirty="0" smtClean="0">
                <a:solidFill>
                  <a:srgbClr val="CC0000"/>
                </a:solidFill>
                <a:latin typeface="Verdana" pitchFamily="34" charset="0"/>
              </a:rPr>
              <a:t>НОУ ДПО Центр развития персонала «ПЕРСОНА ПЛЮС»</a:t>
            </a:r>
          </a:p>
          <a:p>
            <a:pPr algn="ctr" eaLnBrk="1" hangingPunct="1"/>
            <a:r>
              <a:rPr lang="ru-RU" sz="1400" b="1" dirty="0" smtClean="0">
                <a:solidFill>
                  <a:srgbClr val="CC0000"/>
                </a:solidFill>
                <a:latin typeface="Verdana" pitchFamily="34" charset="0"/>
              </a:rPr>
              <a:t>«</a:t>
            </a:r>
            <a:r>
              <a:rPr lang="ru-RU" sz="1400" b="1" dirty="0" err="1" smtClean="0">
                <a:solidFill>
                  <a:srgbClr val="CC0000"/>
                </a:solidFill>
                <a:latin typeface="Verdana" pitchFamily="34" charset="0"/>
              </a:rPr>
              <a:t>Профориентационная</a:t>
            </a:r>
            <a:r>
              <a:rPr lang="ru-RU" sz="1400" b="1" dirty="0" smtClean="0">
                <a:solidFill>
                  <a:srgbClr val="CC0000"/>
                </a:solidFill>
                <a:latin typeface="Verdana" pitchFamily="34" charset="0"/>
              </a:rPr>
              <a:t> работа как важный элемент формирования контингента учреждений профессионального образования», </a:t>
            </a:r>
          </a:p>
          <a:p>
            <a:pPr algn="ctr" eaLnBrk="1" hangingPunct="1"/>
            <a:r>
              <a:rPr lang="ru-RU" sz="1400" b="1" dirty="0" smtClean="0">
                <a:solidFill>
                  <a:srgbClr val="CC0000"/>
                </a:solidFill>
                <a:latin typeface="Verdana" pitchFamily="34" charset="0"/>
              </a:rPr>
              <a:t>11.04.2013г.-16.04.2013г.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dirty="0" smtClean="0">
                <a:solidFill>
                  <a:schemeClr val="tx1"/>
                </a:solidFill>
                <a:latin typeface="Verdana" pitchFamily="34" charset="0"/>
              </a:rPr>
              <a:t>СТАЖИРОВКА</a:t>
            </a:r>
            <a:endParaRPr lang="ru-RU" sz="3600" dirty="0" smtClean="0">
              <a:solidFill>
                <a:schemeClr val="tx1"/>
              </a:solidFill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5602" name="Picture 2" descr="C:\Users\наталья\Desktop\IMG_010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/>
          <a:stretch>
            <a:fillRect/>
          </a:stretch>
        </p:blipFill>
        <p:spPr>
          <a:xfrm>
            <a:off x="214282" y="1285860"/>
            <a:ext cx="3254191" cy="4340237"/>
          </a:xfrm>
        </p:spPr>
      </p:pic>
      <p:sp>
        <p:nvSpPr>
          <p:cNvPr id="10" name="Текст 9"/>
          <p:cNvSpPr>
            <a:spLocks noGrp="1"/>
          </p:cNvSpPr>
          <p:nvPr>
            <p:ph type="body" sz="quarter" idx="3"/>
          </p:nvPr>
        </p:nvSpPr>
        <p:spPr>
          <a:xfrm>
            <a:off x="6215074" y="2678112"/>
            <a:ext cx="2643206" cy="2108209"/>
          </a:xfrm>
        </p:spPr>
        <p:txBody>
          <a:bodyPr/>
          <a:lstStyle/>
          <a:p>
            <a:endParaRPr lang="ru-RU" sz="1600" b="1" dirty="0" smtClean="0">
              <a:solidFill>
                <a:srgbClr val="C00000"/>
              </a:solidFill>
              <a:latin typeface="Verdana" pitchFamily="34" charset="0"/>
            </a:endParaRPr>
          </a:p>
          <a:p>
            <a:endParaRPr lang="ru-RU" sz="1600" b="1" dirty="0" smtClean="0">
              <a:solidFill>
                <a:srgbClr val="C00000"/>
              </a:solidFill>
              <a:latin typeface="Verdana" pitchFamily="34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Verdana" pitchFamily="34" charset="0"/>
              </a:rPr>
              <a:t>ООО «</a:t>
            </a:r>
            <a:r>
              <a:rPr lang="ru-RU" sz="1600" b="1" dirty="0" err="1" smtClean="0">
                <a:solidFill>
                  <a:srgbClr val="C00000"/>
                </a:solidFill>
                <a:latin typeface="Verdana" pitchFamily="34" charset="0"/>
              </a:rPr>
              <a:t>РемЭкс</a:t>
            </a:r>
            <a:r>
              <a:rPr lang="ru-RU" sz="1600" b="1" dirty="0" smtClean="0">
                <a:solidFill>
                  <a:srgbClr val="C00000"/>
                </a:solidFill>
                <a:latin typeface="Verdana" pitchFamily="34" charset="0"/>
              </a:rPr>
              <a:t>» г.Волжск,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Verdana" pitchFamily="34" charset="0"/>
              </a:rPr>
              <a:t> с  13.12.12г. по 30.01.13г.</a:t>
            </a:r>
            <a:endParaRPr lang="ru-RU" sz="1600" b="1" dirty="0">
              <a:solidFill>
                <a:srgbClr val="C00000"/>
              </a:solidFill>
              <a:latin typeface="Verdana" pitchFamily="34" charset="0"/>
            </a:endParaRPr>
          </a:p>
        </p:txBody>
      </p:sp>
      <p:pic>
        <p:nvPicPr>
          <p:cNvPr id="25603" name="Picture 4" descr="C:\Users\наталья\Desktop\IMG_0103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email"/>
          <a:stretch>
            <a:fillRect/>
          </a:stretch>
        </p:blipFill>
        <p:spPr>
          <a:xfrm>
            <a:off x="2928926" y="2357430"/>
            <a:ext cx="3286148" cy="435771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dirty="0" smtClean="0">
                <a:solidFill>
                  <a:schemeClr val="bg1"/>
                </a:solidFill>
                <a:latin typeface="Verdana" pitchFamily="34" charset="0"/>
              </a:rPr>
              <a:t>II</a:t>
            </a:r>
            <a:r>
              <a:rPr lang="ru-RU" sz="3600" b="1" dirty="0" smtClean="0">
                <a:solidFill>
                  <a:schemeClr val="bg1"/>
                </a:solidFill>
                <a:latin typeface="Verdana" pitchFamily="34" charset="0"/>
              </a:rPr>
              <a:t>. МЕТОДИЧЕСКАЯ  ДЕЯТЕЛЬНОСТЬ</a:t>
            </a:r>
            <a:endParaRPr lang="ru-RU" sz="3600" dirty="0" smtClean="0">
              <a:solidFill>
                <a:schemeClr val="bg1"/>
              </a:solidFill>
            </a:endParaRPr>
          </a:p>
        </p:txBody>
      </p:sp>
      <p:sp>
        <p:nvSpPr>
          <p:cNvPr id="26626" name="Прямоугольник 4"/>
          <p:cNvSpPr>
            <a:spLocks noChangeArrowheads="1"/>
          </p:cNvSpPr>
          <p:nvPr/>
        </p:nvSpPr>
        <p:spPr bwMode="auto">
          <a:xfrm>
            <a:off x="468313" y="1890713"/>
            <a:ext cx="828040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u="sng" dirty="0">
                <a:solidFill>
                  <a:srgbClr val="FF0000"/>
                </a:solidFill>
                <a:latin typeface="Verdana" pitchFamily="34" charset="0"/>
              </a:rPr>
              <a:t>Методическая тема: </a:t>
            </a:r>
            <a:r>
              <a:rPr lang="ru-RU" sz="2000" i="1" dirty="0">
                <a:solidFill>
                  <a:srgbClr val="FF0000"/>
                </a:solidFill>
                <a:latin typeface="Tahoma" pitchFamily="34" charset="0"/>
              </a:rPr>
              <a:t>Индивидуальный подход к </a:t>
            </a:r>
            <a:r>
              <a:rPr lang="ru-RU" sz="2000" i="1" dirty="0" smtClean="0">
                <a:solidFill>
                  <a:srgbClr val="FF0000"/>
                </a:solidFill>
                <a:latin typeface="Tahoma" pitchFamily="34" charset="0"/>
              </a:rPr>
              <a:t>обучающимся     </a:t>
            </a:r>
            <a:r>
              <a:rPr lang="ru-RU" sz="2000" i="1" dirty="0">
                <a:solidFill>
                  <a:srgbClr val="FF0000"/>
                </a:solidFill>
                <a:latin typeface="Tahoma" pitchFamily="34" charset="0"/>
              </a:rPr>
              <a:t>	        	на  уроках  производственного обучения»</a:t>
            </a:r>
          </a:p>
          <a:p>
            <a:endParaRPr lang="ru-RU" dirty="0">
              <a:latin typeface="Candara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000100" y="2928934"/>
          <a:ext cx="7129463" cy="3380105"/>
        </p:xfrm>
        <a:graphic>
          <a:graphicData uri="http://schemas.openxmlformats.org/drawingml/2006/table">
            <a:tbl>
              <a:tblPr/>
              <a:tblGrid>
                <a:gridCol w="3563938"/>
                <a:gridCol w="3565525"/>
              </a:tblGrid>
              <a:tr h="454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Образовательные технологии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Использование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Дифференцированное обучение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Задания различного уровня сложности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</a:tr>
              <a:tr h="884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Технологии развивающего обучения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Лекции;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Зачёты;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Презентации;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Уроки-практикумы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Метод проектов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Выпускные квалификационные работы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</a:tr>
              <a:tr h="884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Информационные коммуникационные технологии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Использование ресурсов  сети Интернет;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Разработка презентаций к урокам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4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252537"/>
          </a:xfrm>
        </p:spPr>
        <p:txBody>
          <a:bodyPr/>
          <a:lstStyle/>
          <a:p>
            <a:pPr eaLnBrk="1" hangingPunct="1"/>
            <a:r>
              <a:rPr lang="ru-RU" sz="2900" b="1" dirty="0" smtClean="0">
                <a:solidFill>
                  <a:schemeClr val="bg1"/>
                </a:solidFill>
                <a:latin typeface="Verdana" pitchFamily="34" charset="0"/>
              </a:rPr>
              <a:t>СИСТЕМА ОРГАНИЗАЦИОННЫХ ФОРМ ПРОИЗВОДСТВЕННОГО ОБУЧЕНИЯ</a:t>
            </a:r>
            <a:endParaRPr lang="ru-RU" sz="2900" b="1" dirty="0" smtClean="0">
              <a:solidFill>
                <a:schemeClr val="tx1"/>
              </a:solidFill>
            </a:endParaRPr>
          </a:p>
        </p:txBody>
      </p:sp>
      <p:sp>
        <p:nvSpPr>
          <p:cNvPr id="11" name="Горизонтальный свиток 10"/>
          <p:cNvSpPr/>
          <p:nvPr/>
        </p:nvSpPr>
        <p:spPr>
          <a:xfrm>
            <a:off x="642910" y="1643050"/>
            <a:ext cx="3421062" cy="1655763"/>
          </a:xfrm>
          <a:prstGeom prst="horizontalScroll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Verdana" pitchFamily="34" charset="0"/>
              </a:rPr>
              <a:t>Форма организации процесса производственного обучения</a:t>
            </a:r>
          </a:p>
          <a:p>
            <a:pPr algn="ctr">
              <a:defRPr/>
            </a:pPr>
            <a:endParaRPr lang="ru-RU" dirty="0">
              <a:solidFill>
                <a:srgbClr val="FFFFFF"/>
              </a:solidFill>
              <a:latin typeface="Verdana" pitchFamily="34" charset="0"/>
            </a:endParaRPr>
          </a:p>
        </p:txBody>
      </p:sp>
      <p:sp>
        <p:nvSpPr>
          <p:cNvPr id="13" name="Горизонтальный свиток 12"/>
          <p:cNvSpPr/>
          <p:nvPr/>
        </p:nvSpPr>
        <p:spPr>
          <a:xfrm>
            <a:off x="357158" y="3213100"/>
            <a:ext cx="3675093" cy="1728788"/>
          </a:xfrm>
          <a:prstGeom prst="horizontalScroll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Verdana" pitchFamily="34" charset="0"/>
              </a:rPr>
              <a:t>Форма организации учебно-производственной  деятельности </a:t>
            </a:r>
            <a:r>
              <a:rPr lang="ru-RU" dirty="0" smtClean="0">
                <a:solidFill>
                  <a:schemeClr val="tx1"/>
                </a:solidFill>
                <a:latin typeface="Verdana" pitchFamily="34" charset="0"/>
              </a:rPr>
              <a:t>обучающихся</a:t>
            </a:r>
            <a:endParaRPr lang="ru-RU" dirty="0">
              <a:solidFill>
                <a:schemeClr val="tx1"/>
              </a:solidFill>
              <a:latin typeface="Verdana" pitchFamily="34" charset="0"/>
            </a:endParaRPr>
          </a:p>
          <a:p>
            <a:pPr algn="ctr">
              <a:defRPr/>
            </a:pP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14" name="Горизонтальный свиток 13"/>
          <p:cNvSpPr/>
          <p:nvPr/>
        </p:nvSpPr>
        <p:spPr>
          <a:xfrm>
            <a:off x="611188" y="4941888"/>
            <a:ext cx="3421062" cy="1800225"/>
          </a:xfrm>
          <a:prstGeom prst="horizontalScroll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>
                <a:solidFill>
                  <a:schemeClr val="tx1"/>
                </a:solidFill>
                <a:latin typeface="Verdana" pitchFamily="34" charset="0"/>
              </a:rPr>
              <a:t>Форма  организации обучающей деятельности мастера производственного обучения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5219700" y="1857375"/>
            <a:ext cx="3168650" cy="4572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Урочная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219700" y="2379663"/>
            <a:ext cx="3168650" cy="4572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1"/>
                </a:solidFill>
              </a:rPr>
              <a:t>Внеурочная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219700" y="3357563"/>
            <a:ext cx="3168650" cy="4572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Фронтально-групповая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5219700" y="3887788"/>
            <a:ext cx="3168650" cy="46831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Бригадная (звеньевая)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5219700" y="4467225"/>
            <a:ext cx="3168650" cy="4572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Индивидуальная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5246688" y="5300663"/>
            <a:ext cx="3141662" cy="541337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Мастер закреплен  за группой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276850" y="5989638"/>
            <a:ext cx="3141663" cy="60801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Мастер закреплен  за мастерской</a:t>
            </a:r>
          </a:p>
        </p:txBody>
      </p:sp>
      <p:cxnSp>
        <p:nvCxnSpPr>
          <p:cNvPr id="29" name="Прямая со стрелкой 28"/>
          <p:cNvCxnSpPr>
            <a:endCxn id="21" idx="1"/>
          </p:cNvCxnSpPr>
          <p:nvPr/>
        </p:nvCxnSpPr>
        <p:spPr>
          <a:xfrm flipV="1">
            <a:off x="3957638" y="2085975"/>
            <a:ext cx="1262062" cy="3317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3957638" y="2413000"/>
            <a:ext cx="1254125" cy="2206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>
            <a:stCxn id="13" idx="3"/>
            <a:endCxn id="23" idx="1"/>
          </p:cNvCxnSpPr>
          <p:nvPr/>
        </p:nvCxnSpPr>
        <p:spPr>
          <a:xfrm flipV="1">
            <a:off x="4032251" y="3586163"/>
            <a:ext cx="1187449" cy="4913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>
            <a:stCxn id="13" idx="3"/>
            <a:endCxn id="24" idx="1"/>
          </p:cNvCxnSpPr>
          <p:nvPr/>
        </p:nvCxnSpPr>
        <p:spPr>
          <a:xfrm>
            <a:off x="4032251" y="4077494"/>
            <a:ext cx="1187449" cy="444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>
            <a:stCxn id="13" idx="3"/>
            <a:endCxn id="25" idx="1"/>
          </p:cNvCxnSpPr>
          <p:nvPr/>
        </p:nvCxnSpPr>
        <p:spPr>
          <a:xfrm>
            <a:off x="4032251" y="4077494"/>
            <a:ext cx="1187449" cy="6183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>
            <a:stCxn id="14" idx="3"/>
          </p:cNvCxnSpPr>
          <p:nvPr/>
        </p:nvCxnSpPr>
        <p:spPr>
          <a:xfrm flipV="1">
            <a:off x="4032250" y="5570538"/>
            <a:ext cx="1223963" cy="2714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4049713" y="5802313"/>
            <a:ext cx="1201737" cy="5603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b="1" dirty="0" smtClean="0">
                <a:solidFill>
                  <a:schemeClr val="bg1"/>
                </a:solidFill>
                <a:latin typeface="Verdana" pitchFamily="34" charset="0"/>
              </a:rPr>
              <a:t>ФОРМЫ  ОРГАНИЗАЦИИ ТРУДА   МАСТЕРА ПРОИЗВОДСТВЕННОГО  ОБУЧЕНИЯ</a:t>
            </a:r>
          </a:p>
        </p:txBody>
      </p:sp>
      <p:graphicFrame>
        <p:nvGraphicFramePr>
          <p:cNvPr id="28697" name="Group 25"/>
          <p:cNvGraphicFramePr>
            <a:graphicFrameLocks noGrp="1"/>
          </p:cNvGraphicFramePr>
          <p:nvPr/>
        </p:nvGraphicFramePr>
        <p:xfrm>
          <a:off x="468313" y="2420938"/>
          <a:ext cx="8208962" cy="3535363"/>
        </p:xfrm>
        <a:graphic>
          <a:graphicData uri="http://schemas.openxmlformats.org/drawingml/2006/table">
            <a:tbl>
              <a:tblPr/>
              <a:tblGrid>
                <a:gridCol w="1368425"/>
                <a:gridCol w="2592387"/>
                <a:gridCol w="2195513"/>
                <a:gridCol w="2052637"/>
              </a:tblGrid>
              <a:tr h="792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ndara" pitchFamily="34" charset="0"/>
                        </a:rPr>
                        <a:t>Форма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ndara" pitchFamily="34" charset="0"/>
                        </a:rPr>
                        <a:t>Сущность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ndara" pitchFamily="34" charset="0"/>
                        </a:rPr>
                        <a:t>Преимущества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ndara" pitchFamily="34" charset="0"/>
                        </a:rPr>
                        <a:t>Недостатки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592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Закрепление мастера за учебной группой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Мастер «ведет» группу от начала до конца процесса обучения, является учителем  профессии, воспитателем, организатором жизнедеятельности ученического коллектива,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Объективно повышается возможность индивидуализации учебно-воспитательного процесса. Позволяет успешно решать  многообразные  воспитательные задачи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Требует разносторонней профессиональной подготовленности мастера по всем видам работ. Объективно снижает ответственность мастера за учебную мастерскую.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</a:tr>
              <a:tr h="592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ndar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ndara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Закрепление мастера за мастерской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Мастер «ведет» обучение по определенной профессии в закрепленной за ним учебной мастерской с учащимися различных учебных групп .Применяется при подготовке рабочих широкого профиля.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Позволяет повысить качество производственного обучения. Объективно повышает ответственность мастера за оснащением учебной мастерской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Снижает участие мастера в решении организационных и воспитательных задач в ученическом коллективе. Снижает возможность индивидуализации учебного процесса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dirty="0" smtClean="0">
                <a:solidFill>
                  <a:schemeClr val="bg1"/>
                </a:solidFill>
                <a:latin typeface="Verdana" pitchFamily="34" charset="0"/>
              </a:rPr>
              <a:t>МЕТОДИЧЕСКИЕ МАТЕРИАЛЫ</a:t>
            </a:r>
            <a:br>
              <a:rPr lang="ru-RU" sz="3600" b="1" dirty="0" smtClean="0">
                <a:solidFill>
                  <a:schemeClr val="bg1"/>
                </a:solidFill>
                <a:latin typeface="Verdana" pitchFamily="34" charset="0"/>
              </a:rPr>
            </a:br>
            <a:endParaRPr lang="ru-RU" sz="3600" dirty="0" smtClean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755650" y="2708275"/>
          <a:ext cx="7632700" cy="3268663"/>
        </p:xfrm>
        <a:graphic>
          <a:graphicData uri="http://schemas.openxmlformats.org/drawingml/2006/table">
            <a:tbl>
              <a:tblPr/>
              <a:tblGrid>
                <a:gridCol w="490538"/>
                <a:gridCol w="3757612"/>
                <a:gridCol w="1008063"/>
                <a:gridCol w="2376487"/>
              </a:tblGrid>
              <a:tr h="863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НАЗВАНИЕ   РАЗРАБОТКИ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ДАТА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ПРЕДСТАВЛЕНА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1208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«ИНДИВИДУАЛЬНАЯ РАБОТА С УЧАЩИМИСЯ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 ВО ВНЕУРОЧНОЕ И УРОЧНОЕ ВРЕМЯ»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201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г.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ГБОУ НПО РМЭ «ПУ №15»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1196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«Индивидуальный подход к обучающимся на уроках производственного обучения»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20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11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г.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ГБОУ НПО РМЭ «ПУ №15»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Заголовок 1"/>
          <p:cNvSpPr>
            <a:spLocks noGrp="1"/>
          </p:cNvSpPr>
          <p:nvPr>
            <p:ph type="title" sz="quarter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ru-RU" sz="3600" b="1" dirty="0" smtClean="0">
                <a:solidFill>
                  <a:schemeClr val="bg1"/>
                </a:solidFill>
                <a:latin typeface="Verdana" pitchFamily="34" charset="0"/>
              </a:rPr>
              <a:t>ОТКРЫТЫЕ  УРОКИ</a:t>
            </a:r>
            <a:endParaRPr lang="ru-RU" sz="3600" dirty="0" smtClean="0">
              <a:solidFill>
                <a:schemeClr val="bg1"/>
              </a:solidFill>
            </a:endParaRPr>
          </a:p>
        </p:txBody>
      </p:sp>
      <p:sp>
        <p:nvSpPr>
          <p:cNvPr id="30722" name="Текст 2"/>
          <p:cNvSpPr>
            <a:spLocks noGrp="1"/>
          </p:cNvSpPr>
          <p:nvPr>
            <p:ph sz="quarter" idx="1"/>
          </p:nvPr>
        </p:nvSpPr>
        <p:spPr>
          <a:xfrm>
            <a:off x="214282" y="1357298"/>
            <a:ext cx="4284693" cy="714380"/>
          </a:xfrm>
        </p:spPr>
        <p:txBody>
          <a:bodyPr/>
          <a:lstStyle/>
          <a:p>
            <a:pPr algn="ctr" eaLnBrk="1" hangingPunct="1"/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20</a:t>
            </a:r>
            <a:r>
              <a:rPr lang="en-US" sz="1600" b="1" dirty="0" smtClean="0">
                <a:solidFill>
                  <a:srgbClr val="CC0000"/>
                </a:solidFill>
                <a:latin typeface="Verdana" pitchFamily="34" charset="0"/>
              </a:rPr>
              <a:t>.0</a:t>
            </a: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9</a:t>
            </a:r>
            <a:r>
              <a:rPr lang="en-US" sz="1600" b="1" dirty="0" smtClean="0">
                <a:solidFill>
                  <a:srgbClr val="CC0000"/>
                </a:solidFill>
                <a:latin typeface="Verdana" pitchFamily="34" charset="0"/>
              </a:rPr>
              <a:t>.201</a:t>
            </a: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3г.</a:t>
            </a:r>
          </a:p>
          <a:p>
            <a:pPr algn="ctr" eaLnBrk="1" hangingPunct="1"/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Сварка труб с поворотом».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2"/>
          </p:nvPr>
        </p:nvSpPr>
        <p:spPr>
          <a:xfrm>
            <a:off x="4500563" y="1285860"/>
            <a:ext cx="4357718" cy="1071570"/>
          </a:xfrm>
        </p:spPr>
        <p:txBody>
          <a:bodyPr/>
          <a:lstStyle/>
          <a:p>
            <a:pPr algn="ctr"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«Сборка и сварка стыковых 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соединений 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без разделки кромок»,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27.03.13г</a:t>
            </a:r>
            <a:endParaRPr lang="ru-RU" sz="1600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Picture 2" descr="C:\Documents and Settings\Администратор.B843E27261A14CE\Рабочий стол\урок  Анатолия\ф\DSCF0196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5400000">
            <a:off x="1153826" y="2489456"/>
            <a:ext cx="2199217" cy="1649413"/>
          </a:xfrm>
          <a:prstGeom prst="rect">
            <a:avLst/>
          </a:prstGeom>
          <a:noFill/>
        </p:spPr>
      </p:pic>
      <p:pic>
        <p:nvPicPr>
          <p:cNvPr id="12" name="Picture 2" descr="C:\Documents and Settings\Администратор.B843E27261A14CE\Рабочий стол\урок  Анатолия\ф\DSCF0196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5400000">
            <a:off x="5511544" y="2560894"/>
            <a:ext cx="2199217" cy="1649413"/>
          </a:xfrm>
          <a:prstGeom prst="rect">
            <a:avLst/>
          </a:prstGeom>
          <a:noFill/>
        </p:spPr>
      </p:pic>
      <p:pic>
        <p:nvPicPr>
          <p:cNvPr id="13" name="Picture 7" descr="IMG_450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28596" y="4786322"/>
            <a:ext cx="2199217" cy="164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6" descr="SAM_0640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428992" y="4786322"/>
            <a:ext cx="2197833" cy="164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9" descr="SAM_0546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357950" y="4786322"/>
            <a:ext cx="2235192" cy="1676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chemeClr val="bg1"/>
                </a:solidFill>
                <a:latin typeface="Verdana" pitchFamily="34" charset="0"/>
              </a:rPr>
              <a:t>ВЫСТУПЛЕНИЯ</a:t>
            </a:r>
          </a:p>
        </p:txBody>
      </p:sp>
      <p:sp>
        <p:nvSpPr>
          <p:cNvPr id="32770" name="Rectangle 8"/>
          <p:cNvSpPr>
            <a:spLocks noGrp="1"/>
          </p:cNvSpPr>
          <p:nvPr>
            <p:ph type="body" idx="4294967295"/>
          </p:nvPr>
        </p:nvSpPr>
        <p:spPr>
          <a:xfrm>
            <a:off x="285720" y="4143380"/>
            <a:ext cx="3786214" cy="2428892"/>
          </a:xfrm>
        </p:spPr>
        <p:txBody>
          <a:bodyPr/>
          <a:lstStyle/>
          <a:p>
            <a:pPr algn="ctr">
              <a:buFont typeface="Symbol" pitchFamily="18" charset="2"/>
              <a:buNone/>
            </a:pPr>
            <a:endParaRPr lang="ru-RU" sz="1600" b="1" dirty="0" smtClean="0">
              <a:solidFill>
                <a:srgbClr val="CC0000"/>
              </a:solidFill>
              <a:latin typeface="Verdana" pitchFamily="34" charset="0"/>
            </a:endParaRPr>
          </a:p>
          <a:p>
            <a:pPr algn="ctr">
              <a:buFont typeface="Symbol" pitchFamily="18" charset="2"/>
              <a:buNone/>
            </a:pP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Выступление</a:t>
            </a:r>
          </a:p>
          <a:p>
            <a:pPr algn="ctr">
              <a:buFont typeface="Symbol" pitchFamily="18" charset="2"/>
              <a:buNone/>
            </a:pP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 на методическом заседании «ВИТТ»</a:t>
            </a:r>
            <a:endParaRPr lang="en-US" sz="1600" b="1" dirty="0" smtClean="0">
              <a:solidFill>
                <a:srgbClr val="CC0000"/>
              </a:solidFill>
              <a:latin typeface="Verdana" pitchFamily="34" charset="0"/>
            </a:endParaRPr>
          </a:p>
          <a:p>
            <a:pPr algn="ctr">
              <a:buFont typeface="Symbol" pitchFamily="18" charset="2"/>
              <a:buNone/>
            </a:pP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«Влияние на качество обучения индивидуального подхода к обучающимся во время производственного обучения в мастерских»,</a:t>
            </a:r>
          </a:p>
          <a:p>
            <a:pPr algn="ctr">
              <a:buFont typeface="Symbol" pitchFamily="18" charset="2"/>
              <a:buNone/>
            </a:pP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 февраль 2013г.</a:t>
            </a:r>
          </a:p>
          <a:p>
            <a:pPr>
              <a:buFont typeface="Symbol" pitchFamily="18" charset="2"/>
              <a:buNone/>
            </a:pPr>
            <a:endParaRPr lang="ru-RU" sz="1600" dirty="0" smtClean="0">
              <a:solidFill>
                <a:srgbClr val="CC0000"/>
              </a:solidFill>
            </a:endParaRPr>
          </a:p>
        </p:txBody>
      </p:sp>
      <p:pic>
        <p:nvPicPr>
          <p:cNvPr id="4098" name="Picture 2" descr="C:\Documents and Settings\Администратор.B843E27261A14CE\Рабочий стол\DSCF0193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85787" y="1357298"/>
            <a:ext cx="2286016" cy="2952770"/>
          </a:xfrm>
          <a:prstGeom prst="rect">
            <a:avLst/>
          </a:prstGeom>
          <a:noFill/>
        </p:spPr>
      </p:pic>
      <p:pic>
        <p:nvPicPr>
          <p:cNvPr id="5" name="Picture 2" descr="C:\Documents and Settings\Администратор.B843E27261A14CE\Рабочий стол\DSCF0195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5400000">
            <a:off x="5351401" y="1720905"/>
            <a:ext cx="2908857" cy="218164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357686" y="4214818"/>
            <a:ext cx="45720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endParaRPr lang="ru-RU" sz="1600" b="1" dirty="0" smtClean="0">
              <a:solidFill>
                <a:srgbClr val="CC0000"/>
              </a:solidFill>
              <a:latin typeface="Verdana" pitchFamily="34" charset="0"/>
            </a:endParaRPr>
          </a:p>
          <a:p>
            <a:pPr algn="ctr">
              <a:buNone/>
            </a:pP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Выступление</a:t>
            </a:r>
          </a:p>
          <a:p>
            <a:pPr algn="ctr">
              <a:buNone/>
            </a:pP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 на методическом заседании «ВИТТ»</a:t>
            </a:r>
            <a:endParaRPr lang="en-US" sz="1600" b="1" dirty="0" smtClean="0">
              <a:solidFill>
                <a:srgbClr val="CC0000"/>
              </a:solidFill>
              <a:latin typeface="Verdana" pitchFamily="34" charset="0"/>
            </a:endParaRPr>
          </a:p>
          <a:p>
            <a:pPr algn="ctr">
              <a:buNone/>
            </a:pP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«Основные формы работы мастера производственного обучения по воспитанию дисциплины и ответственности обучающихся»,</a:t>
            </a:r>
          </a:p>
          <a:p>
            <a:pPr algn="ctr">
              <a:buNone/>
            </a:pPr>
            <a:r>
              <a:rPr lang="ru-RU" sz="1600" b="1" dirty="0" smtClean="0">
                <a:solidFill>
                  <a:srgbClr val="CC0000"/>
                </a:solidFill>
                <a:latin typeface="Verdana" pitchFamily="34" charset="0"/>
              </a:rPr>
              <a:t> май 2013г.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УЧАСТИЕ В ПРОФЕССИОНАЛЬНЫХ </a:t>
            </a:r>
            <a:br>
              <a:rPr lang="ru-RU" sz="32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32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 ТВОРЧЕСКИХ ПЕДАГОГИЧЕСКИХ КОНКУРСАХ</a:t>
            </a:r>
          </a:p>
        </p:txBody>
      </p:sp>
      <p:pic>
        <p:nvPicPr>
          <p:cNvPr id="33794" name="Picture 2" descr="C:\Users\наталья\Desktop\Республиканский конкурс Сварщик 20.12.12\IMG_0034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1187450" y="1844675"/>
            <a:ext cx="2428875" cy="3240088"/>
          </a:xfrm>
        </p:spPr>
      </p:pic>
      <p:sp>
        <p:nvSpPr>
          <p:cNvPr id="33797" name="Rectangle 6"/>
          <p:cNvSpPr>
            <a:spLocks noChangeArrowheads="1"/>
          </p:cNvSpPr>
          <p:nvPr/>
        </p:nvSpPr>
        <p:spPr bwMode="auto">
          <a:xfrm>
            <a:off x="755650" y="5373688"/>
            <a:ext cx="316865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</a:pPr>
            <a:r>
              <a:rPr lang="ru-RU" sz="1400" b="1" dirty="0">
                <a:solidFill>
                  <a:srgbClr val="FF0000"/>
                </a:solidFill>
                <a:latin typeface="Verdana" pitchFamily="34" charset="0"/>
              </a:rPr>
              <a:t>Республиканский конкурс профессионального мастерства по профессии «Сварщик</a:t>
            </a:r>
            <a:r>
              <a:rPr lang="ru-RU" sz="1400" b="1" dirty="0" smtClean="0">
                <a:solidFill>
                  <a:srgbClr val="FF0000"/>
                </a:solidFill>
                <a:latin typeface="Verdana" pitchFamily="34" charset="0"/>
              </a:rPr>
              <a:t>»,</a:t>
            </a:r>
            <a:r>
              <a:rPr lang="ru-RU" sz="1400" b="1" dirty="0" err="1" smtClean="0">
                <a:solidFill>
                  <a:srgbClr val="FF0000"/>
                </a:solidFill>
                <a:latin typeface="Verdana" pitchFamily="34" charset="0"/>
              </a:rPr>
              <a:t>Йошкар</a:t>
            </a:r>
            <a:r>
              <a:rPr lang="ru-RU" sz="1400" b="1" dirty="0" smtClean="0">
                <a:solidFill>
                  <a:srgbClr val="FF0000"/>
                </a:solidFill>
                <a:latin typeface="Verdana" pitchFamily="34" charset="0"/>
              </a:rPr>
              <a:t> Ола</a:t>
            </a:r>
            <a:r>
              <a:rPr lang="en-US" sz="1400" b="1" dirty="0" smtClean="0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latin typeface="Verdana" pitchFamily="34" charset="0"/>
              </a:rPr>
              <a:t>20.12</a:t>
            </a:r>
            <a:r>
              <a:rPr lang="ru-RU" sz="1400" b="1" dirty="0">
                <a:solidFill>
                  <a:srgbClr val="FF0000"/>
                </a:solidFill>
                <a:latin typeface="Verdana" pitchFamily="34" charset="0"/>
              </a:rPr>
              <a:t>2012г.</a:t>
            </a:r>
          </a:p>
        </p:txBody>
      </p:sp>
      <p:pic>
        <p:nvPicPr>
          <p:cNvPr id="7" name="Picture 2" descr="H:\Республиканский конкурс Сварщик 20.12.12\IMG_0008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643438" y="1714488"/>
            <a:ext cx="3856334" cy="2716341"/>
          </a:xfrm>
          <a:prstGeom prst="rect">
            <a:avLst/>
          </a:prstGeom>
          <a:noFill/>
        </p:spPr>
      </p:pic>
      <p:pic>
        <p:nvPicPr>
          <p:cNvPr id="33796" name="Picture 3" descr="C:\Users\наталья\Desktop\Республиканский конкурс Сварщик 20.12.12\IMG_0099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4" cstate="email"/>
          <a:srcRect/>
          <a:stretch>
            <a:fillRect/>
          </a:stretch>
        </p:blipFill>
        <p:spPr>
          <a:xfrm>
            <a:off x="4643438" y="3789363"/>
            <a:ext cx="3898900" cy="28670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003800" y="1700213"/>
            <a:ext cx="3744913" cy="288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b="1" smtClean="0">
                <a:solidFill>
                  <a:schemeClr val="tx1"/>
                </a:solidFill>
                <a:latin typeface="Verdana" pitchFamily="34" charset="0"/>
              </a:rPr>
              <a:t>ОРГАНИЗАЦИЯ    УЧЕБНОЙ ПРАКТИКИ</a:t>
            </a:r>
            <a:endParaRPr lang="ru-RU" sz="3200" smtClean="0">
              <a:solidFill>
                <a:schemeClr val="tx1"/>
              </a:solidFill>
            </a:endParaRPr>
          </a:p>
        </p:txBody>
      </p:sp>
      <p:pic>
        <p:nvPicPr>
          <p:cNvPr id="34819" name="Picture 4" descr="IMG_1857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468313" y="1700213"/>
            <a:ext cx="3822700" cy="2867025"/>
          </a:xfrm>
        </p:spPr>
      </p:pic>
      <p:pic>
        <p:nvPicPr>
          <p:cNvPr id="34820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4" cstate="email"/>
          <a:srcRect/>
          <a:stretch>
            <a:fillRect/>
          </a:stretch>
        </p:blipFill>
        <p:spPr>
          <a:xfrm>
            <a:off x="2700338" y="3933825"/>
            <a:ext cx="3887787" cy="2808288"/>
          </a:xfrm>
        </p:spPr>
      </p:pic>
      <p:pic>
        <p:nvPicPr>
          <p:cNvPr id="34821" name="Picture 2" descr="C:\Users\наталья\Desktop\Республиканский конкурс Сварщик 20.12.12\IMG_0040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588125" y="3500438"/>
            <a:ext cx="2430463" cy="324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3" descr="C:\Users\наталья\Desktop\Республиканский конкурс Сварщик 20.12.12\IMG_0032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79388" y="3465513"/>
            <a:ext cx="2484437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b="1" dirty="0" smtClean="0">
                <a:solidFill>
                  <a:schemeClr val="bg1"/>
                </a:solidFill>
                <a:latin typeface="Verdana" pitchFamily="34" charset="0"/>
              </a:rPr>
              <a:t>КАЧЕСТВО       ПОДГОТОВКИ ОБУЧАЮЩИХСЯ    ЗА </a:t>
            </a:r>
            <a:br>
              <a:rPr lang="ru-RU" sz="3200" b="1" dirty="0" smtClean="0">
                <a:solidFill>
                  <a:schemeClr val="bg1"/>
                </a:solidFill>
                <a:latin typeface="Verdana" pitchFamily="34" charset="0"/>
              </a:rPr>
            </a:br>
            <a:r>
              <a:rPr lang="ru-RU" sz="3200" b="1" dirty="0" smtClean="0">
                <a:solidFill>
                  <a:schemeClr val="bg1"/>
                </a:solidFill>
                <a:latin typeface="Verdana" pitchFamily="34" charset="0"/>
              </a:rPr>
              <a:t>ПЕРИОД    2011-2012г.г.</a:t>
            </a:r>
            <a:endParaRPr lang="ru-RU" sz="3200" dirty="0" smtClean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68313" y="2565400"/>
          <a:ext cx="8224837" cy="3921125"/>
        </p:xfrm>
        <a:graphic>
          <a:graphicData uri="http://schemas.openxmlformats.org/drawingml/2006/table">
            <a:tbl>
              <a:tblPr/>
              <a:tblGrid>
                <a:gridCol w="2058987"/>
                <a:gridCol w="2051050"/>
                <a:gridCol w="2057400"/>
                <a:gridCol w="2057400"/>
              </a:tblGrid>
              <a:tr h="835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год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         %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     качества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         % успеваемости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средний балл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2009- 2010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82,8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4,1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2010-2011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83,3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4,2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2011- 20012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84,6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4,3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b="1" dirty="0" smtClean="0">
                <a:solidFill>
                  <a:schemeClr val="bg1"/>
                </a:solidFill>
                <a:latin typeface="Verdana" pitchFamily="34" charset="0"/>
              </a:rPr>
              <a:t>ДОСТИЖЕНИЯ  ОБУЧАЮЩИХСЯ</a:t>
            </a:r>
            <a:endParaRPr lang="ru-RU" sz="3200" dirty="0" smtClean="0">
              <a:solidFill>
                <a:schemeClr val="bg1"/>
              </a:solidFill>
            </a:endParaRPr>
          </a:p>
        </p:txBody>
      </p:sp>
      <p:pic>
        <p:nvPicPr>
          <p:cNvPr id="37890" name="Picture 2" descr="C:\Users\наталья\Desktop\Республиканский конкурс Сварщик 20.12.12\IMG_0102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323850" y="1169988"/>
            <a:ext cx="3265488" cy="4570412"/>
          </a:xfrm>
        </p:spPr>
      </p:pic>
      <p:pic>
        <p:nvPicPr>
          <p:cNvPr id="37891" name="Picture 3" descr="C:\Users\наталья\Desktop\Республиканский конкурс Сварщик 20.12.12\IMG_0063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2771775" y="1844675"/>
            <a:ext cx="3373438" cy="4497388"/>
          </a:xfrm>
        </p:spPr>
      </p:pic>
      <p:pic>
        <p:nvPicPr>
          <p:cNvPr id="37892" name="Picture 4" descr="C:\Users\наталья\Desktop\Республиканский конкурс Сварщик 20.12.12\IMG_009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716463" y="3573463"/>
            <a:ext cx="4127500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3" name="Rectangle 6"/>
          <p:cNvSpPr>
            <a:spLocks noChangeArrowheads="1"/>
          </p:cNvSpPr>
          <p:nvPr/>
        </p:nvSpPr>
        <p:spPr bwMode="auto">
          <a:xfrm>
            <a:off x="6227763" y="2060575"/>
            <a:ext cx="2663825" cy="143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</a:pPr>
            <a:r>
              <a:rPr lang="ru-RU" sz="1400" b="1" dirty="0">
                <a:solidFill>
                  <a:srgbClr val="FF0000"/>
                </a:solidFill>
                <a:latin typeface="Verdana" pitchFamily="34" charset="0"/>
              </a:rPr>
              <a:t>Республиканский конкурс профессионального мастерства по профессии «Сварщик»,2012г</a:t>
            </a:r>
            <a:r>
              <a:rPr lang="ru-RU" b="1" dirty="0">
                <a:solidFill>
                  <a:srgbClr val="FF000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dirty="0" smtClean="0">
                <a:solidFill>
                  <a:schemeClr val="bg1"/>
                </a:solidFill>
                <a:latin typeface="Verdana" pitchFamily="34" charset="0"/>
              </a:rPr>
              <a:t>III.</a:t>
            </a:r>
            <a:r>
              <a:rPr lang="ru-RU" sz="3200" b="1" dirty="0" smtClean="0">
                <a:solidFill>
                  <a:schemeClr val="bg1"/>
                </a:solidFill>
                <a:latin typeface="Verdana" pitchFamily="34" charset="0"/>
              </a:rPr>
              <a:t> ВНЕУРОЧНАЯ ДЕЯТЕЛЬНОСТЬ</a:t>
            </a:r>
            <a:endParaRPr lang="ru-RU" sz="3200" dirty="0" smtClean="0">
              <a:solidFill>
                <a:schemeClr val="bg1"/>
              </a:solidFill>
            </a:endParaRPr>
          </a:p>
        </p:txBody>
      </p:sp>
      <p:sp>
        <p:nvSpPr>
          <p:cNvPr id="38914" name="Rectangle 9"/>
          <p:cNvSpPr>
            <a:spLocks noGrp="1"/>
          </p:cNvSpPr>
          <p:nvPr>
            <p:ph sz="quarter" idx="4294967295"/>
          </p:nvPr>
        </p:nvSpPr>
        <p:spPr>
          <a:xfrm>
            <a:off x="871538" y="2349500"/>
            <a:ext cx="3627437" cy="1655763"/>
          </a:xfrm>
        </p:spPr>
        <p:txBody>
          <a:bodyPr/>
          <a:lstStyle/>
          <a:p>
            <a:pPr algn="ctr">
              <a:buFont typeface="Symbol" pitchFamily="18" charset="2"/>
              <a:buNone/>
            </a:pPr>
            <a:r>
              <a:rPr lang="ru-RU" sz="1800" b="1" dirty="0" smtClean="0">
                <a:solidFill>
                  <a:srgbClr val="CC0000"/>
                </a:solidFill>
                <a:latin typeface="Verdana" pitchFamily="34" charset="0"/>
              </a:rPr>
              <a:t>ЭКСКУРСИЯ   НА ПРЕДПРИЯТИЕ ООО «АРИАДА»,г.Волжск</a:t>
            </a:r>
          </a:p>
          <a:p>
            <a:pPr algn="ctr">
              <a:buFont typeface="Symbol" pitchFamily="18" charset="2"/>
              <a:buNone/>
            </a:pPr>
            <a:r>
              <a:rPr lang="ru-RU" sz="1800" b="1" dirty="0" smtClean="0">
                <a:solidFill>
                  <a:srgbClr val="CC0000"/>
                </a:solidFill>
                <a:latin typeface="Verdana" pitchFamily="34" charset="0"/>
              </a:rPr>
              <a:t>21 марта 2013года</a:t>
            </a:r>
          </a:p>
        </p:txBody>
      </p:sp>
      <p:pic>
        <p:nvPicPr>
          <p:cNvPr id="38915" name="Picture 2" descr="C:\Users\наталья\Desktop\вильчик фото\IMG_0102.JP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1042988" y="3805238"/>
            <a:ext cx="3313112" cy="2486025"/>
          </a:xfrm>
        </p:spPr>
      </p:pic>
      <p:sp>
        <p:nvSpPr>
          <p:cNvPr id="38916" name="Rectangle 7"/>
          <p:cNvSpPr>
            <a:spLocks noGrp="1"/>
          </p:cNvSpPr>
          <p:nvPr>
            <p:ph type="body" sz="half" idx="4294967295"/>
          </p:nvPr>
        </p:nvSpPr>
        <p:spPr>
          <a:xfrm>
            <a:off x="4651375" y="2674938"/>
            <a:ext cx="3629025" cy="3451225"/>
          </a:xfrm>
        </p:spPr>
        <p:txBody>
          <a:bodyPr/>
          <a:lstStyle/>
          <a:p>
            <a:pPr>
              <a:buFont typeface="Symbol" pitchFamily="18" charset="2"/>
              <a:buNone/>
            </a:pPr>
            <a:endParaRPr lang="en-US" sz="2000" smtClean="0"/>
          </a:p>
          <a:p>
            <a:pPr>
              <a:buFont typeface="Symbol" pitchFamily="18" charset="2"/>
              <a:buNone/>
            </a:pPr>
            <a:endParaRPr lang="en-US" sz="2000" smtClean="0"/>
          </a:p>
          <a:p>
            <a:pPr>
              <a:buFont typeface="Symbol" pitchFamily="18" charset="2"/>
              <a:buNone/>
            </a:pPr>
            <a:endParaRPr lang="en-US" sz="2000" smtClean="0"/>
          </a:p>
          <a:p>
            <a:pPr>
              <a:buFont typeface="Symbol" pitchFamily="18" charset="2"/>
              <a:buNone/>
            </a:pPr>
            <a:endParaRPr lang="en-US" sz="2000" smtClean="0"/>
          </a:p>
          <a:p>
            <a:pPr>
              <a:buFont typeface="Symbol" pitchFamily="18" charset="2"/>
              <a:buNone/>
            </a:pPr>
            <a:endParaRPr lang="en-US" sz="2000" smtClean="0"/>
          </a:p>
          <a:p>
            <a:pPr>
              <a:buFont typeface="Symbol" pitchFamily="18" charset="2"/>
              <a:buNone/>
            </a:pPr>
            <a:endParaRPr lang="en-US" sz="2000" smtClean="0"/>
          </a:p>
          <a:p>
            <a:pPr>
              <a:buFont typeface="Symbol" pitchFamily="18" charset="2"/>
              <a:buNone/>
            </a:pPr>
            <a:endParaRPr lang="en-US" sz="2000" smtClean="0"/>
          </a:p>
          <a:p>
            <a:pPr>
              <a:buFont typeface="Symbol" pitchFamily="18" charset="2"/>
              <a:buNone/>
            </a:pPr>
            <a:endParaRPr lang="en-US" sz="2000" smtClean="0"/>
          </a:p>
          <a:p>
            <a:pPr>
              <a:buFont typeface="Symbol" pitchFamily="18" charset="2"/>
              <a:buNone/>
            </a:pPr>
            <a:r>
              <a:rPr lang="en-US" sz="2000" smtClean="0"/>
              <a:t>                                </a:t>
            </a:r>
            <a:endParaRPr lang="ru-RU" sz="2000" smtClean="0"/>
          </a:p>
        </p:txBody>
      </p:sp>
      <p:pic>
        <p:nvPicPr>
          <p:cNvPr id="38918" name="Picture 5" descr="IMG_0008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87900" y="1484313"/>
            <a:ext cx="3313113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IMG_001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4786314" y="4000504"/>
            <a:ext cx="3357586" cy="22502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 sz="quarter"/>
          </p:nvPr>
        </p:nvSpPr>
        <p:spPr>
          <a:xfrm>
            <a:off x="457200" y="285728"/>
            <a:ext cx="8229600" cy="1785950"/>
          </a:xfrm>
        </p:spPr>
        <p:txBody>
          <a:bodyPr/>
          <a:lstStyle/>
          <a:p>
            <a:r>
              <a:rPr lang="ru-RU" sz="3600" b="1" i="1" dirty="0" smtClean="0">
                <a:solidFill>
                  <a:schemeClr val="tx1"/>
                </a:solidFill>
                <a:latin typeface="Verdana" pitchFamily="34" charset="0"/>
              </a:rPr>
              <a:t/>
            </a:r>
            <a:br>
              <a:rPr lang="ru-RU" sz="3600" b="1" i="1" dirty="0" smtClean="0">
                <a:solidFill>
                  <a:schemeClr val="tx1"/>
                </a:solidFill>
                <a:latin typeface="Verdana" pitchFamily="34" charset="0"/>
              </a:rPr>
            </a:br>
            <a:r>
              <a:rPr lang="ru-RU" sz="3600" b="1" dirty="0" smtClean="0">
                <a:solidFill>
                  <a:schemeClr val="bg1"/>
                </a:solidFill>
                <a:latin typeface="Verdana" pitchFamily="34" charset="0"/>
              </a:rPr>
              <a:t>Ежегодное участие в Республиканской ярмарке</a:t>
            </a:r>
            <a:br>
              <a:rPr lang="ru-RU" sz="3600" b="1" dirty="0" smtClean="0">
                <a:solidFill>
                  <a:schemeClr val="bg1"/>
                </a:solidFill>
                <a:latin typeface="Verdana" pitchFamily="34" charset="0"/>
              </a:rPr>
            </a:br>
            <a:r>
              <a:rPr lang="ru-RU" sz="3600" b="1" dirty="0" smtClean="0">
                <a:solidFill>
                  <a:schemeClr val="bg1"/>
                </a:solidFill>
                <a:latin typeface="Verdana" pitchFamily="34" charset="0"/>
              </a:rPr>
              <a:t>товаров и изделий</a:t>
            </a:r>
            <a:r>
              <a:rPr lang="ru-RU" b="1" i="1" dirty="0" smtClean="0">
                <a:solidFill>
                  <a:srgbClr val="FF0000"/>
                </a:solidFill>
                <a:latin typeface="Verdana" pitchFamily="34" charset="0"/>
              </a:rPr>
              <a:t/>
            </a:r>
            <a:br>
              <a:rPr lang="ru-RU" b="1" i="1" dirty="0" smtClean="0">
                <a:solidFill>
                  <a:srgbClr val="FF0000"/>
                </a:solidFill>
                <a:latin typeface="Verdana" pitchFamily="34" charset="0"/>
              </a:rPr>
            </a:br>
            <a:endParaRPr lang="ru-RU" dirty="0"/>
          </a:p>
        </p:txBody>
      </p:sp>
      <p:pic>
        <p:nvPicPr>
          <p:cNvPr id="2050" name="Picture 2" descr="H:\IMG_2017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email"/>
          <a:stretch>
            <a:fillRect/>
          </a:stretch>
        </p:blipFill>
        <p:spPr bwMode="auto">
          <a:xfrm>
            <a:off x="428596" y="2500306"/>
            <a:ext cx="3642020" cy="2714644"/>
          </a:xfrm>
          <a:prstGeom prst="rect">
            <a:avLst/>
          </a:prstGeom>
          <a:noFill/>
        </p:spPr>
      </p:pic>
      <p:sp>
        <p:nvSpPr>
          <p:cNvPr id="9" name="Содержимое 8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algn="ctr">
              <a:buNone/>
            </a:pPr>
            <a:endParaRPr lang="ru-RU" sz="1600" b="1" i="1" dirty="0" smtClean="0">
              <a:solidFill>
                <a:srgbClr val="FF0000"/>
              </a:solidFill>
              <a:latin typeface="Verdana" pitchFamily="34" charset="0"/>
            </a:endParaRPr>
          </a:p>
          <a:p>
            <a:pPr algn="ctr">
              <a:buNone/>
            </a:pPr>
            <a:endParaRPr lang="ru-RU" sz="1600" b="1" i="1" dirty="0" smtClean="0">
              <a:solidFill>
                <a:srgbClr val="FF0000"/>
              </a:solidFill>
              <a:latin typeface="Verdana" pitchFamily="34" charset="0"/>
            </a:endParaRPr>
          </a:p>
          <a:p>
            <a:pPr algn="ctr">
              <a:buNone/>
            </a:pPr>
            <a:endParaRPr lang="ru-RU" sz="1600" b="1" i="1" dirty="0" smtClean="0">
              <a:solidFill>
                <a:srgbClr val="FF0000"/>
              </a:solidFill>
              <a:latin typeface="Verdana" pitchFamily="34" charset="0"/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17" name="Содержимое 1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2" name="Picture 4" descr="H:\IMG_2014.jpg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643438" y="2500306"/>
            <a:ext cx="3570583" cy="27860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4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chemeClr val="bg1"/>
                </a:solidFill>
                <a:latin typeface="Verdana" pitchFamily="34" charset="0"/>
              </a:rPr>
              <a:t>ИЗДЕЛИЯ ВЫПОЛНЕННЫЕ ОБУЧАЮЩИМИСЯ</a:t>
            </a:r>
          </a:p>
        </p:txBody>
      </p:sp>
      <p:sp>
        <p:nvSpPr>
          <p:cNvPr id="41986" name="Rectangle 6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sz="1800" smtClean="0"/>
          </a:p>
        </p:txBody>
      </p:sp>
      <p:pic>
        <p:nvPicPr>
          <p:cNvPr id="41987" name="Picture 9" descr="SAM_0143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539750" y="1628775"/>
            <a:ext cx="3527425" cy="2646363"/>
          </a:xfrm>
        </p:spPr>
      </p:pic>
      <p:pic>
        <p:nvPicPr>
          <p:cNvPr id="41988" name="Picture 10" descr="SAM_0578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5292725" y="1557338"/>
            <a:ext cx="3384550" cy="2538412"/>
          </a:xfrm>
        </p:spPr>
      </p:pic>
      <p:pic>
        <p:nvPicPr>
          <p:cNvPr id="41989" name="Picture 11" descr="SAM_014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 cstate="email"/>
          <a:srcRect/>
          <a:stretch>
            <a:fillRect/>
          </a:stretch>
        </p:blipFill>
        <p:spPr>
          <a:xfrm>
            <a:off x="3492500" y="3357563"/>
            <a:ext cx="2430463" cy="32400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3"/>
          <p:cNvSpPr>
            <a:spLocks noGrp="1"/>
          </p:cNvSpPr>
          <p:nvPr>
            <p:ph type="body" idx="4294967295"/>
          </p:nvPr>
        </p:nvSpPr>
        <p:spPr>
          <a:xfrm>
            <a:off x="1331913" y="1285860"/>
            <a:ext cx="6840537" cy="5022865"/>
          </a:xfrm>
        </p:spPr>
        <p:txBody>
          <a:bodyPr/>
          <a:lstStyle/>
          <a:p>
            <a:pPr algn="ctr">
              <a:buFont typeface="Symbol" pitchFamily="18" charset="2"/>
              <a:buNone/>
            </a:pPr>
            <a:r>
              <a:rPr lang="ru-RU" sz="3200" b="1" dirty="0" smtClean="0">
                <a:solidFill>
                  <a:srgbClr val="1F2E63"/>
                </a:solidFill>
                <a:latin typeface="Verdana" pitchFamily="34" charset="0"/>
              </a:rPr>
              <a:t>Выше, выше рабочее знамя,</a:t>
            </a:r>
          </a:p>
          <a:p>
            <a:pPr algn="ctr">
              <a:buFont typeface="Symbol" pitchFamily="18" charset="2"/>
              <a:buNone/>
            </a:pPr>
            <a:r>
              <a:rPr lang="ru-RU" sz="3200" b="1" dirty="0" smtClean="0">
                <a:solidFill>
                  <a:srgbClr val="1F2E63"/>
                </a:solidFill>
                <a:latin typeface="Verdana" pitchFamily="34" charset="0"/>
              </a:rPr>
              <a:t>Над землей </a:t>
            </a:r>
            <a:r>
              <a:rPr lang="ru-RU" sz="3200" b="1" dirty="0" err="1" smtClean="0">
                <a:solidFill>
                  <a:srgbClr val="1F2E63"/>
                </a:solidFill>
                <a:latin typeface="Verdana" pitchFamily="34" charset="0"/>
              </a:rPr>
              <a:t>Акпарса</a:t>
            </a:r>
            <a:r>
              <a:rPr lang="ru-RU" sz="3200" b="1" dirty="0" smtClean="0">
                <a:solidFill>
                  <a:srgbClr val="1F2E63"/>
                </a:solidFill>
                <a:latin typeface="Verdana" pitchFamily="34" charset="0"/>
              </a:rPr>
              <a:t> веет стяг,</a:t>
            </a:r>
          </a:p>
          <a:p>
            <a:pPr algn="ctr">
              <a:buFont typeface="Symbol" pitchFamily="18" charset="2"/>
              <a:buNone/>
            </a:pPr>
            <a:r>
              <a:rPr lang="ru-RU" sz="3200" b="1" dirty="0" smtClean="0">
                <a:solidFill>
                  <a:srgbClr val="1F2E63"/>
                </a:solidFill>
                <a:latin typeface="Verdana" pitchFamily="34" charset="0"/>
              </a:rPr>
              <a:t>Пусть гордиться Марий Эл нами,</a:t>
            </a:r>
          </a:p>
          <a:p>
            <a:pPr algn="ctr">
              <a:buFont typeface="Symbol" pitchFamily="18" charset="2"/>
              <a:buNone/>
            </a:pPr>
            <a:r>
              <a:rPr lang="ru-RU" sz="3200" b="1" dirty="0" smtClean="0">
                <a:solidFill>
                  <a:srgbClr val="1F2E63"/>
                </a:solidFill>
                <a:latin typeface="Verdana" pitchFamily="34" charset="0"/>
              </a:rPr>
              <a:t>Золотыми руками трудяг!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4034" name="Rectangle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Symbol" pitchFamily="18" charset="2"/>
              <a:buNone/>
            </a:pPr>
            <a:r>
              <a:rPr lang="ru-RU" sz="6000" b="1" dirty="0" smtClean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СПАСИБО    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49357BDFBCC32F42AD6D1EC4E72F5787" ma:contentTypeVersion="0" ma:contentTypeDescription="Создание документа." ma:contentTypeScope="" ma:versionID="a47a2eabac2533abadf493b7f47311ff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CF20BAA9-D018-4897-8D32-2D259BC73374}"/>
</file>

<file path=customXml/itemProps2.xml><?xml version="1.0" encoding="utf-8"?>
<ds:datastoreItem xmlns:ds="http://schemas.openxmlformats.org/officeDocument/2006/customXml" ds:itemID="{E9FA2AB1-6C8C-4C8A-85A1-C9E56B94D71C}"/>
</file>

<file path=customXml/itemProps3.xml><?xml version="1.0" encoding="utf-8"?>
<ds:datastoreItem xmlns:ds="http://schemas.openxmlformats.org/officeDocument/2006/customXml" ds:itemID="{34D32934-DB23-4A4F-80E5-934AB7A3CD47}"/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852</TotalTime>
  <Words>813</Words>
  <Application>Microsoft Office PowerPoint</Application>
  <PresentationFormat>Экран (4:3)</PresentationFormat>
  <Paragraphs>244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Волна</vt:lpstr>
      <vt:lpstr> Государственное бюджетное образовательное учреждение  среднего профессионального образования Республики Марий Эл  «Волжский индустриально-технологический техникум» </vt:lpstr>
      <vt:lpstr>Слайд 2</vt:lpstr>
      <vt:lpstr> I.РЕЗЮМЕ</vt:lpstr>
      <vt:lpstr>МОИ ДИПЛОМЫ</vt:lpstr>
      <vt:lpstr>МОИ СВИДЕТЕЛЬСТВА</vt:lpstr>
      <vt:lpstr>МОИ   СВИДЕТЕЛЬСТВА</vt:lpstr>
      <vt:lpstr>МОИ  УДОСТОВЕРЕНИЯ</vt:lpstr>
      <vt:lpstr>МОИ    ДОСТИЖЕНИЯ</vt:lpstr>
      <vt:lpstr>МОИ    ДОСТИЖЕНИЯ</vt:lpstr>
      <vt:lpstr>МОИ    ДОСТИЖЕНИЯ</vt:lpstr>
      <vt:lpstr>МОИ    ДОСТИЖЕНИЯ</vt:lpstr>
      <vt:lpstr>МОИ    ДОСТИЖЕНИЯ</vt:lpstr>
      <vt:lpstr>МОИ    ДОСТИЖЕНИЯ</vt:lpstr>
      <vt:lpstr>МОИ    ДОСТИЖЕНИЯ</vt:lpstr>
      <vt:lpstr>ПОВЫШЕНИЕ КВАЛИФИКАЦИИ</vt:lpstr>
      <vt:lpstr>СТАЖИРОВКА</vt:lpstr>
      <vt:lpstr>II. МЕТОДИЧЕСКАЯ  ДЕЯТЕЛЬНОСТЬ</vt:lpstr>
      <vt:lpstr>СИСТЕМА ОРГАНИЗАЦИОННЫХ ФОРМ ПРОИЗВОДСТВЕННОГО ОБУЧЕНИЯ</vt:lpstr>
      <vt:lpstr>ФОРМЫ  ОРГАНИЗАЦИИ ТРУДА   МАСТЕРА ПРОИЗВОДСТВЕННОГО  ОБУЧЕНИЯ</vt:lpstr>
      <vt:lpstr>МЕТОДИЧЕСКИЕ МАТЕРИАЛЫ </vt:lpstr>
      <vt:lpstr>ОТКРЫТЫЕ  УРОКИ</vt:lpstr>
      <vt:lpstr>ВЫСТУПЛЕНИЯ</vt:lpstr>
      <vt:lpstr>УЧАСТИЕ В ПРОФЕССИОНАЛЬНЫХ  И ТВОРЧЕСКИХ ПЕДАГОГИЧЕСКИХ КОНКУРСАХ</vt:lpstr>
      <vt:lpstr>ОРГАНИЗАЦИЯ    УЧЕБНОЙ ПРАКТИКИ</vt:lpstr>
      <vt:lpstr>КАЧЕСТВО       ПОДГОТОВКИ ОБУЧАЮЩИХСЯ    ЗА  ПЕРИОД    2011-2012г.г.</vt:lpstr>
      <vt:lpstr>ДОСТИЖЕНИЯ  ОБУЧАЮЩИХСЯ</vt:lpstr>
      <vt:lpstr>III. ВНЕУРОЧНАЯ ДЕЯТЕЛЬНОСТЬ</vt:lpstr>
      <vt:lpstr> Ежегодное участие в Республиканской ярмарке товаров и изделий </vt:lpstr>
      <vt:lpstr>ИЗДЕЛИЯ ВЫПОЛНЕННЫЕ ОБУЧАЮЩИМИСЯ</vt:lpstr>
      <vt:lpstr>Слайд 30</vt:lpstr>
      <vt:lpstr>Слайд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</dc:creator>
  <cp:lastModifiedBy>1</cp:lastModifiedBy>
  <cp:revision>93</cp:revision>
  <dcterms:created xsi:type="dcterms:W3CDTF">2012-12-28T06:20:51Z</dcterms:created>
  <dcterms:modified xsi:type="dcterms:W3CDTF">2014-03-05T10:29:58Z</dcterms:modified>
  <cp:contentType>Документ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0x01010049357BDFBCC32F42AD6D1EC4E72F5787</vt:lpwstr>
  </property>
</Properties>
</file>