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9966"/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7322-D1D1-4954-99C8-BD25E8EEB2C8}" type="datetimeFigureOut">
              <a:rPr lang="ru-RU" smtClean="0"/>
              <a:pPr/>
              <a:t>29.02.2012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6F72-18BD-4610-AABA-A0FE19E7D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7322-D1D1-4954-99C8-BD25E8EEB2C8}" type="datetimeFigureOut">
              <a:rPr lang="ru-RU" smtClean="0"/>
              <a:pPr/>
              <a:t>29.02.2012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6F72-18BD-4610-AABA-A0FE19E7D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7322-D1D1-4954-99C8-BD25E8EEB2C8}" type="datetimeFigureOut">
              <a:rPr lang="ru-RU" smtClean="0"/>
              <a:pPr/>
              <a:t>29.02.2012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6F72-18BD-4610-AABA-A0FE19E7D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7322-D1D1-4954-99C8-BD25E8EEB2C8}" type="datetimeFigureOut">
              <a:rPr lang="ru-RU" smtClean="0"/>
              <a:pPr/>
              <a:t>29.02.2012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6F72-18BD-4610-AABA-A0FE19E7D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7322-D1D1-4954-99C8-BD25E8EEB2C8}" type="datetimeFigureOut">
              <a:rPr lang="ru-RU" smtClean="0"/>
              <a:pPr/>
              <a:t>29.02.2012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6F72-18BD-4610-AABA-A0FE19E7D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7322-D1D1-4954-99C8-BD25E8EEB2C8}" type="datetimeFigureOut">
              <a:rPr lang="ru-RU" smtClean="0"/>
              <a:pPr/>
              <a:t>29.02.2012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6F72-18BD-4610-AABA-A0FE19E7D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7322-D1D1-4954-99C8-BD25E8EEB2C8}" type="datetimeFigureOut">
              <a:rPr lang="ru-RU" smtClean="0"/>
              <a:pPr/>
              <a:t>29.02.2012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6F72-18BD-4610-AABA-A0FE19E7D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7322-D1D1-4954-99C8-BD25E8EEB2C8}" type="datetimeFigureOut">
              <a:rPr lang="ru-RU" smtClean="0"/>
              <a:pPr/>
              <a:t>29.02.2012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6F72-18BD-4610-AABA-A0FE19E7D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7322-D1D1-4954-99C8-BD25E8EEB2C8}" type="datetimeFigureOut">
              <a:rPr lang="ru-RU" smtClean="0"/>
              <a:pPr/>
              <a:t>29.02.2012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47A6F72-18BD-4610-AABA-A0FE19E7DE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7322-D1D1-4954-99C8-BD25E8EEB2C8}" type="datetimeFigureOut">
              <a:rPr lang="ru-RU" smtClean="0"/>
              <a:pPr/>
              <a:t>29.02.2012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6F72-18BD-4610-AABA-A0FE19E7D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7322-D1D1-4954-99C8-BD25E8EEB2C8}" type="datetimeFigureOut">
              <a:rPr lang="ru-RU" smtClean="0"/>
              <a:pPr/>
              <a:t>29.02.2012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6F72-18BD-4610-AABA-A0FE19E7D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84A7322-D1D1-4954-99C8-BD25E8EEB2C8}" type="datetimeFigureOut">
              <a:rPr lang="ru-RU" smtClean="0"/>
              <a:pPr/>
              <a:t>29.02.2012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47A6F72-18BD-4610-AABA-A0FE19E7DEC3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mirurokov.ru/otkrytyi-urok/25-vozvedenie-v-stepen/95-stepen-s-naturalnym-pokazatelem-i-ee-svoistva.html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Ломоносов М.В."/>
          <p:cNvPicPr/>
          <p:nvPr/>
        </p:nvPicPr>
        <p:blipFill>
          <a:blip r:embed="rId2" cstate="print"/>
          <a:srcRect l="4620" t="1652" r="4619" b="7511"/>
          <a:stretch>
            <a:fillRect/>
          </a:stretch>
        </p:blipFill>
        <p:spPr bwMode="auto">
          <a:xfrm>
            <a:off x="5143504" y="1071546"/>
            <a:ext cx="3643338" cy="4857784"/>
          </a:xfrm>
          <a:prstGeom prst="ellipse">
            <a:avLst/>
          </a:prstGeom>
          <a:noFill/>
          <a:ln w="7620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357422" y="5143512"/>
            <a:ext cx="26553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Ломоносов М. В.</a:t>
            </a:r>
            <a:endParaRPr lang="ru-RU" sz="2400" b="1" i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1357298"/>
            <a:ext cx="4143404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latin typeface="Arial Black" pitchFamily="34" charset="0"/>
              </a:rPr>
              <a:t>Пусть кто-нибудь попробует вычеркнуть из математики </a:t>
            </a:r>
            <a:r>
              <a:rPr lang="ru-RU" sz="2800" b="1" cap="none" spc="0" dirty="0" smtClean="0">
                <a:ln>
                  <a:prstDash val="solid"/>
                </a:ln>
                <a:solidFill>
                  <a:srgbClr val="FFC000"/>
                </a:solidFill>
                <a:latin typeface="Arial Black" pitchFamily="34" charset="0"/>
              </a:rPr>
              <a:t>степени,</a:t>
            </a:r>
          </a:p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latin typeface="Arial Black" pitchFamily="34" charset="0"/>
              </a:rPr>
              <a:t> и он увидит, что без них далеко не уедешь. 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19672" y="2132856"/>
            <a:ext cx="5883361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kumimoji="0" lang="ru-RU" sz="4400" b="1" i="1" u="none" strike="noStrike" cap="none" spc="0" normalizeH="0" baseline="0" dirty="0" smtClean="0">
                <a:ln/>
                <a:solidFill>
                  <a:srgbClr val="FF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История возникновения степени числа</a:t>
            </a:r>
            <a:endParaRPr lang="ru-RU" sz="4400" b="1" cap="none" spc="0" dirty="0">
              <a:ln/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Shumer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643182"/>
            <a:ext cx="3009900" cy="3048000"/>
          </a:xfrm>
          <a:prstGeom prst="rect">
            <a:avLst/>
          </a:prstGeom>
          <a:noFill/>
          <a:ln w="76200">
            <a:solidFill>
              <a:schemeClr val="accent5">
                <a:lumMod val="50000"/>
              </a:schemeClr>
            </a:solidFill>
          </a:ln>
        </p:spPr>
      </p:pic>
      <p:pic>
        <p:nvPicPr>
          <p:cNvPr id="1028" name="Picture 4" descr="G:\map15.gif"/>
          <p:cNvPicPr>
            <a:picLocks noChangeAspect="1" noChangeArrowheads="1"/>
          </p:cNvPicPr>
          <p:nvPr/>
        </p:nvPicPr>
        <p:blipFill>
          <a:blip r:embed="rId3" cstate="print"/>
          <a:srcRect l="26592" t="21931" r="3303" b="7097"/>
          <a:stretch>
            <a:fillRect/>
          </a:stretch>
        </p:blipFill>
        <p:spPr bwMode="auto">
          <a:xfrm>
            <a:off x="4786314" y="214290"/>
            <a:ext cx="4143404" cy="428628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1029" name="Picture 5" descr="G:\180px-Egypt-1-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357166"/>
            <a:ext cx="3552429" cy="2098073"/>
          </a:xfrm>
          <a:prstGeom prst="rect">
            <a:avLst/>
          </a:prstGeom>
          <a:noFill/>
          <a:ln w="76200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1027" name="Picture 3" descr="G:\sumer-writin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2" y="2714620"/>
            <a:ext cx="1946336" cy="1857388"/>
          </a:xfrm>
          <a:prstGeom prst="rect">
            <a:avLst/>
          </a:prstGeom>
          <a:noFill/>
          <a:ln w="76200">
            <a:solidFill>
              <a:schemeClr val="bg2">
                <a:lumMod val="60000"/>
                <a:lumOff val="40000"/>
              </a:schemeClr>
            </a:solidFill>
          </a:ln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357158" y="5857892"/>
            <a:ext cx="850112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 о самостоятельной операции, хотя в самых древних математических текстах Древнего Египта и Междуречья встречаются задачи на вычисление степеней.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28992" y="4857760"/>
            <a:ext cx="53578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Сложение, вычитание, умножение и деление идут первыми в списке арифметических действий. У математиков не сразу сложилось представление о возведении в степень, </a:t>
            </a:r>
            <a:endParaRPr lang="ru-RU" sz="16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G:\diofant_aleksandriiyskiiy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3000396" cy="3636171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6146" name="Picture 2" descr="G:\arifdiof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285728"/>
            <a:ext cx="2905117" cy="2119027"/>
          </a:xfrm>
          <a:prstGeom prst="rect">
            <a:avLst/>
          </a:prstGeom>
          <a:noFill/>
          <a:ln w="76200">
            <a:solidFill>
              <a:schemeClr val="accent4">
                <a:lumMod val="60000"/>
                <a:lumOff val="40000"/>
              </a:schemeClr>
            </a:solidFill>
          </a:ln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357158" y="4214818"/>
            <a:ext cx="8501122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«Все числа… состоят из некоторого количества единиц; ясно, что они продолжаются, увеличиваясь до бесконечности. …среди них находятся: квадраты, получающиеся от умножения некоторого числа самого на себя; это же число называется стороной квадрата, затем кубы,  получающиеся от умножения квадратов на их сторону, далее </a:t>
            </a:r>
            <a:r>
              <a:rPr kumimoji="0" lang="ru-RU" sz="1600" b="1" i="1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квадрато-квадраты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 — от умножения квадратов самих на себя, далее </a:t>
            </a:r>
            <a:r>
              <a:rPr kumimoji="0" lang="ru-RU" sz="1600" b="1" i="1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квадрато-кубы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, получающиеся от умножения квадрата на куб его стороны, далее </a:t>
            </a:r>
            <a:r>
              <a:rPr kumimoji="0" lang="ru-RU" sz="1600" b="1" i="1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кубо-кубы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 — от умножения кубов самих на себя».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</a:endParaRPr>
          </a:p>
        </p:txBody>
      </p:sp>
      <p:pic>
        <p:nvPicPr>
          <p:cNvPr id="6148" name="Picture 4" descr="G:\Diophantus-cov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285728"/>
            <a:ext cx="2254524" cy="3648079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3357554" y="2643182"/>
            <a:ext cx="30718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schemeClr val="accent3">
                    <a:lumMod val="60000"/>
                    <a:lumOff val="40000"/>
                  </a:schemeClr>
                </a:solidFill>
                <a:ea typeface="Times New Roman" pitchFamily="18" charset="0"/>
                <a:cs typeface="Times New Roman" pitchFamily="18" charset="0"/>
              </a:rPr>
              <a:t>В своей знаменитой «Арифметике» </a:t>
            </a:r>
            <a:r>
              <a:rPr lang="ru-RU" sz="1600" b="1" i="1" dirty="0">
                <a:solidFill>
                  <a:srgbClr val="FFFF00"/>
                </a:solidFill>
                <a:ea typeface="Times New Roman" pitchFamily="18" charset="0"/>
                <a:cs typeface="Times New Roman" pitchFamily="18" charset="0"/>
              </a:rPr>
              <a:t>Диофант Александрийский </a:t>
            </a:r>
            <a:r>
              <a:rPr lang="ru-RU" sz="1600" b="1" i="1" dirty="0">
                <a:solidFill>
                  <a:schemeClr val="accent3">
                    <a:lumMod val="60000"/>
                    <a:lumOff val="40000"/>
                  </a:schemeClr>
                </a:solidFill>
                <a:ea typeface="Times New Roman" pitchFamily="18" charset="0"/>
                <a:cs typeface="Times New Roman" pitchFamily="18" charset="0"/>
              </a:rPr>
              <a:t>описывает первые натуральные степени чисел так:</a:t>
            </a:r>
            <a:endParaRPr lang="ru-RU" sz="16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 descr="G:\57984922_Stifel_Mich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000108"/>
            <a:ext cx="4003227" cy="4900623"/>
          </a:xfrm>
          <a:prstGeom prst="ellipse">
            <a:avLst/>
          </a:prstGeom>
          <a:noFill/>
        </p:spPr>
      </p:pic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4357686" y="1500174"/>
            <a:ext cx="442915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9966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Немецкие математики Средневековья стремились ввести единое обозначение и сократить число символов. Книга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FF9966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Михеля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9966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Штифеля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9966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9966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Полная арифметика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9966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9966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(1544 г.) сыграла в этом значительную роль.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rgbClr val="FF9966"/>
              </a:solidFill>
              <a:effectLst/>
              <a:latin typeface="Arial" pitchFamily="34" charset="0"/>
            </a:endParaRPr>
          </a:p>
        </p:txBody>
      </p:sp>
      <p:pic>
        <p:nvPicPr>
          <p:cNvPr id="2051" name="Picture 3" descr="G:\картинки для презентаций по математике\1226493119_2183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4500570"/>
            <a:ext cx="3857632" cy="1928826"/>
          </a:xfrm>
          <a:prstGeom prst="cloud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214546" y="4429132"/>
            <a:ext cx="671517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Сумма знаний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…»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Луки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Пачоли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была одним из первых опубликованных 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сочинений. 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Но математики продолжали искать более простую систему обозначений так как его обозначения были не удобны.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Француз, бакалавр медицины Никола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Шюке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(? - около 1500 г.) смело ввёл в свою символику не только нулевой, но и отрицательный показатель степени. Он писал его мелким шрифтом сверху и справа от коэффициента.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Arial" pitchFamily="34" charset="0"/>
            </a:endParaRPr>
          </a:p>
        </p:txBody>
      </p:sp>
      <p:pic>
        <p:nvPicPr>
          <p:cNvPr id="4100" name="Picture 4" descr="G:\pacioli_15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285728"/>
            <a:ext cx="2514600" cy="3810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</p:pic>
      <p:pic>
        <p:nvPicPr>
          <p:cNvPr id="4098" name="Picture 2" descr="G:\240px-Paciol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500042"/>
            <a:ext cx="4400992" cy="3630819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</p:pic>
      <p:pic>
        <p:nvPicPr>
          <p:cNvPr id="4101" name="Picture 5" descr="G:\1245368533_1645i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57166"/>
            <a:ext cx="2095500" cy="3209925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4102" name="Picture 6" descr="G:\7709.jpg"/>
          <p:cNvPicPr>
            <a:picLocks noChangeAspect="1" noChangeArrowheads="1"/>
          </p:cNvPicPr>
          <p:nvPr/>
        </p:nvPicPr>
        <p:blipFill>
          <a:blip r:embed="rId5" cstate="print"/>
          <a:srcRect l="3750" t="2874" r="2499" b="2298"/>
          <a:stretch>
            <a:fillRect/>
          </a:stretch>
        </p:blipFill>
        <p:spPr bwMode="auto">
          <a:xfrm>
            <a:off x="285720" y="3929066"/>
            <a:ext cx="1785950" cy="2357454"/>
          </a:xfrm>
          <a:prstGeom prst="rect">
            <a:avLst/>
          </a:prstGeom>
          <a:noFill/>
          <a:ln w="76200">
            <a:solidFill>
              <a:srgbClr val="FF00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G:\838_1_big.jpg"/>
          <p:cNvPicPr>
            <a:picLocks noChangeAspect="1" noChangeArrowheads="1"/>
          </p:cNvPicPr>
          <p:nvPr/>
        </p:nvPicPr>
        <p:blipFill>
          <a:blip r:embed="rId2" cstate="print"/>
          <a:srcRect l="15000" r="13749"/>
          <a:stretch>
            <a:fillRect/>
          </a:stretch>
        </p:blipFill>
        <p:spPr bwMode="auto">
          <a:xfrm>
            <a:off x="357158" y="857232"/>
            <a:ext cx="3357586" cy="4712369"/>
          </a:xfrm>
          <a:prstGeom prst="ellipse">
            <a:avLst/>
          </a:prstGeom>
          <a:noFill/>
          <a:ln w="76200">
            <a:solidFill>
              <a:srgbClr val="FF00FF"/>
            </a:solidFill>
          </a:ln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071934" y="928670"/>
            <a:ext cx="4714908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В XVI в. итальянец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FF00FF"/>
                </a:solidFill>
                <a:effectLst/>
                <a:ea typeface="Times New Roman" pitchFamily="18" charset="0"/>
                <a:cs typeface="Times New Roman" pitchFamily="18" charset="0"/>
              </a:rPr>
              <a:t>Раффаэле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ea typeface="Times New Roman" pitchFamily="18" charset="0"/>
                <a:cs typeface="Times New Roman" pitchFamily="18" charset="0"/>
              </a:rPr>
              <a:t> Бомбелли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в своей «Алгебре» использовал ту же идею. Он обозначал неизвестное специальным символом 1, а символами 2, 3,... - его степени. Обозначения Бомбелли  также оказали влияние и на символику нидерландского математика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FFC000"/>
                </a:solidFill>
                <a:effectLst/>
                <a:ea typeface="Times New Roman" pitchFamily="18" charset="0"/>
                <a:cs typeface="Times New Roman" pitchFamily="18" charset="0"/>
              </a:rPr>
              <a:t>Симона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FFC000"/>
                </a:solidFill>
                <a:effectLst/>
                <a:ea typeface="Times New Roman" pitchFamily="18" charset="0"/>
                <a:cs typeface="Times New Roman" pitchFamily="18" charset="0"/>
              </a:rPr>
              <a:t>Стевина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ea typeface="Times New Roman" pitchFamily="18" charset="0"/>
                <a:cs typeface="Times New Roman" pitchFamily="18" charset="0"/>
              </a:rPr>
              <a:t> (1548—1620).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Он обозначал неизвестную величину кружком О,  внутри которого указывал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99FF"/>
                </a:solidFill>
                <a:effectLst/>
                <a:ea typeface="Times New Roman" pitchFamily="18" charset="0"/>
                <a:cs typeface="Times New Roman" pitchFamily="18" charset="0"/>
                <a:hlinkClick r:id="rId3" tooltip="Показатель степени"/>
              </a:rPr>
              <a:t>показатели степени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Стевин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 предложил называть степени по их показателям - четвёртой, пятой и т. д. и отверг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Диофантовы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 составные выражения «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квадрато-квадрат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», «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квадрато-куб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».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bg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85786" y="5715016"/>
            <a:ext cx="25156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FF00FF"/>
                </a:solidFill>
                <a:effectLst/>
                <a:ea typeface="Times New Roman" pitchFamily="18" charset="0"/>
                <a:cs typeface="Times New Roman" pitchFamily="18" charset="0"/>
              </a:rPr>
              <a:t>Раффаэле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ea typeface="Times New Roman" pitchFamily="18" charset="0"/>
                <a:cs typeface="Times New Roman" pitchFamily="18" charset="0"/>
              </a:rPr>
              <a:t> Бомбелли </a:t>
            </a:r>
            <a:endParaRPr lang="ru-RU" dirty="0">
              <a:solidFill>
                <a:srgbClr val="FF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G: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285728"/>
            <a:ext cx="2855119" cy="2071702"/>
          </a:xfrm>
          <a:prstGeom prst="rect">
            <a:avLst/>
          </a:prstGeom>
          <a:noFill/>
        </p:spPr>
      </p:pic>
      <p:pic>
        <p:nvPicPr>
          <p:cNvPr id="2050" name="Picture 2" descr="G:\rene-238x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928670"/>
            <a:ext cx="3990995" cy="5030666"/>
          </a:xfrm>
          <a:prstGeom prst="ellipse">
            <a:avLst/>
          </a:prstGeom>
          <a:noFill/>
          <a:ln w="7620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4643438" y="4147756"/>
            <a:ext cx="400052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ea typeface="Times New Roman" pitchFamily="18" charset="0"/>
                <a:cs typeface="Times New Roman" pitchFamily="18" charset="0"/>
              </a:rPr>
              <a:t>Любопытно, что Декарт считал, что а*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ea typeface="Times New Roman" pitchFamily="18" charset="0"/>
                <a:cs typeface="Times New Roman" pitchFamily="18" charset="0"/>
              </a:rPr>
              <a:t>а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ea typeface="Times New Roman" pitchFamily="18" charset="0"/>
                <a:cs typeface="Times New Roman" pitchFamily="18" charset="0"/>
              </a:rPr>
              <a:t> не занимает больше места, чем а</a:t>
            </a:r>
            <a:r>
              <a:rPr kumimoji="0" lang="ru-RU" b="1" i="1" u="none" strike="noStrike" cap="none" normalizeH="0" baseline="30000" dirty="0" smtClean="0">
                <a:ln>
                  <a:noFill/>
                </a:ln>
                <a:solidFill>
                  <a:srgbClr val="FFFF00"/>
                </a:solidFill>
                <a:effectLst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ea typeface="Times New Roman" pitchFamily="18" charset="0"/>
                <a:cs typeface="Times New Roman" pitchFamily="18" charset="0"/>
              </a:rPr>
              <a:t> и не пользовался этим обозначением при записи произведения двух одинаковых множителей. 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43438" y="2643182"/>
            <a:ext cx="40005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FFFF00"/>
                </a:solidFill>
                <a:ea typeface="Times New Roman" pitchFamily="18" charset="0"/>
                <a:cs typeface="Times New Roman" pitchFamily="18" charset="0"/>
              </a:rPr>
              <a:t>У Рене Декарта в его «Геометрии» (1637) мы находим современное обозначение степеней а</a:t>
            </a:r>
            <a:r>
              <a:rPr lang="ru-RU" b="1" i="1" baseline="30000" dirty="0">
                <a:solidFill>
                  <a:srgbClr val="FFFF00"/>
                </a:solidFill>
                <a:ea typeface="Times New Roman" pitchFamily="18" charset="0"/>
                <a:cs typeface="Times New Roman" pitchFamily="18" charset="0"/>
              </a:rPr>
              <a:t>2</a:t>
            </a:r>
            <a:r>
              <a:rPr lang="ru-RU" b="1" i="1" dirty="0">
                <a:solidFill>
                  <a:srgbClr val="FFFF00"/>
                </a:solidFill>
                <a:ea typeface="Times New Roman" pitchFamily="18" charset="0"/>
                <a:cs typeface="Times New Roman" pitchFamily="18" charset="0"/>
              </a:rPr>
              <a:t>,а</a:t>
            </a:r>
            <a:r>
              <a:rPr lang="ru-RU" b="1" i="1" baseline="30000" dirty="0">
                <a:solidFill>
                  <a:srgbClr val="FFFF00"/>
                </a:solidFill>
                <a:ea typeface="Times New Roman" pitchFamily="18" charset="0"/>
                <a:cs typeface="Times New Roman" pitchFamily="18" charset="0"/>
              </a:rPr>
              <a:t>3</a:t>
            </a:r>
            <a:r>
              <a:rPr lang="ru-RU" b="1" i="1" dirty="0">
                <a:solidFill>
                  <a:srgbClr val="FFFF00"/>
                </a:solidFill>
                <a:ea typeface="Times New Roman" pitchFamily="18" charset="0"/>
                <a:cs typeface="Times New Roman" pitchFamily="18" charset="0"/>
              </a:rPr>
              <a:t>,... </a:t>
            </a:r>
            <a:endParaRPr lang="ru-RU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57620" y="1500174"/>
            <a:ext cx="2714644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3">
                    <a:lumMod val="60000"/>
                    <a:lumOff val="40000"/>
                  </a:schemeClr>
                </a:solidFill>
                <a:ea typeface="Times New Roman" pitchFamily="18" charset="0"/>
                <a:cs typeface="Times New Roman" pitchFamily="18" charset="0"/>
              </a:rPr>
              <a:t>Немецкий ученый Лейбниц считал, что упор должен быть сделан на необходимости применения символики для всех записей произведений одинаковых множителей  и применял знак </a:t>
            </a:r>
            <a:r>
              <a:rPr lang="ru-RU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а</a:t>
            </a:r>
            <a:r>
              <a:rPr lang="ru-RU" sz="2400" b="1" i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2</a:t>
            </a:r>
            <a:endParaRPr lang="ru-RU" sz="24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F:\физики математики\сканирование0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71546"/>
            <a:ext cx="3287713" cy="4873625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</p:pic>
      <p:pic>
        <p:nvPicPr>
          <p:cNvPr id="1028" name="Picture 4" descr="G:\картинки для презентаций по математике\Graphic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3643314"/>
            <a:ext cx="2188905" cy="2643206"/>
          </a:xfrm>
          <a:prstGeom prst="ellipse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1029" name="Picture 5" descr="G:\картинки для презентаций по математике\118591129013613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714356"/>
            <a:ext cx="1905000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9357BDFBCC32F42AD6D1EC4E72F5787" ma:contentTypeVersion="0" ma:contentTypeDescription="Создание документа." ma:contentTypeScope="" ma:versionID="a47a2eabac2533abadf493b7f47311ff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7333616-5A60-4C54-B13B-A7731954CA94}"/>
</file>

<file path=customXml/itemProps2.xml><?xml version="1.0" encoding="utf-8"?>
<ds:datastoreItem xmlns:ds="http://schemas.openxmlformats.org/officeDocument/2006/customXml" ds:itemID="{453FEC79-60E6-4548-A578-675D64EA44E5}"/>
</file>

<file path=customXml/itemProps3.xml><?xml version="1.0" encoding="utf-8"?>
<ds:datastoreItem xmlns:ds="http://schemas.openxmlformats.org/officeDocument/2006/customXml" ds:itemID="{4B1717E8-798E-4965-BF92-FCEC37F4170B}"/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138</TotalTime>
  <Words>279</Words>
  <Application>Microsoft Office PowerPoint</Application>
  <PresentationFormat>Экран (4:3)</PresentationFormat>
  <Paragraphs>19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zamVR</dc:creator>
  <cp:lastModifiedBy>User</cp:lastModifiedBy>
  <cp:revision>17</cp:revision>
  <dcterms:created xsi:type="dcterms:W3CDTF">2011-11-18T17:54:23Z</dcterms:created>
  <dcterms:modified xsi:type="dcterms:W3CDTF">2012-02-29T15:00:56Z</dcterms:modified>
  <cp:contentType>Документ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0x01010049357BDFBCC32F42AD6D1EC4E72F5787</vt:lpwstr>
  </property>
</Properties>
</file>