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hyperlink" Target="&#1058;&#1072;&#1073;&#1083;&#1080;&#1094;&#1072;.doc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контейне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4581128"/>
            <a:ext cx="2881799" cy="2276872"/>
          </a:xfrm>
          <a:prstGeom prst="rect">
            <a:avLst/>
          </a:prstGeom>
          <a:ln w="57150">
            <a:solidFill>
              <a:schemeClr val="bg1">
                <a:lumMod val="65000"/>
              </a:schemeClr>
            </a:solidFill>
          </a:ln>
        </p:spPr>
      </p:pic>
      <p:pic>
        <p:nvPicPr>
          <p:cNvPr id="10" name="Рисунок 9" descr="дотчи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2858" y="2636912"/>
            <a:ext cx="2691142" cy="2019970"/>
          </a:xfrm>
          <a:prstGeom prst="rect">
            <a:avLst/>
          </a:prstGeom>
          <a:ln w="57150">
            <a:solidFill>
              <a:schemeClr val="bg1">
                <a:lumMod val="65000"/>
              </a:schemeClr>
            </a:solidFill>
          </a:ln>
        </p:spPr>
      </p:pic>
      <p:pic>
        <p:nvPicPr>
          <p:cNvPr id="3" name="Picture 2" descr="G:\КПК-работа\Студенч конференция\конференц ЯЯЯ\фото конференц ЯЯЯ\ЗЕРКАЛ ОБЗОРН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212976"/>
            <a:ext cx="2843808" cy="1993062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4" name="Picture 2" descr="G:\КПК-работа\Студенч конференция\конференц ЯЯЯ\фото конференц ЯЯЯ\2_big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868144" y="4365104"/>
            <a:ext cx="2939819" cy="2204864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83568" y="548680"/>
            <a:ext cx="8064896" cy="1368152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Тема урока:</a:t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Системы </a:t>
            </a:r>
            <a:b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защиты товаров</a:t>
            </a:r>
            <a:endParaRPr lang="ru-RU" sz="60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536" y="4365104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>
                <a:solidFill>
                  <a:srgbClr val="C00000"/>
                </a:solidFill>
              </a:rPr>
              <a:t>Преподаватель </a:t>
            </a:r>
          </a:p>
          <a:p>
            <a:pPr algn="r"/>
            <a:r>
              <a:rPr lang="ru-RU" i="1" dirty="0" smtClean="0">
                <a:solidFill>
                  <a:srgbClr val="C00000"/>
                </a:solidFill>
              </a:rPr>
              <a:t>Салина Е.А.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27584" y="594928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27.05.2015</a:t>
            </a:r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39752" y="116632"/>
            <a:ext cx="6408712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5076056" y="188640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rot="16200000" flipV="1">
            <a:off x="-1831601" y="4720033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-1039513" y="5224088"/>
            <a:ext cx="2483768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79512" y="260648"/>
            <a:ext cx="8784976" cy="6480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/>
              <a:t>Кто ворует в российских магазинах?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-1111519" y="5440112"/>
            <a:ext cx="2483768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 descr="камера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6038" y="0"/>
            <a:ext cx="1287962" cy="1426865"/>
          </a:xfrm>
          <a:prstGeom prst="rect">
            <a:avLst/>
          </a:prstGeom>
        </p:spPr>
      </p:pic>
      <p:pic>
        <p:nvPicPr>
          <p:cNvPr id="21" name="Рисунок 20" descr="кражи статистика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340768"/>
            <a:ext cx="5069498" cy="2232248"/>
          </a:xfrm>
          <a:prstGeom prst="rect">
            <a:avLst/>
          </a:prstGeom>
        </p:spPr>
      </p:pic>
      <p:pic>
        <p:nvPicPr>
          <p:cNvPr id="22" name="Рисунок 21" descr="кто ворует в магазине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71241" y="4221088"/>
            <a:ext cx="4910759" cy="1927473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3635896" y="3429000"/>
            <a:ext cx="4174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i="1" dirty="0" smtClean="0">
                <a:solidFill>
                  <a:srgbClr val="C00000"/>
                </a:solidFill>
              </a:rPr>
              <a:t>Статистика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79512" y="260648"/>
            <a:ext cx="8784976" cy="6480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/>
              <a:t>Товары, находящиеся в «зоне особого риска»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-1111519" y="5440112"/>
            <a:ext cx="2483768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 descr="камера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6038" y="0"/>
            <a:ext cx="1287962" cy="142686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83568" y="1726863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lang="ru-RU" sz="28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Бритвенные принадлежности - 	</a:t>
            </a:r>
            <a:r>
              <a:rPr lang="ru-RU" sz="28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3,7%</a:t>
            </a:r>
            <a:endParaRPr lang="ru-RU" sz="28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•	Аксессуары к одежде - 			</a:t>
            </a:r>
            <a:r>
              <a:rPr lang="ru-RU" sz="28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3,6%</a:t>
            </a:r>
            <a:endParaRPr lang="ru-RU" sz="28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•	Косметика/парфюмерия - 		</a:t>
            </a:r>
            <a:r>
              <a:rPr lang="ru-RU" sz="28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2,8%</a:t>
            </a:r>
            <a:endParaRPr lang="ru-RU" sz="28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•	Верхняя одежда - 			</a:t>
            </a:r>
            <a:r>
              <a:rPr lang="ru-RU" sz="28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2,9%</a:t>
            </a:r>
            <a:endParaRPr lang="ru-RU" sz="28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•	Запчасти – 					</a:t>
            </a:r>
            <a:r>
              <a:rPr lang="ru-RU" sz="28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1,7%</a:t>
            </a:r>
            <a:endParaRPr lang="ru-RU" sz="28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•	Мясо - 					</a:t>
            </a:r>
            <a:r>
              <a:rPr lang="ru-RU" sz="28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2,8%</a:t>
            </a:r>
            <a:endParaRPr lang="ru-RU" sz="28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•	Сыры - 					</a:t>
            </a:r>
            <a:r>
              <a:rPr lang="ru-RU" sz="28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3,1%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79512" y="260648"/>
            <a:ext cx="8784976" cy="6480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/>
              <a:t>Как же защитить товар в магазине?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-1111519" y="5440112"/>
            <a:ext cx="2483768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67544" y="1412776"/>
            <a:ext cx="41746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i="1" u="sng" dirty="0" smtClean="0">
                <a:solidFill>
                  <a:srgbClr val="C00000"/>
                </a:solidFill>
              </a:rPr>
              <a:t>Цель урока:</a:t>
            </a:r>
          </a:p>
          <a:p>
            <a:pPr lvl="0"/>
            <a:endParaRPr lang="ru-RU" sz="3600" b="1" i="1" u="sng" dirty="0" smtClean="0">
              <a:solidFill>
                <a:srgbClr val="C00000"/>
              </a:solidFill>
            </a:endParaRPr>
          </a:p>
          <a:p>
            <a:pPr lvl="0"/>
            <a:endParaRPr lang="ru-RU" sz="3600" b="1" i="1" u="sng" dirty="0">
              <a:solidFill>
                <a:srgbClr val="C00000"/>
              </a:solidFill>
            </a:endParaRPr>
          </a:p>
        </p:txBody>
      </p:sp>
      <p:pic>
        <p:nvPicPr>
          <p:cNvPr id="8" name="Рисунок 7" descr="brav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5868144" y="980728"/>
            <a:ext cx="3096344" cy="2294874"/>
          </a:xfrm>
          <a:prstGeom prst="rect">
            <a:avLst/>
          </a:prstGeom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23528" y="2060848"/>
            <a:ext cx="5400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изучить системы защиты товаров,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проанализировать целесообразность использования различных технологий защиты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1920" y="3356992"/>
            <a:ext cx="21536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i="1" u="sng" dirty="0" smtClean="0">
                <a:solidFill>
                  <a:srgbClr val="C00000"/>
                </a:solidFill>
              </a:rPr>
              <a:t>План  урока:</a:t>
            </a:r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707904" y="4077072"/>
            <a:ext cx="5133256" cy="2088232"/>
          </a:xfrm>
        </p:spPr>
        <p:txBody>
          <a:bodyPr>
            <a:normAutofit/>
          </a:bodyPr>
          <a:lstStyle/>
          <a:p>
            <a:pPr lvl="0" algn="l"/>
            <a:r>
              <a:rPr lang="ru-RU" sz="2800" b="1" dirty="0" smtClean="0">
                <a:latin typeface="+mn-lt"/>
              </a:rPr>
              <a:t>1. Системы защиты товаров.</a:t>
            </a:r>
            <a:br>
              <a:rPr lang="ru-RU" sz="2800" b="1" dirty="0" smtClean="0">
                <a:latin typeface="+mn-lt"/>
              </a:rPr>
            </a:br>
            <a:r>
              <a:rPr lang="ru-RU" sz="2800" b="1" dirty="0" smtClean="0">
                <a:latin typeface="+mn-lt"/>
              </a:rPr>
              <a:t>2. Характеристика защитных 				     элементов.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1600" dirty="0"/>
          </a:p>
        </p:txBody>
      </p:sp>
      <p:pic>
        <p:nvPicPr>
          <p:cNvPr id="12" name="Рисунок 11" descr="Электромагнитные_волны_на_страже_товара_в_магазин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329999"/>
            <a:ext cx="3168352" cy="30879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68344" y="6309320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4" action="ppaction://hlinkfile"/>
              </a:rPr>
              <a:t>Таблица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83568" y="0"/>
            <a:ext cx="8064896" cy="90872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4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Визуальное наблюдение</a:t>
            </a:r>
            <a:endParaRPr lang="ru-RU" sz="49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39752" y="116632"/>
            <a:ext cx="6408712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5076056" y="188640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rot="16200000" flipV="1">
            <a:off x="-1831601" y="4720033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-1039513" y="5224088"/>
            <a:ext cx="2483768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Рисунок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636912"/>
            <a:ext cx="4097727" cy="2875020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18" name="Рисунок 17" descr="Рисунок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340768"/>
            <a:ext cx="3744416" cy="2812448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21" name="Выноска со стрелкой вверх 20"/>
          <p:cNvSpPr/>
          <p:nvPr/>
        </p:nvSpPr>
        <p:spPr>
          <a:xfrm>
            <a:off x="611560" y="4149080"/>
            <a:ext cx="3384376" cy="1368152"/>
          </a:xfrm>
          <a:prstGeom prst="upArrow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Купольные зеркала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2" name="Выноска со стрелкой вниз 21"/>
          <p:cNvSpPr/>
          <p:nvPr/>
        </p:nvSpPr>
        <p:spPr>
          <a:xfrm>
            <a:off x="5076056" y="1340768"/>
            <a:ext cx="3240360" cy="1296144"/>
          </a:xfrm>
          <a:prstGeom prst="downArrow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Обзорные зеркала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568" y="6021288"/>
            <a:ext cx="8248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Охрана </a:t>
            </a:r>
            <a:r>
              <a:rPr lang="ru-RU" b="1" dirty="0" smtClean="0">
                <a:solidFill>
                  <a:srgbClr val="C00000"/>
                </a:solidFill>
              </a:rPr>
              <a:t>осуществляется непосредственно в торговом зале, где за покупателями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следят продавцы, а у входа и касс дежурят охранники.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83568" y="0"/>
            <a:ext cx="8064896" cy="90872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4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Система слежения</a:t>
            </a:r>
            <a:br>
              <a:rPr lang="ru-RU" sz="4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4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             (видеонаблюдение)</a:t>
            </a:r>
            <a:endParaRPr lang="ru-RU" sz="49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39752" y="116632"/>
            <a:ext cx="6408712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5076056" y="188640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rot="16200000" flipV="1">
            <a:off x="-1831601" y="4720033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-1039513" y="5224088"/>
            <a:ext cx="2483768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со стрелкой вниз 21"/>
          <p:cNvSpPr/>
          <p:nvPr/>
        </p:nvSpPr>
        <p:spPr>
          <a:xfrm>
            <a:off x="5364088" y="1844824"/>
            <a:ext cx="3240360" cy="1584176"/>
          </a:xfrm>
          <a:prstGeom prst="downArrow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Изображения на мониторе в службе безопасности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2" name="Рисунок 11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3645024"/>
            <a:ext cx="3701424" cy="2780008"/>
          </a:xfrm>
          <a:prstGeom prst="rect">
            <a:avLst/>
          </a:prstGeom>
        </p:spPr>
      </p:pic>
      <p:pic>
        <p:nvPicPr>
          <p:cNvPr id="19" name="Рисунок 18" descr="4737e26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196752"/>
            <a:ext cx="2137893" cy="3024336"/>
          </a:xfrm>
          <a:prstGeom prst="rect">
            <a:avLst/>
          </a:prstGeom>
        </p:spPr>
      </p:pic>
      <p:pic>
        <p:nvPicPr>
          <p:cNvPr id="20" name="Рисунок 19" descr="камер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1628800"/>
            <a:ext cx="1795836" cy="198951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23528" y="4365104"/>
            <a:ext cx="483856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Системы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слежения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smtClean="0"/>
              <a:t>оказывают </a:t>
            </a:r>
          </a:p>
          <a:p>
            <a:r>
              <a:rPr lang="ru-RU" b="1" dirty="0" smtClean="0"/>
              <a:t>больше психологический эффект</a:t>
            </a:r>
          </a:p>
          <a:p>
            <a:r>
              <a:rPr lang="ru-RU" b="1" dirty="0" smtClean="0"/>
              <a:t> на покупателей и персонал. Видеокамеры </a:t>
            </a:r>
          </a:p>
          <a:p>
            <a:r>
              <a:rPr lang="ru-RU" b="1" dirty="0" smtClean="0"/>
              <a:t>устанавливаются в проходах между секциями</a:t>
            </a:r>
          </a:p>
          <a:p>
            <a:r>
              <a:rPr lang="ru-RU" b="1" dirty="0" smtClean="0"/>
              <a:t>и других точках магазина, где контроль</a:t>
            </a:r>
          </a:p>
          <a:p>
            <a:r>
              <a:rPr lang="ru-RU" b="1" dirty="0" smtClean="0"/>
              <a:t> с помощью видеонаблюдения</a:t>
            </a:r>
          </a:p>
          <a:p>
            <a:r>
              <a:rPr lang="ru-RU" b="1" dirty="0" smtClean="0"/>
              <a:t> является необходимым.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83568" y="0"/>
            <a:ext cx="8064896" cy="90872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4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Система «</a:t>
            </a:r>
            <a:r>
              <a:rPr lang="en-US" sz="4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POS</a:t>
            </a:r>
            <a:r>
              <a:rPr lang="ru-RU" sz="4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-Инспектор»</a:t>
            </a:r>
            <a:endParaRPr lang="ru-RU" sz="49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39752" y="116632"/>
            <a:ext cx="6408712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5076056" y="188640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rot="16200000" flipV="1">
            <a:off x="-1831601" y="4720033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-1039513" y="5224088"/>
            <a:ext cx="2483768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pos-инспекто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628800"/>
            <a:ext cx="4515418" cy="3600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40" y="1916832"/>
            <a:ext cx="409240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Видеоизображения</a:t>
            </a:r>
            <a:r>
              <a:rPr lang="ru-RU" sz="2400" b="1" dirty="0" smtClean="0">
                <a:solidFill>
                  <a:srgbClr val="C00000"/>
                </a:solidFill>
              </a:rPr>
              <a:t> рабочих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мест кассиров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передаются на мониторы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 работников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службы безопасности.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 На видеоизображение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накладывается 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текст чека, поступающий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от кассовых терминалов.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83568" y="0"/>
            <a:ext cx="8064896" cy="90872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4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Система контроля доступа</a:t>
            </a:r>
            <a:endParaRPr lang="ru-RU" sz="49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39752" y="116632"/>
            <a:ext cx="6408712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5076056" y="188640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rot="16200000" flipV="1">
            <a:off x="-1831601" y="4720033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-1039513" y="5224088"/>
            <a:ext cx="2483768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932040" y="1844824"/>
            <a:ext cx="375795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Система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предназначена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для ограничения доступа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посторонних лиц 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 разрешения доступа 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сотрудников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в различные служебные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помещения торгового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предприятия.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Рисунок 8" descr="carousel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340768"/>
            <a:ext cx="2952328" cy="22339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 descr="HID-Prox-Cards-App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1547664" y="3861048"/>
            <a:ext cx="3168352" cy="23381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83568" y="0"/>
            <a:ext cx="8064896" cy="90872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4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Система пневмопочты</a:t>
            </a:r>
            <a:endParaRPr lang="ru-RU" sz="49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39752" y="116632"/>
            <a:ext cx="6408712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5076056" y="188640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rot="16200000" flipV="1">
            <a:off x="-1831601" y="4720033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-1039513" y="5224088"/>
            <a:ext cx="2483768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67544" y="4221088"/>
            <a:ext cx="36713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Система пневмопочты  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разработана специально для безопасной доставки выручки каждого кассира торгового зала в главную кассу.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2" name="Рисунок 11" descr="Рисунок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1844824"/>
            <a:ext cx="4632534" cy="34831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 descr="p007_1_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1484784"/>
            <a:ext cx="1833460" cy="236248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83568" y="0"/>
            <a:ext cx="8064896" cy="90872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i="1" u="sng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4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Радиочастотная система</a:t>
            </a:r>
            <a:endParaRPr lang="ru-RU" sz="49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39752" y="116632"/>
            <a:ext cx="6408712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5076056" y="188640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rot="16200000" flipV="1">
            <a:off x="-1831601" y="4720033"/>
            <a:ext cx="392392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-1039513" y="5224088"/>
            <a:ext cx="2483768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67544" y="4221088"/>
            <a:ext cx="4032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Эта противокражная система </a:t>
            </a:r>
            <a:r>
              <a:rPr lang="ru-RU" b="1" dirty="0" smtClean="0">
                <a:solidFill>
                  <a:srgbClr val="C00000"/>
                </a:solidFill>
              </a:rPr>
              <a:t>состоит из специальных стоек, оснащенных звуковой и световой сигнализацией, установленных в местах контроля, специальных датчиков (этикеток, бирок), закрепляемых на товаре и устройстве для снятия датчика (бирок) или деактивации этикеток.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" name="Рисунок 9" descr="antikrazhnoje-oborudovanij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124744"/>
            <a:ext cx="3356992" cy="3164276"/>
          </a:xfrm>
          <a:prstGeom prst="rect">
            <a:avLst/>
          </a:prstGeom>
        </p:spPr>
      </p:pic>
      <p:pic>
        <p:nvPicPr>
          <p:cNvPr id="18" name="Рисунок 17" descr="Рисунок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1988840"/>
            <a:ext cx="4601733" cy="3456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8"/>
            <a:ext cx="8784976" cy="6480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/>
              <a:t>Системы защиты товаров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7544" y="1196752"/>
          <a:ext cx="6096000" cy="405384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599728"/>
                <a:gridCol w="549627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i="1" dirty="0" smtClean="0"/>
                        <a:t>№</a:t>
                      </a:r>
                      <a:endParaRPr lang="ru-RU" sz="3200" i="1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i="1" dirty="0" smtClean="0"/>
                        <a:t>Система</a:t>
                      </a:r>
                      <a:endParaRPr lang="ru-RU" sz="320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1.</a:t>
                      </a:r>
                      <a:endParaRPr lang="ru-RU" sz="32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Визуальное наблюдение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2.</a:t>
                      </a:r>
                      <a:endParaRPr lang="ru-RU" sz="32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Система слежения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3.</a:t>
                      </a:r>
                      <a:endParaRPr lang="ru-RU" sz="32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Система «</a:t>
                      </a:r>
                      <a:r>
                        <a:rPr lang="en-US" sz="3200" dirty="0" smtClean="0"/>
                        <a:t>POS</a:t>
                      </a:r>
                      <a:r>
                        <a:rPr lang="ru-RU" sz="3200" dirty="0" smtClean="0"/>
                        <a:t>-Инспектор»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4.</a:t>
                      </a:r>
                      <a:endParaRPr lang="ru-RU" sz="32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Система контроля доступа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5.</a:t>
                      </a:r>
                      <a:endParaRPr lang="ru-RU" sz="32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Система пневмопочты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6.</a:t>
                      </a:r>
                      <a:endParaRPr lang="ru-RU" sz="32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Радиочастотная система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Рисунок 6" descr="20110811051018_normativy_zaschi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0"/>
            <a:ext cx="2209971" cy="1471209"/>
          </a:xfrm>
          <a:prstGeom prst="rect">
            <a:avLst/>
          </a:prstGeom>
        </p:spPr>
      </p:pic>
      <p:pic>
        <p:nvPicPr>
          <p:cNvPr id="8" name="Рисунок 7" descr="Bottle_Tag-500x5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1628800"/>
            <a:ext cx="1877194" cy="1877194"/>
          </a:xfrm>
          <a:prstGeom prst="rect">
            <a:avLst/>
          </a:prstGeom>
        </p:spPr>
      </p:pic>
      <p:pic>
        <p:nvPicPr>
          <p:cNvPr id="9" name="Рисунок 8" descr="ph_zy4H2I5A21_090520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8588" y="3717032"/>
            <a:ext cx="2065412" cy="2065412"/>
          </a:xfrm>
          <a:prstGeom prst="rect">
            <a:avLst/>
          </a:prstGeom>
        </p:spPr>
      </p:pic>
      <p:pic>
        <p:nvPicPr>
          <p:cNvPr id="10" name="Рисунок 9" descr="Рисунок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5517232"/>
            <a:ext cx="2242893" cy="1130966"/>
          </a:xfrm>
          <a:prstGeom prst="rect">
            <a:avLst/>
          </a:prstGeom>
        </p:spPr>
      </p:pic>
      <p:pic>
        <p:nvPicPr>
          <p:cNvPr id="11" name="Рисунок 10" descr="Рисунок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55776" y="5312660"/>
            <a:ext cx="2271425" cy="154534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15616" y="1844824"/>
            <a:ext cx="511256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115616" y="4149080"/>
            <a:ext cx="511256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115616" y="4725144"/>
            <a:ext cx="511256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115616" y="3573016"/>
            <a:ext cx="511256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115616" y="2996952"/>
            <a:ext cx="511256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115616" y="2420888"/>
            <a:ext cx="511256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8"/>
            <a:ext cx="8784976" cy="6480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/>
              <a:t>Внеаудиторная самостоятельная работа</a:t>
            </a:r>
            <a:endParaRPr lang="ru-RU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27585" y="1484784"/>
            <a:ext cx="61206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	</a:t>
            </a:r>
            <a:r>
              <a:rPr lang="ru-RU" sz="2000" smtClean="0"/>
              <a:t>Перечислите   </a:t>
            </a:r>
            <a:r>
              <a:rPr lang="ru-RU" sz="2000" dirty="0" smtClean="0"/>
              <a:t>системы защиты товаров </a:t>
            </a:r>
          </a:p>
          <a:p>
            <a:r>
              <a:rPr lang="ru-RU" sz="2000" dirty="0" smtClean="0"/>
              <a:t>в ближайшем от вашего дома супермаркете</a:t>
            </a:r>
          </a:p>
          <a:p>
            <a:r>
              <a:rPr lang="ru-RU" sz="2000" dirty="0" smtClean="0"/>
              <a:t>в тетради  для теоретических работ по следующей форме:</a:t>
            </a:r>
          </a:p>
          <a:p>
            <a:endParaRPr lang="ru-RU" sz="2000" dirty="0" smtClean="0"/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Системы защиты товаров в магазине «Пятерочка»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по адресу г.Волжск, ул. Коммунистическая 4а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1.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2.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3….</a:t>
            </a:r>
          </a:p>
          <a:p>
            <a:endParaRPr lang="ru-RU" sz="2000" dirty="0"/>
          </a:p>
        </p:txBody>
      </p:sp>
      <p:pic>
        <p:nvPicPr>
          <p:cNvPr id="13" name="Рисунок 12" descr="magnit_volzhs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4149080"/>
            <a:ext cx="6012160" cy="2317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83377E1BD066145BA972D990873F99D" ma:contentTypeVersion="0" ma:contentTypeDescription="Создание документа." ma:contentTypeScope="" ma:versionID="7753d00cb27e5d66bee1d4f784e84cc4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D18F2F1-4E6D-4272-BF3A-3707DD993D5F}"/>
</file>

<file path=customXml/itemProps2.xml><?xml version="1.0" encoding="utf-8"?>
<ds:datastoreItem xmlns:ds="http://schemas.openxmlformats.org/officeDocument/2006/customXml" ds:itemID="{CAE8D71A-F3EB-4453-9B7F-3D6937AF8581}"/>
</file>

<file path=customXml/itemProps3.xml><?xml version="1.0" encoding="utf-8"?>
<ds:datastoreItem xmlns:ds="http://schemas.openxmlformats.org/officeDocument/2006/customXml" ds:itemID="{F66B529D-22D8-40EA-AF1B-784F9B4AEE6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</TotalTime>
  <Words>261</Words>
  <Application>Microsoft Office PowerPoint</Application>
  <PresentationFormat>Экран (4:3)</PresentationFormat>
  <Paragraphs>87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Тема урока: Системы  защиты товаров</vt:lpstr>
      <vt:lpstr>Слайд 2</vt:lpstr>
      <vt:lpstr>Слайд 3</vt:lpstr>
      <vt:lpstr>1. Системы защиты товаров. 2. Характеристика защитных          элементов. </vt:lpstr>
      <vt:lpstr>  Визуальное наблюдение</vt:lpstr>
      <vt:lpstr>  Система слежения                (видеонаблюдение)</vt:lpstr>
      <vt:lpstr>  Система «POS-Инспектор»</vt:lpstr>
      <vt:lpstr>  Система контроля доступа</vt:lpstr>
      <vt:lpstr>  Система пневмопочты</vt:lpstr>
      <vt:lpstr>  Радиочастотная система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59</cp:revision>
  <dcterms:created xsi:type="dcterms:W3CDTF">2015-05-21T06:46:59Z</dcterms:created>
  <dcterms:modified xsi:type="dcterms:W3CDTF">2015-05-27T04:50:00Z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0x010100183377E1BD066145BA972D990873F99D</vt:lpwstr>
  </property>
</Properties>
</file>