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без заголовка" id="{E31A7961-2A99-4B58-B09C-C19D6BC43750}">
          <p14:sldIdLst>
            <p14:sldId id="256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20000"/>
    <a:srgbClr val="9E0000"/>
    <a:srgbClr val="C2DFCC"/>
    <a:srgbClr val="93DDD6"/>
    <a:srgbClr val="42BAE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099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45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0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389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267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81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82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979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96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497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9380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58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7862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368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719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18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06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1" y="164122"/>
            <a:ext cx="4665785" cy="844063"/>
          </a:xfr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38.01.01 ОПЕРАТОР ДИСПЕТЧЕРСКОЙ (ПРОИЗВОДСТВЕННО- ДИСПЕТЧЕРСКОЙ) СЛУЖБЫ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76A55148-FE55-4A72-A173-F46E1CC18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418492"/>
            <a:ext cx="3837255" cy="1770187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деятельности: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оперативный </a:t>
            </a: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учет хозяйственной деятельности </a:t>
            </a: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организации, анализ </a:t>
            </a: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 производственных программ, планов-графиков, нормативов производственного </a:t>
            </a: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процесса, диагностика </a:t>
            </a: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мониторинг нарушений хода производственного процесса.</a:t>
            </a:r>
            <a:endParaRPr lang="ru-RU" sz="14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368" y="5838092"/>
            <a:ext cx="2532185" cy="10199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425200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Республика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 Эл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Медведево,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Ленина, д.14</a:t>
            </a: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Тел:88362-58-22-07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https:adt@mari-el.gov.ru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EF02BD1-ABDA-4795-8532-D87A66CBD9ED}"/>
              </a:ext>
            </a:extLst>
          </p:cNvPr>
          <p:cNvSpPr txBox="1"/>
          <p:nvPr/>
        </p:nvSpPr>
        <p:spPr>
          <a:xfrm>
            <a:off x="393804" y="4572000"/>
            <a:ext cx="1390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«Билет в будущее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6E351FD-2C78-4B78-9061-20D6447B2248}"/>
              </a:ext>
            </a:extLst>
          </p:cNvPr>
          <p:cNvSpPr txBox="1"/>
          <p:nvPr/>
        </p:nvSpPr>
        <p:spPr>
          <a:xfrm>
            <a:off x="1875692" y="3903784"/>
            <a:ext cx="1418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рабочих профессий и ДПО,  диплом о среднем профессиональном образовании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FDBFC3E-6E7A-44AA-9DAC-E58B86A5C545}"/>
              </a:ext>
            </a:extLst>
          </p:cNvPr>
          <p:cNvSpPr txBox="1"/>
          <p:nvPr/>
        </p:nvSpPr>
        <p:spPr>
          <a:xfrm>
            <a:off x="3434863" y="3458308"/>
            <a:ext cx="1488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в рядах РА 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профессиональной направленности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ED8B77C-AA0D-4361-9992-3DC2CA9869EF}"/>
              </a:ext>
            </a:extLst>
          </p:cNvPr>
          <p:cNvSpPr txBox="1"/>
          <p:nvPr/>
        </p:nvSpPr>
        <p:spPr>
          <a:xfrm>
            <a:off x="4865076" y="2919046"/>
            <a:ext cx="173501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20000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EFCF291-5A33-4431-900D-432ACE8944EA}"/>
              </a:ext>
            </a:extLst>
          </p:cNvPr>
          <p:cNvSpPr txBox="1"/>
          <p:nvPr/>
        </p:nvSpPr>
        <p:spPr>
          <a:xfrm>
            <a:off x="6506308" y="2403231"/>
            <a:ext cx="124264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9838171-EC8A-4FA2-A5EC-44D8C3058F7C}"/>
              </a:ext>
            </a:extLst>
          </p:cNvPr>
          <p:cNvSpPr txBox="1"/>
          <p:nvPr/>
        </p:nvSpPr>
        <p:spPr>
          <a:xfrm>
            <a:off x="8166113" y="1852246"/>
            <a:ext cx="12240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04D98EC-28B6-4AB5-BBF7-F6F2B258C4F2}"/>
              </a:ext>
            </a:extLst>
          </p:cNvPr>
          <p:cNvSpPr txBox="1"/>
          <p:nvPr/>
        </p:nvSpPr>
        <p:spPr>
          <a:xfrm>
            <a:off x="9612923" y="1406769"/>
            <a:ext cx="11723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0000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овина рамки 19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223201" y="4384431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ый треугольник 27">
            <a:extLst>
              <a:ext uri="{FF2B5EF4-FFF2-40B4-BE49-F238E27FC236}">
                <a16:creationId xmlns="" xmlns:a16="http://schemas.microsoft.com/office/drawing/2014/main" id="{C02E0AE2-70AF-4993-BA79-59C8868DEB37}"/>
              </a:ext>
            </a:extLst>
          </p:cNvPr>
          <p:cNvSpPr/>
          <p:nvPr/>
        </p:nvSpPr>
        <p:spPr>
          <a:xfrm rot="16200000">
            <a:off x="1545320" y="4174074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>
            <a:extLst>
              <a:ext uri="{FF2B5EF4-FFF2-40B4-BE49-F238E27FC236}">
                <a16:creationId xmlns="" xmlns:a16="http://schemas.microsoft.com/office/drawing/2014/main" id="{479B6417-2ACE-4827-B6B8-A9360F9A58A5}"/>
              </a:ext>
            </a:extLst>
          </p:cNvPr>
          <p:cNvSpPr/>
          <p:nvPr/>
        </p:nvSpPr>
        <p:spPr>
          <a:xfrm rot="16200000">
            <a:off x="3038105" y="364697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>
            <a:extLst>
              <a:ext uri="{FF2B5EF4-FFF2-40B4-BE49-F238E27FC236}">
                <a16:creationId xmlns="" xmlns:a16="http://schemas.microsoft.com/office/drawing/2014/main" id="{C5C0AA87-7933-4014-A50C-4E73388DF0CF}"/>
              </a:ext>
            </a:extLst>
          </p:cNvPr>
          <p:cNvSpPr/>
          <p:nvPr/>
        </p:nvSpPr>
        <p:spPr>
          <a:xfrm rot="16200000">
            <a:off x="4550931" y="3116368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>
            <a:extLst>
              <a:ext uri="{FF2B5EF4-FFF2-40B4-BE49-F238E27FC236}">
                <a16:creationId xmlns="" xmlns:a16="http://schemas.microsoft.com/office/drawing/2014/main" id="{DE80B5EB-CABA-49F2-BAF0-415A83FEC1EF}"/>
              </a:ext>
            </a:extLst>
          </p:cNvPr>
          <p:cNvSpPr/>
          <p:nvPr/>
        </p:nvSpPr>
        <p:spPr>
          <a:xfrm rot="16200000">
            <a:off x="6141098" y="254994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>
            <a:extLst>
              <a:ext uri="{FF2B5EF4-FFF2-40B4-BE49-F238E27FC236}">
                <a16:creationId xmlns="" xmlns:a16="http://schemas.microsoft.com/office/drawing/2014/main" id="{F172EA3B-883E-4664-9752-ED7EB54F1EE6}"/>
              </a:ext>
            </a:extLst>
          </p:cNvPr>
          <p:cNvSpPr/>
          <p:nvPr/>
        </p:nvSpPr>
        <p:spPr>
          <a:xfrm rot="16200000">
            <a:off x="7656048" y="205242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>
            <a:extLst>
              <a:ext uri="{FF2B5EF4-FFF2-40B4-BE49-F238E27FC236}">
                <a16:creationId xmlns="" xmlns:a16="http://schemas.microsoft.com/office/drawing/2014/main" id="{E1EAC529-67F2-4DB8-AFB8-4C01BCA650FE}"/>
              </a:ext>
            </a:extLst>
          </p:cNvPr>
          <p:cNvSpPr/>
          <p:nvPr/>
        </p:nvSpPr>
        <p:spPr>
          <a:xfrm rot="16200000">
            <a:off x="9188802" y="1596426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C052EF6-0DFE-480D-8B4C-9887C272729E}"/>
              </a:ext>
            </a:extLst>
          </p:cNvPr>
          <p:cNvSpPr txBox="1"/>
          <p:nvPr/>
        </p:nvSpPr>
        <p:spPr>
          <a:xfrm>
            <a:off x="241280" y="3880338"/>
            <a:ext cx="128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</a:t>
            </a: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14-15 лет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3053A5E-1DB5-426D-AFD6-26A133BEE7D0}"/>
              </a:ext>
            </a:extLst>
          </p:cNvPr>
          <p:cNvSpPr txBox="1"/>
          <p:nvPr/>
        </p:nvSpPr>
        <p:spPr>
          <a:xfrm>
            <a:off x="1910360" y="3315861"/>
            <a:ext cx="1153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15-19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A691E60-E77E-4DF6-B9BF-EF359CD0BB2D}"/>
              </a:ext>
            </a:extLst>
          </p:cNvPr>
          <p:cNvSpPr txBox="1"/>
          <p:nvPr/>
        </p:nvSpPr>
        <p:spPr>
          <a:xfrm>
            <a:off x="3317630" y="2919046"/>
            <a:ext cx="152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рядах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19-20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B154556-A54D-41EC-8AEB-CFCF751216BA}"/>
              </a:ext>
            </a:extLst>
          </p:cNvPr>
          <p:cNvSpPr txBox="1"/>
          <p:nvPr/>
        </p:nvSpPr>
        <p:spPr>
          <a:xfrm>
            <a:off x="4671493" y="2039816"/>
            <a:ext cx="1790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диспетчерской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20-21 год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B55912E6-F641-4929-83B2-49DCB91D8C48}"/>
              </a:ext>
            </a:extLst>
          </p:cNvPr>
          <p:cNvSpPr txBox="1"/>
          <p:nvPr/>
        </p:nvSpPr>
        <p:spPr>
          <a:xfrm>
            <a:off x="6377355" y="1652954"/>
            <a:ext cx="132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оператор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года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FAFB7E73-0AD4-46FF-B25F-A6931197A2E7}"/>
              </a:ext>
            </a:extLst>
          </p:cNvPr>
          <p:cNvSpPr txBox="1"/>
          <p:nvPr/>
        </p:nvSpPr>
        <p:spPr>
          <a:xfrm>
            <a:off x="7338647" y="1008186"/>
            <a:ext cx="2719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диспетчерской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27-30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6539F6AE-54B9-4EA8-8A08-7060943862FA}"/>
              </a:ext>
            </a:extLst>
          </p:cNvPr>
          <p:cNvSpPr txBox="1"/>
          <p:nvPr/>
        </p:nvSpPr>
        <p:spPr>
          <a:xfrm>
            <a:off x="9308123" y="750277"/>
            <a:ext cx="203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директор 30-35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3938954" y="4642338"/>
            <a:ext cx="37748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стипендии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общежития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социальная поддержка для льготных категорий студентов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 во Всероссийском 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чемпионатном движении по профессиональному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мастерству «Профессионалы»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в органах самоуправления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 по целевому договору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дополнительного профессионального образования</a:t>
            </a:r>
          </a:p>
        </p:txBody>
      </p:sp>
      <p:sp>
        <p:nvSpPr>
          <p:cNvPr id="45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24615" y="3377358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</p:txBody>
      </p:sp>
      <p:sp>
        <p:nvSpPr>
          <p:cNvPr id="46" name="Стрелка: вправо 45">
            <a:extLst>
              <a:ext uri="{FF2B5EF4-FFF2-40B4-BE49-F238E27FC236}">
                <a16:creationId xmlns="" xmlns:a16="http://schemas.microsoft.com/office/drawing/2014/main" id="{B2C88C07-962C-4AA1-9C5E-9516A431F7CA}"/>
              </a:ext>
            </a:extLst>
          </p:cNvPr>
          <p:cNvSpPr/>
          <p:nvPr/>
        </p:nvSpPr>
        <p:spPr>
          <a:xfrm>
            <a:off x="6608608" y="2769933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</a:t>
            </a:r>
          </a:p>
        </p:txBody>
      </p:sp>
      <p:sp>
        <p:nvSpPr>
          <p:cNvPr id="47" name="Стрелка: вправо 46">
            <a:extLst>
              <a:ext uri="{FF2B5EF4-FFF2-40B4-BE49-F238E27FC236}">
                <a16:creationId xmlns="" xmlns:a16="http://schemas.microsoft.com/office/drawing/2014/main" id="{9E1B02DB-73F9-45DD-ACE3-6CEB91FB30E9}"/>
              </a:ext>
            </a:extLst>
          </p:cNvPr>
          <p:cNvSpPr/>
          <p:nvPr/>
        </p:nvSpPr>
        <p:spPr>
          <a:xfrm>
            <a:off x="8251072" y="2302610"/>
            <a:ext cx="2856778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724960" y="47712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FE886F-2AF8-4DE2-A6AF-3EADF7F69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813" y="5734828"/>
            <a:ext cx="1002073" cy="982495"/>
          </a:xfrm>
          <a:prstGeom prst="rect">
            <a:avLst/>
          </a:prstGeom>
        </p:spPr>
      </p:pic>
      <p:sp>
        <p:nvSpPr>
          <p:cNvPr id="49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7702062" y="175846"/>
            <a:ext cx="4243753" cy="53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КАРЬЕРНАЯ КАРТА ВЫПУСКНИКА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0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3552093" y="1043355"/>
            <a:ext cx="2907324" cy="726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квалификация –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ператор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диспетчерской (производственно- диспетчерской) службы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срок обучения </a:t>
            </a:r>
            <a:r>
              <a:rPr lang="ru-RU" sz="2000" b="1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год 10 месяцев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 txBox="1">
            <a:spLocks/>
          </p:cNvSpPr>
          <p:nvPr/>
        </p:nvSpPr>
        <p:spPr>
          <a:xfrm>
            <a:off x="187570" y="5205046"/>
            <a:ext cx="3587262" cy="4923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ГБПОУ Республики Марий Эл «Автодорожный техникум»</a:t>
            </a:r>
          </a:p>
        </p:txBody>
      </p:sp>
      <p:sp>
        <p:nvSpPr>
          <p:cNvPr id="53" name="Половина рамки 52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1758924" y="384517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оловина рамки 53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3259478" y="335280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Половина рамки 54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4771755" y="2790092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оловина рамки 56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6330924" y="2285999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Половина рамки 57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7890093" y="1770185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Половина рамки 58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9425816" y="1266093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9" name="Picture 5" descr="D:\!UserDocs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68600" cy="1778000"/>
          </a:xfrm>
          <a:prstGeom prst="rect">
            <a:avLst/>
          </a:prstGeom>
          <a:noFill/>
        </p:spPr>
      </p:pic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4489938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техникума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!UserDocs\Desktop\oHtzDd6JgpxlSy2CZWooA9iv2XbDzYRpYWpMlc4X3VniIZGwiv4E_xKOw1cSEf7a_gb0y6AllNp4iUyeZzH5wgH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4830" y="5768498"/>
            <a:ext cx="644026" cy="644026"/>
          </a:xfrm>
          <a:prstGeom prst="rect">
            <a:avLst/>
          </a:prstGeom>
          <a:noFill/>
        </p:spPr>
      </p:pic>
      <p:pic>
        <p:nvPicPr>
          <p:cNvPr id="1027" name="Picture 3" descr="D:\!UserDocs\Desktop\logo_new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2493" y="2982059"/>
            <a:ext cx="767106" cy="605204"/>
          </a:xfrm>
          <a:prstGeom prst="rect">
            <a:avLst/>
          </a:prstGeom>
          <a:noFill/>
        </p:spPr>
      </p:pic>
      <p:sp>
        <p:nvSpPr>
          <p:cNvPr id="3" name="AutoShape 5" descr="https://static.tildacdn.com/tild3239-6564-4266-b964-346434353931/_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47938" y="4896218"/>
            <a:ext cx="682207" cy="57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18632" y="3867518"/>
            <a:ext cx="692759" cy="69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491046" y="4466493"/>
            <a:ext cx="33802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Стипендии главы Республики Марий Эл </a:t>
            </a: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Гранты победителям профессиональных</a:t>
            </a: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конкурсов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8217329" y="46188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5427787" y="3997570"/>
            <a:ext cx="3716216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Меры поддержки</a:t>
            </a:r>
            <a:endParaRPr lang="ru-RU" sz="17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7877907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региона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561385" y="5649742"/>
            <a:ext cx="30831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по Республике Марий Эл </a:t>
            </a: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b="1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11969" y="3646988"/>
            <a:ext cx="6400800" cy="43264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ДЕЛО          САМОЗАНЯТЫЙ             ПРЕДПРИНИМАТЕЛЬ              РАСШИРЕНИЕ БИЗНЕСА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5246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BC4373E73DD5E42A0378A78157F7E4B" ma:contentTypeVersion="0" ma:contentTypeDescription="Создание документа." ma:contentTypeScope="" ma:versionID="0b48f76cae18f2d9d3e482bc784292c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FB5734A-E997-4DF9-B042-E08EC6D320D8}"/>
</file>

<file path=customXml/itemProps2.xml><?xml version="1.0" encoding="utf-8"?>
<ds:datastoreItem xmlns:ds="http://schemas.openxmlformats.org/officeDocument/2006/customXml" ds:itemID="{F94006A6-76CB-4AF5-A6F7-58A4749F0B16}"/>
</file>

<file path=customXml/itemProps3.xml><?xml version="1.0" encoding="utf-8"?>
<ds:datastoreItem xmlns:ds="http://schemas.openxmlformats.org/officeDocument/2006/customXml" ds:itemID="{1A116AB6-E6EF-461E-B76F-9DFC6FCCFDE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</TotalTime>
  <Words>224</Words>
  <Application>Microsoft Office PowerPoint</Application>
  <PresentationFormat>Произвольный</PresentationFormat>
  <Paragraphs>58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38.01.01 ОПЕРАТОР ДИСПЕТЧЕРСКОЙ (ПРОИЗВОДСТВЕННО- ДИСПЕТЧЕРСКОЙ) СЛУЖБЫ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 Альбертовна</cp:lastModifiedBy>
  <cp:revision>81</cp:revision>
  <dcterms:created xsi:type="dcterms:W3CDTF">2024-05-30T10:09:54Z</dcterms:created>
  <dcterms:modified xsi:type="dcterms:W3CDTF">2024-08-21T09:25:07Z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0x010100BBC4373E73DD5E42A0378A78157F7E4B</vt:lpwstr>
  </property>
</Properties>
</file>