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Layouts/slideLayout7.xml" ContentType="application/vnd.openxmlformats-officedocument.presentationml.slideLayout+xml"/>
  <Default Extension="png" ContentType="image/png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Раздел без заголовка" id="{E31A7961-2A99-4B58-B09C-C19D6BC43750}">
          <p14:sldIdLst>
            <p14:sldId id="256"/>
          </p14:sldIdLst>
        </p14:section>
      </p14:sectionLst>
    </p:ex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820000"/>
    <a:srgbClr val="9E0000"/>
    <a:srgbClr val="C2DFCC"/>
    <a:srgbClr val="93DDD6"/>
    <a:srgbClr val="42BAE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-102" y="-5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30998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2451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20853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93897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42670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89814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28253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397926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44964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84974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093806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958491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41786238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036830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771934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11824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61068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xmlns="" id="{13BEA6D8-40D3-483A-B7C1-73732B164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5261" y="164122"/>
            <a:ext cx="4665785" cy="844063"/>
          </a:xfr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pPr algn="ctr"/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23.01.06 МАШИНИСТ ДОРОЖНЫХ И СТРОИТЕЛЬНЫХ МАШИН</a:t>
            </a:r>
            <a:endParaRPr lang="ru-RU" sz="1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xmlns="" id="{76A55148-FE55-4A72-A173-F46E1CC18B4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0" y="2157046"/>
            <a:ext cx="3837255" cy="1031631"/>
          </a:xfrm>
        </p:spPr>
        <p:txBody>
          <a:bodyPr/>
          <a:lstStyle/>
          <a:p>
            <a:pPr>
              <a:spcBef>
                <a:spcPts val="0"/>
              </a:spcBef>
            </a:pP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Область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профессиональной деятельности: </a:t>
            </a: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ru-RU" sz="1400" i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транспорт, строительство и </a:t>
            </a:r>
            <a:r>
              <a:rPr lang="ru-RU" sz="1400" i="1" u="sng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жилищно</a:t>
            </a:r>
            <a:r>
              <a:rPr lang="ru-RU" sz="1400" i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коммунальное хозяйство, сквозные виды деятельности в промышленности</a:t>
            </a:r>
          </a:p>
          <a:p>
            <a:pPr>
              <a:spcBef>
                <a:spcPts val="0"/>
              </a:spcBef>
            </a:pPr>
            <a:endPara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252266BB-91AB-4FA0-81C0-1435212B25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4368" y="5838092"/>
            <a:ext cx="2532185" cy="101990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lnSpcReduction="10000"/>
          </a:bodyPr>
          <a:lstStyle/>
          <a:p>
            <a:pPr>
              <a:spcBef>
                <a:spcPts val="0"/>
              </a:spcBef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425200</a:t>
            </a: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Республика </a:t>
            </a: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Марий Эл</a:t>
            </a: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3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пгт</a:t>
            </a: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Медведево, </a:t>
            </a:r>
            <a:endParaRPr lang="ru-RU" sz="13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</a:t>
            </a: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Ленина, д.14</a:t>
            </a:r>
          </a:p>
          <a:p>
            <a:pPr>
              <a:spcBef>
                <a:spcPts val="0"/>
              </a:spcBef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Тел:88362-58-22-07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en-US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https:adt@mari-el.gov.ru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3EF02BD1-ABDA-4795-8532-D87A66CBD9ED}"/>
              </a:ext>
            </a:extLst>
          </p:cNvPr>
          <p:cNvSpPr txBox="1"/>
          <p:nvPr/>
        </p:nvSpPr>
        <p:spPr>
          <a:xfrm>
            <a:off x="393804" y="4572000"/>
            <a:ext cx="139078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«Билет в будущее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D6E351FD-2C78-4B78-9061-20D6447B2248}"/>
              </a:ext>
            </a:extLst>
          </p:cNvPr>
          <p:cNvSpPr txBox="1"/>
          <p:nvPr/>
        </p:nvSpPr>
        <p:spPr>
          <a:xfrm>
            <a:off x="1875692" y="3903784"/>
            <a:ext cx="141849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Стипендия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Получение рабочих профессий и ДПО,  диплом о среднем профессиональном образовании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5FDBFC3E-6E7A-44AA-9DAC-E58B86A5C545}"/>
              </a:ext>
            </a:extLst>
          </p:cNvPr>
          <p:cNvSpPr txBox="1"/>
          <p:nvPr/>
        </p:nvSpPr>
        <p:spPr>
          <a:xfrm>
            <a:off x="3434863" y="3458308"/>
            <a:ext cx="14888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Служба в рядах РА </a:t>
            </a:r>
          </a:p>
          <a:p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учетом профессиональной направленности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FED8B77C-AA0D-4361-9992-3DC2CA9869EF}"/>
              </a:ext>
            </a:extLst>
          </p:cNvPr>
          <p:cNvSpPr txBox="1"/>
          <p:nvPr/>
        </p:nvSpPr>
        <p:spPr>
          <a:xfrm>
            <a:off x="4865076" y="2919046"/>
            <a:ext cx="1735015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Тракторист, машинист бульдозера, экскаватора, автогрейдера</a:t>
            </a:r>
          </a:p>
          <a:p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20000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4EFCF291-5A33-4431-900D-432ACE8944EA}"/>
              </a:ext>
            </a:extLst>
          </p:cNvPr>
          <p:cNvSpPr txBox="1"/>
          <p:nvPr/>
        </p:nvSpPr>
        <p:spPr>
          <a:xfrm>
            <a:off x="6506308" y="2403231"/>
            <a:ext cx="124264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25000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89838171-EC8A-4FA2-A5EC-44D8C3058F7C}"/>
              </a:ext>
            </a:extLst>
          </p:cNvPr>
          <p:cNvSpPr txBox="1"/>
          <p:nvPr/>
        </p:nvSpPr>
        <p:spPr>
          <a:xfrm>
            <a:off x="8166113" y="1852246"/>
            <a:ext cx="122407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45000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304D98EC-28B6-4AB5-BBF7-F6F2B258C4F2}"/>
              </a:ext>
            </a:extLst>
          </p:cNvPr>
          <p:cNvSpPr txBox="1"/>
          <p:nvPr/>
        </p:nvSpPr>
        <p:spPr>
          <a:xfrm>
            <a:off x="9612923" y="1406769"/>
            <a:ext cx="117230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60000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овина рамки 19">
            <a:extLst>
              <a:ext uri="{FF2B5EF4-FFF2-40B4-BE49-F238E27FC236}">
                <a16:creationId xmlns:a16="http://schemas.microsoft.com/office/drawing/2014/main" xmlns="" id="{5722444A-9558-478B-B7E3-0916297AC414}"/>
              </a:ext>
            </a:extLst>
          </p:cNvPr>
          <p:cNvSpPr/>
          <p:nvPr/>
        </p:nvSpPr>
        <p:spPr>
          <a:xfrm>
            <a:off x="223201" y="4384431"/>
            <a:ext cx="1549667" cy="645130"/>
          </a:xfrm>
          <a:prstGeom prst="halfFrame">
            <a:avLst>
              <a:gd name="adj1" fmla="val 16384"/>
              <a:gd name="adj2" fmla="val 175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8" name="Прямоугольный треугольник 27">
            <a:extLst>
              <a:ext uri="{FF2B5EF4-FFF2-40B4-BE49-F238E27FC236}">
                <a16:creationId xmlns:a16="http://schemas.microsoft.com/office/drawing/2014/main" xmlns="" id="{C02E0AE2-70AF-4993-BA79-59C8868DEB37}"/>
              </a:ext>
            </a:extLst>
          </p:cNvPr>
          <p:cNvSpPr/>
          <p:nvPr/>
        </p:nvSpPr>
        <p:spPr>
          <a:xfrm rot="16200000">
            <a:off x="1545320" y="4174074"/>
            <a:ext cx="238267" cy="210315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ый треугольник 28">
            <a:extLst>
              <a:ext uri="{FF2B5EF4-FFF2-40B4-BE49-F238E27FC236}">
                <a16:creationId xmlns:a16="http://schemas.microsoft.com/office/drawing/2014/main" xmlns="" id="{479B6417-2ACE-4827-B6B8-A9360F9A58A5}"/>
              </a:ext>
            </a:extLst>
          </p:cNvPr>
          <p:cNvSpPr/>
          <p:nvPr/>
        </p:nvSpPr>
        <p:spPr>
          <a:xfrm rot="16200000">
            <a:off x="3038105" y="3646971"/>
            <a:ext cx="238267" cy="210315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ый треугольник 29">
            <a:extLst>
              <a:ext uri="{FF2B5EF4-FFF2-40B4-BE49-F238E27FC236}">
                <a16:creationId xmlns:a16="http://schemas.microsoft.com/office/drawing/2014/main" xmlns="" id="{C5C0AA87-7933-4014-A50C-4E73388DF0CF}"/>
              </a:ext>
            </a:extLst>
          </p:cNvPr>
          <p:cNvSpPr/>
          <p:nvPr/>
        </p:nvSpPr>
        <p:spPr>
          <a:xfrm rot="16200000">
            <a:off x="4550931" y="3116368"/>
            <a:ext cx="238267" cy="210315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ый треугольник 30">
            <a:extLst>
              <a:ext uri="{FF2B5EF4-FFF2-40B4-BE49-F238E27FC236}">
                <a16:creationId xmlns:a16="http://schemas.microsoft.com/office/drawing/2014/main" xmlns="" id="{DE80B5EB-CABA-49F2-BAF0-415A83FEC1EF}"/>
              </a:ext>
            </a:extLst>
          </p:cNvPr>
          <p:cNvSpPr/>
          <p:nvPr/>
        </p:nvSpPr>
        <p:spPr>
          <a:xfrm rot="16200000">
            <a:off x="6141098" y="2549941"/>
            <a:ext cx="238267" cy="210315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ый треугольник 31">
            <a:extLst>
              <a:ext uri="{FF2B5EF4-FFF2-40B4-BE49-F238E27FC236}">
                <a16:creationId xmlns:a16="http://schemas.microsoft.com/office/drawing/2014/main" xmlns="" id="{F172EA3B-883E-4664-9752-ED7EB54F1EE6}"/>
              </a:ext>
            </a:extLst>
          </p:cNvPr>
          <p:cNvSpPr/>
          <p:nvPr/>
        </p:nvSpPr>
        <p:spPr>
          <a:xfrm rot="16200000">
            <a:off x="7656048" y="2052421"/>
            <a:ext cx="238267" cy="210315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ый треугольник 32">
            <a:extLst>
              <a:ext uri="{FF2B5EF4-FFF2-40B4-BE49-F238E27FC236}">
                <a16:creationId xmlns:a16="http://schemas.microsoft.com/office/drawing/2014/main" xmlns="" id="{E1EAC529-67F2-4DB8-AFB8-4C01BCA650FE}"/>
              </a:ext>
            </a:extLst>
          </p:cNvPr>
          <p:cNvSpPr/>
          <p:nvPr/>
        </p:nvSpPr>
        <p:spPr>
          <a:xfrm rot="16200000">
            <a:off x="9188802" y="1596426"/>
            <a:ext cx="238267" cy="210315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DC052EF6-0DFE-480D-8B4C-9887C272729E}"/>
              </a:ext>
            </a:extLst>
          </p:cNvPr>
          <p:cNvSpPr txBox="1"/>
          <p:nvPr/>
        </p:nvSpPr>
        <p:spPr>
          <a:xfrm>
            <a:off x="241280" y="3880338"/>
            <a:ext cx="1282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Абитуриент</a:t>
            </a:r>
          </a:p>
          <a:p>
            <a:pPr algn="ctr"/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14-15 лет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F3053A5E-1DB5-426D-AFD6-26A133BEE7D0}"/>
              </a:ext>
            </a:extLst>
          </p:cNvPr>
          <p:cNvSpPr txBox="1"/>
          <p:nvPr/>
        </p:nvSpPr>
        <p:spPr>
          <a:xfrm>
            <a:off x="1910360" y="3315861"/>
            <a:ext cx="11538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 </a:t>
            </a:r>
          </a:p>
          <a:p>
            <a:pPr algn="ctr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15-19 </a:t>
            </a:r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0A691E60-E77E-4DF6-B9BF-EF359CD0BB2D}"/>
              </a:ext>
            </a:extLst>
          </p:cNvPr>
          <p:cNvSpPr txBox="1"/>
          <p:nvPr/>
        </p:nvSpPr>
        <p:spPr>
          <a:xfrm>
            <a:off x="3317630" y="2919046"/>
            <a:ext cx="1524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Служба </a:t>
            </a:r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рядах </a:t>
            </a:r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</a:t>
            </a:r>
          </a:p>
          <a:p>
            <a:pPr algn="ctr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19-20 </a:t>
            </a:r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7B154556-A54D-41EC-8AEB-CFCF751216BA}"/>
              </a:ext>
            </a:extLst>
          </p:cNvPr>
          <p:cNvSpPr txBox="1"/>
          <p:nvPr/>
        </p:nvSpPr>
        <p:spPr>
          <a:xfrm>
            <a:off x="4671493" y="2180492"/>
            <a:ext cx="17908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 </a:t>
            </a:r>
          </a:p>
          <a:p>
            <a:pPr algn="ctr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20-21 год</a:t>
            </a:r>
            <a:endParaRPr lang="ru-RU" sz="12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B55912E6-F641-4929-83B2-49DCB91D8C48}"/>
              </a:ext>
            </a:extLst>
          </p:cNvPr>
          <p:cNvSpPr txBox="1"/>
          <p:nvPr/>
        </p:nvSpPr>
        <p:spPr>
          <a:xfrm>
            <a:off x="6377355" y="1641231"/>
            <a:ext cx="13247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Главный специалист</a:t>
            </a:r>
            <a:endParaRPr lang="ru-RU" sz="12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25-26 </a:t>
            </a:r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FAFB7E73-0AD4-46FF-B25F-A6931197A2E7}"/>
              </a:ext>
            </a:extLst>
          </p:cNvPr>
          <p:cNvSpPr txBox="1"/>
          <p:nvPr/>
        </p:nvSpPr>
        <p:spPr>
          <a:xfrm>
            <a:off x="7338647" y="867509"/>
            <a:ext cx="27197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</a:t>
            </a:r>
          </a:p>
          <a:p>
            <a:pPr algn="ctr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начальника участка, </a:t>
            </a:r>
          </a:p>
          <a:p>
            <a:pPr algn="ctr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цеха, отдела</a:t>
            </a:r>
          </a:p>
          <a:p>
            <a:pPr algn="ctr"/>
            <a:r>
              <a:rPr lang="ru-RU" sz="1200" b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27-30 </a:t>
            </a:r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6539F6AE-54B9-4EA8-8A08-7060943862FA}"/>
              </a:ext>
            </a:extLst>
          </p:cNvPr>
          <p:cNvSpPr txBox="1"/>
          <p:nvPr/>
        </p:nvSpPr>
        <p:spPr>
          <a:xfrm>
            <a:off x="9308123" y="750277"/>
            <a:ext cx="20378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 отдела, участка, цеха</a:t>
            </a:r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30-35 </a:t>
            </a:r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F82EFBCB-3D25-4FC4-86F1-D10C2319C938}"/>
              </a:ext>
            </a:extLst>
          </p:cNvPr>
          <p:cNvSpPr txBox="1"/>
          <p:nvPr/>
        </p:nvSpPr>
        <p:spPr>
          <a:xfrm>
            <a:off x="3938954" y="4642338"/>
            <a:ext cx="377483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Выплата стипендии</a:t>
            </a:r>
          </a:p>
          <a:p>
            <a:pPr marL="171450" indent="-1714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общежития</a:t>
            </a:r>
          </a:p>
          <a:p>
            <a:pPr marL="171450" indent="-1714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Дополнительная социальная поддержка для льготных категорий студентов</a:t>
            </a:r>
          </a:p>
          <a:p>
            <a:pPr marL="171450" indent="-1714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участия  во Всероссийском  </a:t>
            </a:r>
          </a:p>
          <a:p>
            <a:pPr marL="171450" indent="-171450">
              <a:buClr>
                <a:schemeClr val="tx1"/>
              </a:buClr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чемпионатном движении по профессиональному </a:t>
            </a:r>
          </a:p>
          <a:p>
            <a:pPr marL="171450" indent="-171450">
              <a:buClr>
                <a:schemeClr val="tx1"/>
              </a:buClr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мастерству «Профессионалы»</a:t>
            </a:r>
          </a:p>
          <a:p>
            <a:pPr marL="171450" indent="-1714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участия в органах самоуправления</a:t>
            </a:r>
          </a:p>
          <a:p>
            <a:pPr marL="171450" indent="-1714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Гарантированное </a:t>
            </a:r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трудоустройство  по целевому договору</a:t>
            </a:r>
          </a:p>
          <a:p>
            <a:pPr marL="171450" indent="-1714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</a:t>
            </a:r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получения дополнительного профессионального образования</a:t>
            </a:r>
          </a:p>
        </p:txBody>
      </p:sp>
      <p:sp>
        <p:nvSpPr>
          <p:cNvPr id="45" name="Стрелка: вправо 44">
            <a:extLst>
              <a:ext uri="{FF2B5EF4-FFF2-40B4-BE49-F238E27FC236}">
                <a16:creationId xmlns:a16="http://schemas.microsoft.com/office/drawing/2014/main" xmlns="" id="{EA0E2371-D18D-4BD1-878C-05390DA4AB69}"/>
              </a:ext>
            </a:extLst>
          </p:cNvPr>
          <p:cNvSpPr/>
          <p:nvPr/>
        </p:nvSpPr>
        <p:spPr>
          <a:xfrm>
            <a:off x="4924615" y="3377358"/>
            <a:ext cx="1960324" cy="3158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квалификации</a:t>
            </a:r>
          </a:p>
        </p:txBody>
      </p:sp>
      <p:sp>
        <p:nvSpPr>
          <p:cNvPr id="46" name="Стрелка: вправо 45">
            <a:extLst>
              <a:ext uri="{FF2B5EF4-FFF2-40B4-BE49-F238E27FC236}">
                <a16:creationId xmlns:a16="http://schemas.microsoft.com/office/drawing/2014/main" xmlns="" id="{B2C88C07-962C-4AA1-9C5E-9516A431F7CA}"/>
              </a:ext>
            </a:extLst>
          </p:cNvPr>
          <p:cNvSpPr/>
          <p:nvPr/>
        </p:nvSpPr>
        <p:spPr>
          <a:xfrm>
            <a:off x="6608608" y="2769933"/>
            <a:ext cx="1960324" cy="3158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Высшее образование</a:t>
            </a:r>
          </a:p>
        </p:txBody>
      </p:sp>
      <p:sp>
        <p:nvSpPr>
          <p:cNvPr id="47" name="Стрелка: вправо 46">
            <a:extLst>
              <a:ext uri="{FF2B5EF4-FFF2-40B4-BE49-F238E27FC236}">
                <a16:creationId xmlns:a16="http://schemas.microsoft.com/office/drawing/2014/main" xmlns="" id="{9E1B02DB-73F9-45DD-ACE3-6CEB91FB30E9}"/>
              </a:ext>
            </a:extLst>
          </p:cNvPr>
          <p:cNvSpPr/>
          <p:nvPr/>
        </p:nvSpPr>
        <p:spPr>
          <a:xfrm>
            <a:off x="8251072" y="2302610"/>
            <a:ext cx="2856778" cy="3158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Дополнительное образование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1CDD8737-1918-4F39-80E9-D81D1E09057B}"/>
              </a:ext>
            </a:extLst>
          </p:cNvPr>
          <p:cNvSpPr txBox="1"/>
          <p:nvPr/>
        </p:nvSpPr>
        <p:spPr>
          <a:xfrm>
            <a:off x="7724960" y="4771293"/>
            <a:ext cx="30760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25FE886F-2AF8-4DE2-A6AF-3EADF7F6988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4813" y="5734828"/>
            <a:ext cx="1002073" cy="982495"/>
          </a:xfrm>
          <a:prstGeom prst="rect">
            <a:avLst/>
          </a:prstGeom>
        </p:spPr>
      </p:pic>
      <p:sp>
        <p:nvSpPr>
          <p:cNvPr id="49" name="Заголовок 5">
            <a:extLst>
              <a:ext uri="{FF2B5EF4-FFF2-40B4-BE49-F238E27FC236}">
                <a16:creationId xmlns:a16="http://schemas.microsoft.com/office/drawing/2014/main" xmlns="" id="{13BEA6D8-40D3-483A-B7C1-73732B164ABF}"/>
              </a:ext>
            </a:extLst>
          </p:cNvPr>
          <p:cNvSpPr txBox="1">
            <a:spLocks/>
          </p:cNvSpPr>
          <p:nvPr/>
        </p:nvSpPr>
        <p:spPr>
          <a:xfrm>
            <a:off x="7702062" y="175846"/>
            <a:ext cx="4243753" cy="53926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КАРЬЕРНАЯ КАРТА ВЫПУСКНИКА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0" name="Заголовок 5">
            <a:extLst>
              <a:ext uri="{FF2B5EF4-FFF2-40B4-BE49-F238E27FC236}">
                <a16:creationId xmlns:a16="http://schemas.microsoft.com/office/drawing/2014/main" xmlns="" id="{13BEA6D8-40D3-483A-B7C1-73732B164ABF}"/>
              </a:ext>
            </a:extLst>
          </p:cNvPr>
          <p:cNvSpPr txBox="1">
            <a:spLocks/>
          </p:cNvSpPr>
          <p:nvPr/>
        </p:nvSpPr>
        <p:spPr>
          <a:xfrm>
            <a:off x="3552093" y="1160585"/>
            <a:ext cx="2907324" cy="79716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 anchor="ctr">
            <a:normAutofit fontScale="67500" lnSpcReduction="200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квалификация – машинист дорожных и строительных машин</a:t>
            </a:r>
            <a:b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срок обучения </a:t>
            </a:r>
            <a:r>
              <a:rPr lang="ru-RU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год 10 месяцев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2" name="Текст 6">
            <a:extLst>
              <a:ext uri="{FF2B5EF4-FFF2-40B4-BE49-F238E27FC236}">
                <a16:creationId xmlns:a16="http://schemas.microsoft.com/office/drawing/2014/main" xmlns="" id="{252266BB-91AB-4FA0-81C0-1435212B2591}"/>
              </a:ext>
            </a:extLst>
          </p:cNvPr>
          <p:cNvSpPr txBox="1">
            <a:spLocks/>
          </p:cNvSpPr>
          <p:nvPr/>
        </p:nvSpPr>
        <p:spPr>
          <a:xfrm>
            <a:off x="187570" y="5205046"/>
            <a:ext cx="3587262" cy="49236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 3" charset="2"/>
              <a:buNone/>
              <a:tabLst/>
              <a:defRPr/>
            </a:pPr>
            <a:r>
              <a:rPr kumimoji="0" lang="ru-RU" sz="1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ГБПОУ Республики Марий Эл «Автодорожный техникум»</a:t>
            </a:r>
          </a:p>
        </p:txBody>
      </p:sp>
      <p:sp>
        <p:nvSpPr>
          <p:cNvPr id="53" name="Половина рамки 52">
            <a:extLst>
              <a:ext uri="{FF2B5EF4-FFF2-40B4-BE49-F238E27FC236}">
                <a16:creationId xmlns:a16="http://schemas.microsoft.com/office/drawing/2014/main" xmlns="" id="{5722444A-9558-478B-B7E3-0916297AC414}"/>
              </a:ext>
            </a:extLst>
          </p:cNvPr>
          <p:cNvSpPr/>
          <p:nvPr/>
        </p:nvSpPr>
        <p:spPr>
          <a:xfrm>
            <a:off x="1758924" y="3845170"/>
            <a:ext cx="1549667" cy="645130"/>
          </a:xfrm>
          <a:prstGeom prst="halfFrame">
            <a:avLst>
              <a:gd name="adj1" fmla="val 16384"/>
              <a:gd name="adj2" fmla="val 175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4" name="Половина рамки 53">
            <a:extLst>
              <a:ext uri="{FF2B5EF4-FFF2-40B4-BE49-F238E27FC236}">
                <a16:creationId xmlns:a16="http://schemas.microsoft.com/office/drawing/2014/main" xmlns="" id="{5722444A-9558-478B-B7E3-0916297AC414}"/>
              </a:ext>
            </a:extLst>
          </p:cNvPr>
          <p:cNvSpPr/>
          <p:nvPr/>
        </p:nvSpPr>
        <p:spPr>
          <a:xfrm>
            <a:off x="3259478" y="3352800"/>
            <a:ext cx="1549667" cy="645130"/>
          </a:xfrm>
          <a:prstGeom prst="halfFrame">
            <a:avLst>
              <a:gd name="adj1" fmla="val 16384"/>
              <a:gd name="adj2" fmla="val 175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5" name="Половина рамки 54">
            <a:extLst>
              <a:ext uri="{FF2B5EF4-FFF2-40B4-BE49-F238E27FC236}">
                <a16:creationId xmlns:a16="http://schemas.microsoft.com/office/drawing/2014/main" xmlns="" id="{5722444A-9558-478B-B7E3-0916297AC414}"/>
              </a:ext>
            </a:extLst>
          </p:cNvPr>
          <p:cNvSpPr/>
          <p:nvPr/>
        </p:nvSpPr>
        <p:spPr>
          <a:xfrm>
            <a:off x="4771755" y="2790092"/>
            <a:ext cx="1549667" cy="621683"/>
          </a:xfrm>
          <a:prstGeom prst="halfFrame">
            <a:avLst>
              <a:gd name="adj1" fmla="val 16384"/>
              <a:gd name="adj2" fmla="val 175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7" name="Половина рамки 56">
            <a:extLst>
              <a:ext uri="{FF2B5EF4-FFF2-40B4-BE49-F238E27FC236}">
                <a16:creationId xmlns:a16="http://schemas.microsoft.com/office/drawing/2014/main" xmlns="" id="{5722444A-9558-478B-B7E3-0916297AC414}"/>
              </a:ext>
            </a:extLst>
          </p:cNvPr>
          <p:cNvSpPr/>
          <p:nvPr/>
        </p:nvSpPr>
        <p:spPr>
          <a:xfrm>
            <a:off x="6330924" y="2285999"/>
            <a:ext cx="1549667" cy="621683"/>
          </a:xfrm>
          <a:prstGeom prst="halfFrame">
            <a:avLst>
              <a:gd name="adj1" fmla="val 16384"/>
              <a:gd name="adj2" fmla="val 175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8" name="Половина рамки 57">
            <a:extLst>
              <a:ext uri="{FF2B5EF4-FFF2-40B4-BE49-F238E27FC236}">
                <a16:creationId xmlns:a16="http://schemas.microsoft.com/office/drawing/2014/main" xmlns="" id="{5722444A-9558-478B-B7E3-0916297AC414}"/>
              </a:ext>
            </a:extLst>
          </p:cNvPr>
          <p:cNvSpPr/>
          <p:nvPr/>
        </p:nvSpPr>
        <p:spPr>
          <a:xfrm>
            <a:off x="7890093" y="1770185"/>
            <a:ext cx="1549667" cy="621683"/>
          </a:xfrm>
          <a:prstGeom prst="halfFrame">
            <a:avLst>
              <a:gd name="adj1" fmla="val 16384"/>
              <a:gd name="adj2" fmla="val 175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9" name="Половина рамки 58">
            <a:extLst>
              <a:ext uri="{FF2B5EF4-FFF2-40B4-BE49-F238E27FC236}">
                <a16:creationId xmlns:a16="http://schemas.microsoft.com/office/drawing/2014/main" xmlns="" id="{5722444A-9558-478B-B7E3-0916297AC414}"/>
              </a:ext>
            </a:extLst>
          </p:cNvPr>
          <p:cNvSpPr/>
          <p:nvPr/>
        </p:nvSpPr>
        <p:spPr>
          <a:xfrm>
            <a:off x="9425816" y="1266093"/>
            <a:ext cx="1549667" cy="621683"/>
          </a:xfrm>
          <a:prstGeom prst="halfFrame">
            <a:avLst>
              <a:gd name="adj1" fmla="val 16384"/>
              <a:gd name="adj2" fmla="val 175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029" name="Picture 5" descr="D:\!UserDocs\Desktop\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2738"/>
            <a:ext cx="2768600" cy="1778000"/>
          </a:xfrm>
          <a:prstGeom prst="rect">
            <a:avLst/>
          </a:prstGeom>
          <a:noFill/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xmlns="" id="{F82EFBCB-3D25-4FC4-86F1-D10C2319C938}"/>
              </a:ext>
            </a:extLst>
          </p:cNvPr>
          <p:cNvSpPr txBox="1"/>
          <p:nvPr/>
        </p:nvSpPr>
        <p:spPr>
          <a:xfrm>
            <a:off x="4489938" y="4372708"/>
            <a:ext cx="2145324" cy="35394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17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от техникума</a:t>
            </a:r>
            <a:endParaRPr lang="ru-RU" sz="1700" dirty="0">
              <a:solidFill>
                <a:schemeClr val="accent2">
                  <a:lumMod val="50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1026" name="Picture 2" descr="D:\!UserDocs\Desktop\oHtzDd6JgpxlSy2CZWooA9iv2XbDzYRpYWpMlc4X3VniIZGwiv4E_xKOw1cSEf7a_gb0y6AllNp4iUyeZzH5wgHH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394830" y="5768498"/>
            <a:ext cx="644026" cy="644026"/>
          </a:xfrm>
          <a:prstGeom prst="rect">
            <a:avLst/>
          </a:prstGeom>
          <a:noFill/>
        </p:spPr>
      </p:pic>
      <p:pic>
        <p:nvPicPr>
          <p:cNvPr id="1027" name="Picture 3" descr="D:\!UserDocs\Desktop\logo_new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272493" y="2982059"/>
            <a:ext cx="767106" cy="605204"/>
          </a:xfrm>
          <a:prstGeom prst="rect">
            <a:avLst/>
          </a:prstGeom>
          <a:noFill/>
        </p:spPr>
      </p:pic>
      <p:sp>
        <p:nvSpPr>
          <p:cNvPr id="3" name="AutoShape 5" descr="https://static.tildacdn.com/tild3239-6564-4266-b964-346434353931/_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347938" y="4896218"/>
            <a:ext cx="682207" cy="570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318632" y="3867518"/>
            <a:ext cx="692759" cy="692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xmlns="" id="{1CDD8737-1918-4F39-80E9-D81D1E09057B}"/>
              </a:ext>
            </a:extLst>
          </p:cNvPr>
          <p:cNvSpPr txBox="1"/>
          <p:nvPr/>
        </p:nvSpPr>
        <p:spPr>
          <a:xfrm>
            <a:off x="7491046" y="4466493"/>
            <a:ext cx="3380259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Стипендии главы Республики Марий Эл </a:t>
            </a:r>
          </a:p>
          <a:p>
            <a:pPr>
              <a:buFont typeface="Arial" pitchFamily="34" charset="0"/>
              <a:buChar char="•"/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Гранты победителям профессиональных</a:t>
            </a:r>
          </a:p>
          <a:p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конкурсов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xmlns="" id="{1CDD8737-1918-4F39-80E9-D81D1E09057B}"/>
              </a:ext>
            </a:extLst>
          </p:cNvPr>
          <p:cNvSpPr txBox="1"/>
          <p:nvPr/>
        </p:nvSpPr>
        <p:spPr>
          <a:xfrm>
            <a:off x="8217329" y="4618893"/>
            <a:ext cx="30760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xmlns="" id="{F82EFBCB-3D25-4FC4-86F1-D10C2319C938}"/>
              </a:ext>
            </a:extLst>
          </p:cNvPr>
          <p:cNvSpPr txBox="1"/>
          <p:nvPr/>
        </p:nvSpPr>
        <p:spPr>
          <a:xfrm>
            <a:off x="5427787" y="3997570"/>
            <a:ext cx="3716216" cy="35394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Меры поддержки</a:t>
            </a:r>
            <a:endParaRPr lang="ru-RU" sz="1700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xmlns="" id="{F82EFBCB-3D25-4FC4-86F1-D10C2319C938}"/>
              </a:ext>
            </a:extLst>
          </p:cNvPr>
          <p:cNvSpPr txBox="1"/>
          <p:nvPr/>
        </p:nvSpPr>
        <p:spPr>
          <a:xfrm>
            <a:off x="7877907" y="4372708"/>
            <a:ext cx="2145324" cy="35394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17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от региона</a:t>
            </a:r>
            <a:endParaRPr lang="ru-RU" sz="1700" dirty="0">
              <a:solidFill>
                <a:schemeClr val="accent2">
                  <a:lumMod val="50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7561385" y="5649742"/>
            <a:ext cx="3083169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ru-RU" sz="1600" dirty="0" smtClean="0">
                <a:solidFill>
                  <a:srgbClr val="82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заработная плата по Республике Марий Эл </a:t>
            </a:r>
          </a:p>
          <a:p>
            <a:pPr algn="ctr">
              <a:spcBef>
                <a:spcPts val="0"/>
              </a:spcBef>
            </a:pPr>
            <a:r>
              <a:rPr lang="ru-RU" b="1" dirty="0" smtClean="0">
                <a:solidFill>
                  <a:srgbClr val="82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30000 рублей</a:t>
            </a:r>
            <a:endParaRPr lang="ru-RU" b="1" dirty="0">
              <a:solidFill>
                <a:srgbClr val="82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Стрелка: вправо 44">
            <a:extLst>
              <a:ext uri="{FF2B5EF4-FFF2-40B4-BE49-F238E27FC236}">
                <a16:creationId xmlns:a16="http://schemas.microsoft.com/office/drawing/2014/main" xmlns="" id="{EA0E2371-D18D-4BD1-878C-05390DA4AB69}"/>
              </a:ext>
            </a:extLst>
          </p:cNvPr>
          <p:cNvSpPr/>
          <p:nvPr/>
        </p:nvSpPr>
        <p:spPr>
          <a:xfrm>
            <a:off x="4911969" y="3646988"/>
            <a:ext cx="6400800" cy="432642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СВОЕ ДЕЛО          САМОЗАНЯТЫЙ             ПРЕДПРИНИМАТЕЛЬ              РАСШИРЕНИЕ БИЗНЕСА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1524642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BBC4373E73DD5E42A0378A78157F7E4B" ma:contentTypeVersion="0" ma:contentTypeDescription="Создание документа." ma:contentTypeScope="" ma:versionID="0b48f76cae18f2d9d3e482bc784292c7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A1D583E8-D8E5-4DD0-9915-476BCFCA1897}"/>
</file>

<file path=customXml/itemProps2.xml><?xml version="1.0" encoding="utf-8"?>
<ds:datastoreItem xmlns:ds="http://schemas.openxmlformats.org/officeDocument/2006/customXml" ds:itemID="{1D5D80AA-CF8A-418B-8329-D49CA0840DC6}"/>
</file>

<file path=customXml/itemProps3.xml><?xml version="1.0" encoding="utf-8"?>
<ds:datastoreItem xmlns:ds="http://schemas.openxmlformats.org/officeDocument/2006/customXml" ds:itemID="{B2524D4C-5CCD-49FA-B2F0-E5A5509638AC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604</TotalTime>
  <Words>222</Words>
  <Application>Microsoft Office PowerPoint</Application>
  <PresentationFormat>Произвольный</PresentationFormat>
  <Paragraphs>58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Легкий дым</vt:lpstr>
      <vt:lpstr>23.01.06 МАШИНИСТ ДОРОЖНЫХ И СТРОИТЕЛЬНЫХ МАШИН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Светлана Альбертовна</cp:lastModifiedBy>
  <cp:revision>71</cp:revision>
  <dcterms:created xsi:type="dcterms:W3CDTF">2024-05-30T10:09:54Z</dcterms:created>
  <dcterms:modified xsi:type="dcterms:W3CDTF">2024-08-21T08:06:14Z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0x010100BBC4373E73DD5E42A0378A78157F7E4B</vt:lpwstr>
  </property>
</Properties>
</file>