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0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00B89-E3FE-47B9-8BD9-2CCE2314F41E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D8947-87D0-4B4E-8F2D-8E10A13F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rasotaimedicina.ru/diseases/psychiatric/autoaggression" TargetMode="External"/><Relationship Id="rId2" Type="http://schemas.openxmlformats.org/officeDocument/2006/relationships/hyperlink" Target="https://www.krasotaimedicina.ru/diseases/psychiatri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«Подросток и суицид»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7486680" cy="638164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Подготовила педагог-психолог </a:t>
            </a:r>
            <a:r>
              <a:rPr lang="ru-RU" sz="2000" b="1" dirty="0" err="1" smtClean="0">
                <a:solidFill>
                  <a:srgbClr val="002060"/>
                </a:solidFill>
                <a:latin typeface="+mj-lt"/>
              </a:rPr>
              <a:t>Л.А.Сбоева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u="sng" dirty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Деструктивное поведение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 – это поведение, формируемое под влиянием социальной и культурной среды, направленное на разрушение материальных вещей, принятых норм и правил, а также причинение вреда себе и окружающим. 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r>
              <a:rPr lang="ru-RU" sz="18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Суицид –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добровольное самоуничтожение. Осуществляется в связи с определенными моральными, социальными, религиозными и философскими установками. Кроме того, суицид может являться следствием соматического заболевания, возникать в период экзистенциального кризиса или становиться следствием обстоятельств, которые пациент рассматривает, как безвыходные. Нередко провоцируется 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психическими заболеваниями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Специалисты в сфере психического здоровья рассматривают суицид как способ избегания непереносимой ситуации, акт </a:t>
            </a:r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аутоагрессии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и/или призыв о помощи</a:t>
            </a:r>
            <a:r>
              <a:rPr lang="ru-RU" sz="1800" dirty="0"/>
              <a:t>.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3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Частые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причины суицидального поведения у подростков: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-наследственность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-стресс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(разрыв с любимым человеком, смерть близкого, конфликт с окружением);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-особенности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характера: эгоцентризм, неумение справляться с жизненными трудностями, отсутствие критического мышления (восприятие только «черно-белого» мира);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-употребление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алкоголя, наркотиков;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-психические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расстройства и нарушения работы мозга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51520" y="188640"/>
          <a:ext cx="8644785" cy="6192688"/>
        </p:xfrm>
        <a:graphic>
          <a:graphicData uri="http://schemas.openxmlformats.org/presentationml/2006/ole">
            <p:oleObj spid="_x0000_s10242" name="Документ" r:id="rId3" imgW="9876595" imgH="674546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640960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8864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Примеры ведения диалога с человеком, 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находящимся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кризисном состоянии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7" y="980730"/>
          <a:ext cx="8424936" cy="5196345"/>
        </p:xfrm>
        <a:graphic>
          <a:graphicData uri="http://schemas.openxmlformats.org/drawingml/2006/table">
            <a:tbl>
              <a:tblPr/>
              <a:tblGrid>
                <a:gridCol w="1976165"/>
                <a:gridCol w="3616976"/>
                <a:gridCol w="2831795"/>
              </a:tblGrid>
              <a:tr h="377695">
                <a:tc>
                  <a:txBody>
                    <a:bodyPr/>
                    <a:lstStyle/>
                    <a:p>
                      <a:pPr marL="24130" marR="1143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1143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Если</a:t>
                      </a:r>
                      <a:r>
                        <a:rPr lang="ru-RU" sz="1400" b="1" spc="35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подросток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6350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говорит: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Рекомендуемые</a:t>
                      </a:r>
                      <a:r>
                        <a:rPr lang="ru-RU" sz="1400" b="1" spc="33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варианты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90805" marR="53340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ответа: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8765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400" b="1" spc="15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рекомендуемые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5877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варианты</a:t>
                      </a:r>
                      <a:r>
                        <a:rPr lang="ru-RU" sz="1400" b="1" spc="1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ответа: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894">
                <a:tc>
                  <a:txBody>
                    <a:bodyPr/>
                    <a:lstStyle/>
                    <a:p>
                      <a:pPr marL="2070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070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Ненавижу</a:t>
                      </a:r>
                      <a:r>
                        <a:rPr lang="ru-RU" sz="1400" spc="3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учебу,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654685" marR="173355" indent="-458470">
                        <a:lnSpc>
                          <a:spcPct val="98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школу,</a:t>
                      </a:r>
                      <a:r>
                        <a:rPr lang="ru-RU" sz="1400" spc="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учителей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т.п.»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38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238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4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«Кто</a:t>
                      </a:r>
                      <a:r>
                        <a:rPr lang="ru-RU" sz="1400" spc="-6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твоей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жизни</a:t>
                      </a:r>
                      <a:r>
                        <a:rPr lang="ru-RU" sz="1400" spc="19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сейчас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90805" marR="49530" algn="ctr">
                        <a:lnSpc>
                          <a:spcPts val="137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наиболее</a:t>
                      </a:r>
                      <a:r>
                        <a:rPr lang="ru-RU" sz="1400" spc="5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важен</a:t>
                      </a:r>
                      <a:r>
                        <a:rPr lang="ru-RU" sz="1400" spc="-3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дорог?»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5095" marR="93980"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«Что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хочешь делать,</a:t>
                      </a:r>
                      <a:r>
                        <a:rPr lang="ru-RU" sz="1400" spc="-6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когда это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чувствуешь?...»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2159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2159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5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«Когда</a:t>
                      </a:r>
                      <a:r>
                        <a:rPr lang="ru-RU" sz="1400" spc="3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1400" spc="1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был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твоем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635" algn="ctr">
                        <a:lnSpc>
                          <a:spcPts val="137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возрасте...»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1143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«Да</a:t>
                      </a:r>
                      <a:r>
                        <a:rPr lang="ru-RU" sz="1400" spc="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просто</a:t>
                      </a:r>
                      <a:r>
                        <a:rPr lang="ru-RU" sz="1400" spc="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лентяй!»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23">
                <a:tc>
                  <a:txBody>
                    <a:bodyPr/>
                    <a:lstStyle/>
                    <a:p>
                      <a:pPr marL="24130" marR="12065" algn="ctr">
                        <a:lnSpc>
                          <a:spcPts val="1285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12065" algn="ctr">
                        <a:lnSpc>
                          <a:spcPts val="12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</a:t>
                      </a:r>
                      <a:r>
                        <a:rPr lang="ru-RU" sz="1400" spc="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кажется</a:t>
                      </a:r>
                      <a:r>
                        <a:rPr lang="ru-RU" sz="1400" spc="4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таким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1206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безнадежным...»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2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«Иногда</a:t>
                      </a:r>
                      <a:r>
                        <a:rPr lang="ru-RU" sz="1400" spc="1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</a:t>
                      </a:r>
                      <a:r>
                        <a:rPr lang="ru-RU" sz="1400" spc="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мы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чувствуем</a:t>
                      </a:r>
                      <a:r>
                        <a:rPr lang="ru-RU" sz="1400" spc="6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себя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76530" marR="139700" indent="-1905"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подавленными.</a:t>
                      </a:r>
                      <a:r>
                        <a:rPr lang="ru-RU" sz="1400" spc="2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Давай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подумаем, какие</a:t>
                      </a:r>
                      <a:r>
                        <a:rPr lang="ru-RU" sz="1400" spc="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нас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проблемы,</a:t>
                      </a:r>
                      <a:r>
                        <a:rPr lang="ru-RU" sz="1400" spc="4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какую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90805" marR="51435" algn="ctr">
                        <a:lnSpc>
                          <a:spcPts val="1335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них</a:t>
                      </a:r>
                      <a:r>
                        <a:rPr lang="ru-RU" sz="1400" spc="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надо</a:t>
                      </a:r>
                      <a:r>
                        <a:rPr lang="ru-RU" sz="1400" spc="-3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решить</a:t>
                      </a:r>
                      <a:r>
                        <a:rPr lang="ru-RU" sz="1400" spc="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первую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очередь»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9525" algn="ctr">
                        <a:lnSpc>
                          <a:spcPts val="128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«Подумай</a:t>
                      </a:r>
                      <a:r>
                        <a:rPr lang="ru-RU" sz="1400" spc="-3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лучше</a:t>
                      </a:r>
                      <a:r>
                        <a:rPr lang="ru-RU" sz="1400" spc="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400" spc="1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тех,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1270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Кому</a:t>
                      </a:r>
                      <a:r>
                        <a:rPr lang="ru-RU" sz="1400" spc="3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еще</a:t>
                      </a:r>
                      <a:r>
                        <a:rPr lang="ru-RU" sz="1400" spc="2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хуже,</a:t>
                      </a:r>
                      <a:r>
                        <a:rPr lang="ru-RU" sz="1400" spc="2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чем</a:t>
                      </a:r>
                      <a:r>
                        <a:rPr lang="ru-RU" sz="1400" spc="3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тебе»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894">
                <a:tc>
                  <a:txBody>
                    <a:bodyPr/>
                    <a:lstStyle/>
                    <a:p>
                      <a:pPr marL="24130" marR="2032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2032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</a:t>
                      </a:r>
                      <a:r>
                        <a:rPr lang="ru-RU" sz="1400" spc="-4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400" spc="5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понимаете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algn="ctr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меня!»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749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3749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сейчас должен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понять.</a:t>
                      </a:r>
                      <a:r>
                        <a:rPr lang="ru-RU" sz="1400" spc="6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78130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действительно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хочу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это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знать»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ts val="1200"/>
                        </a:lnSpc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14300" algn="l"/>
                        </a:tabLst>
                      </a:pPr>
                      <a:endParaRPr lang="ru-RU" sz="1400" spc="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ts val="1200"/>
                        </a:lnSpc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114300" algn="l"/>
                        </a:tabLst>
                      </a:pPr>
                      <a:r>
                        <a:rPr lang="ru-RU" sz="1400" spc="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Кто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</a:t>
                      </a:r>
                      <a:r>
                        <a:rPr lang="ru-RU" sz="1400" spc="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может</a:t>
                      </a:r>
                      <a:r>
                        <a:rPr lang="ru-RU" sz="1400" spc="3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понять</a:t>
                      </a:r>
                      <a:endParaRPr lang="ru-RU" sz="1400" spc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1905" algn="ctr">
                        <a:lnSpc>
                          <a:spcPts val="137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молодежь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400" spc="-4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наши</a:t>
                      </a:r>
                      <a:r>
                        <a:rPr lang="ru-RU" sz="1400" spc="3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дни?»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marR="190500" lvl="0" indent="-342900" algn="ctr">
                        <a:lnSpc>
                          <a:spcPts val="1360"/>
                        </a:lnSpc>
                        <a:spcAft>
                          <a:spcPts val="0"/>
                        </a:spcAft>
                        <a:buSzPts val="1200"/>
                        <a:buFont typeface="Times New Roman"/>
                        <a:buChar char="-"/>
                        <a:tabLst>
                          <a:tab pos="307340" algn="l"/>
                        </a:tabLst>
                      </a:pP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«Я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очень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хорошо</a:t>
                      </a:r>
                      <a:r>
                        <a:rPr lang="ru-RU" sz="1400" spc="3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тебя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понимаю»</a:t>
                      </a:r>
                      <a:endParaRPr lang="ru-RU" sz="1400" spc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693">
                <a:tc>
                  <a:txBody>
                    <a:bodyPr/>
                    <a:lstStyle/>
                    <a:p>
                      <a:pPr marL="24130" marR="63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63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совершил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4130" marR="1143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ужасный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поступок...»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Давай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сядем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поговорим</a:t>
                      </a:r>
                      <a:r>
                        <a:rPr lang="ru-RU" sz="1400" spc="1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этом»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571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571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</a:t>
                      </a:r>
                      <a:r>
                        <a:rPr lang="ru-RU" sz="1400" spc="-4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посеешь,</a:t>
                      </a:r>
                      <a:r>
                        <a:rPr lang="ru-RU" sz="1400" spc="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пожнешь!»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399">
                <a:tc>
                  <a:txBody>
                    <a:bodyPr/>
                    <a:lstStyle/>
                    <a:p>
                      <a:pPr marL="339725" marR="173355" indent="-122555">
                        <a:lnSpc>
                          <a:spcPct val="105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если</a:t>
                      </a:r>
                      <a:r>
                        <a:rPr lang="ru-RU" sz="1400" spc="-6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меня</a:t>
                      </a:r>
                      <a:r>
                        <a:rPr lang="ru-RU" sz="1400" spc="-5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получится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?...»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290" indent="-121920">
                        <a:lnSpc>
                          <a:spcPct val="105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«Если</a:t>
                      </a:r>
                      <a:r>
                        <a:rPr lang="ru-RU" sz="1400" spc="-3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400" spc="-4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получится,</a:t>
                      </a:r>
                      <a:r>
                        <a:rPr lang="ru-RU" sz="1400" spc="6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1400" spc="-6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буду</a:t>
                      </a:r>
                      <a:r>
                        <a:rPr lang="ru-RU" sz="1400" spc="-7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знать, что ты сделал все возможное»</a:t>
                      </a: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19050" algn="ctr">
                        <a:lnSpc>
                          <a:spcPts val="119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«Если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400" spc="-5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получится</a:t>
                      </a:r>
                      <a:r>
                        <a:rPr lang="ru-RU" sz="1400" spc="5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9525" algn="ctr">
                        <a:lnSpc>
                          <a:spcPts val="136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значит,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</a:t>
                      </a:r>
                      <a:r>
                        <a:rPr lang="ru-RU" sz="1400" spc="-7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недостаточно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постарался!»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23">
                <a:tc>
                  <a:txBody>
                    <a:bodyPr/>
                    <a:lstStyle/>
                    <a:p>
                      <a:pPr marL="45148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148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Всем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бы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было</a:t>
                      </a:r>
                    </a:p>
                    <a:p>
                      <a:pPr marL="45148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бы лучше</a:t>
                      </a:r>
                    </a:p>
                    <a:p>
                      <a:pPr marL="45148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</a:t>
                      </a:r>
                      <a:r>
                        <a:rPr lang="ru-RU" sz="1400" spc="6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меня!»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«На</a:t>
                      </a:r>
                      <a:r>
                        <a:rPr lang="ru-RU" sz="1400" spc="2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кого</a:t>
                      </a:r>
                      <a:r>
                        <a:rPr lang="ru-RU" sz="1400" spc="3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</a:t>
                      </a:r>
                      <a:r>
                        <a:rPr lang="ru-RU" sz="1400" spc="-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обижен?»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90805" marR="42545"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spc="-6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«Ты</a:t>
                      </a:r>
                      <a:r>
                        <a:rPr lang="ru-RU" sz="1400" spc="-7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очень много</a:t>
                      </a:r>
                      <a:r>
                        <a:rPr lang="ru-RU" sz="1400" spc="-3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значишь для</a:t>
                      </a:r>
                      <a:r>
                        <a:rPr lang="ru-RU" sz="1400" spc="-5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нас, и меня беспокоит твое настроение.</a:t>
                      </a:r>
                    </a:p>
                    <a:p>
                      <a:pPr marL="33020" algn="ctr">
                        <a:lnSpc>
                          <a:spcPts val="134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Скажи</a:t>
                      </a:r>
                      <a:r>
                        <a:rPr lang="ru-RU" sz="1400" spc="1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мне,</a:t>
                      </a:r>
                      <a:r>
                        <a:rPr lang="ru-RU" sz="1400" spc="35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</a:t>
                      </a:r>
                      <a:r>
                        <a:rPr lang="ru-RU" sz="1400" spc="-2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происходит».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381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400" spc="-10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381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Давай</a:t>
                      </a:r>
                      <a:r>
                        <a:rPr lang="ru-RU" sz="1400" spc="-65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поговорим</a:t>
                      </a:r>
                      <a:r>
                        <a:rPr lang="ru-RU" sz="1400" spc="23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1400" spc="-65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чем-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1750" marR="1079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нибудь</a:t>
                      </a:r>
                      <a:r>
                        <a:rPr lang="ru-RU" sz="1400" spc="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другом»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344" marR="57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44824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Единый общероссийский телефон доверия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800 2000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122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Поговорите со специалистами, и вам </a:t>
            </a: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обязательно </a:t>
            </a:r>
            <a:r>
              <a:rPr 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помогут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39E7C34DC291441B4D7F797A6B47318" ma:contentTypeVersion="0" ma:contentTypeDescription="Создание документа." ma:contentTypeScope="" ma:versionID="66ddffeb7f5fd3b6f33d946e02fdd5bc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C2BA2E1-7411-4BFF-84A6-698ACD81244E}"/>
</file>

<file path=customXml/itemProps2.xml><?xml version="1.0" encoding="utf-8"?>
<ds:datastoreItem xmlns:ds="http://schemas.openxmlformats.org/officeDocument/2006/customXml" ds:itemID="{6CFF2205-8736-419E-A7EA-623CC8EF8408}"/>
</file>

<file path=customXml/itemProps3.xml><?xml version="1.0" encoding="utf-8"?>
<ds:datastoreItem xmlns:ds="http://schemas.openxmlformats.org/officeDocument/2006/customXml" ds:itemID="{F9015BA0-22FD-4D28-866F-38A80EE74BB6}"/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344</Words>
  <Application>Microsoft Office PowerPoint</Application>
  <PresentationFormat>Экран (4:3)</PresentationFormat>
  <Paragraphs>87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Документ</vt:lpstr>
      <vt:lpstr>«Подросток и суицид»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SCHOOL</dc:creator>
  <cp:lastModifiedBy>Школа 5</cp:lastModifiedBy>
  <cp:revision>12</cp:revision>
  <dcterms:created xsi:type="dcterms:W3CDTF">2025-11-28T14:38:01Z</dcterms:created>
  <dcterms:modified xsi:type="dcterms:W3CDTF">2025-12-26T06:35:40Z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0x010100439E7C34DC291441B4D7F797A6B47318</vt:lpwstr>
  </property>
</Properties>
</file>