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av" ContentType="audio/wav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84" r:id="rId2"/>
    <p:sldId id="306" r:id="rId3"/>
    <p:sldId id="289" r:id="rId4"/>
    <p:sldId id="295" r:id="rId5"/>
    <p:sldId id="300" r:id="rId6"/>
    <p:sldId id="305" r:id="rId7"/>
    <p:sldId id="304" r:id="rId8"/>
    <p:sldId id="291" r:id="rId9"/>
    <p:sldId id="301" r:id="rId10"/>
    <p:sldId id="302" r:id="rId11"/>
    <p:sldId id="303" r:id="rId12"/>
    <p:sldId id="294" r:id="rId13"/>
    <p:sldId id="292" r:id="rId14"/>
    <p:sldId id="296" r:id="rId15"/>
    <p:sldId id="299" r:id="rId16"/>
    <p:sldId id="298" r:id="rId17"/>
    <p:sldId id="297" r:id="rId18"/>
    <p:sldId id="275" r:id="rId19"/>
    <p:sldId id="265" r:id="rId20"/>
    <p:sldId id="264" r:id="rId21"/>
    <p:sldId id="279" r:id="rId22"/>
    <p:sldId id="281" r:id="rId23"/>
    <p:sldId id="278" r:id="rId24"/>
    <p:sldId id="267" r:id="rId25"/>
    <p:sldId id="270" r:id="rId26"/>
    <p:sldId id="268" r:id="rId27"/>
    <p:sldId id="261" r:id="rId28"/>
    <p:sldId id="28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36349C-BADB-48CC-9308-BBA9E945851D}" type="doc">
      <dgm:prSet loTypeId="urn:microsoft.com/office/officeart/2005/8/layout/orgChart1" loCatId="hierarchy" qsTypeId="urn:microsoft.com/office/officeart/2005/8/quickstyle/simple3" qsCatId="simple" csTypeId="urn:microsoft.com/office/officeart/2005/8/colors/accent2_5" csCatId="accent2" phldr="1"/>
      <dgm:spPr/>
    </dgm:pt>
    <dgm:pt modelId="{C0A52CBD-6F8D-4F1C-96D2-C9A70F3E91B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Учащиеся одного класса</a:t>
          </a:r>
        </a:p>
      </dgm:t>
    </dgm:pt>
    <dgm:pt modelId="{523A0307-5316-4755-809B-2BEA3D26BE30}" type="parTrans" cxnId="{F5161B39-A6DD-4E57-B201-1365F6A9894D}">
      <dgm:prSet/>
      <dgm:spPr/>
      <dgm:t>
        <a:bodyPr/>
        <a:lstStyle/>
        <a:p>
          <a:endParaRPr lang="ru-RU"/>
        </a:p>
      </dgm:t>
    </dgm:pt>
    <dgm:pt modelId="{9F206516-01C2-4C75-AB41-274B03CC7C85}" type="sibTrans" cxnId="{F5161B39-A6DD-4E57-B201-1365F6A9894D}">
      <dgm:prSet/>
      <dgm:spPr/>
      <dgm:t>
        <a:bodyPr/>
        <a:lstStyle/>
        <a:p>
          <a:endParaRPr lang="ru-RU"/>
        </a:p>
      </dgm:t>
    </dgm:pt>
    <dgm:pt modelId="{61792F33-EAEA-47A7-A0C6-56E19585000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800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Первая группа </a:t>
          </a: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учащиеся с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высокими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учебными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возможностями</a:t>
          </a: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 </a:t>
          </a:r>
        </a:p>
      </dgm:t>
    </dgm:pt>
    <dgm:pt modelId="{8570D077-4792-4E1D-B1F0-D4EE41EC8DAF}" type="parTrans" cxnId="{04B812E1-D1FA-4174-8567-7CD825EFC847}">
      <dgm:prSet/>
      <dgm:spPr/>
      <dgm:t>
        <a:bodyPr/>
        <a:lstStyle/>
        <a:p>
          <a:endParaRPr lang="ru-RU"/>
        </a:p>
      </dgm:t>
    </dgm:pt>
    <dgm:pt modelId="{0F0D8CD3-A25A-434B-8F22-73A97CB7B655}" type="sibTrans" cxnId="{04B812E1-D1FA-4174-8567-7CD825EFC847}">
      <dgm:prSet/>
      <dgm:spPr/>
      <dgm:t>
        <a:bodyPr/>
        <a:lstStyle/>
        <a:p>
          <a:endParaRPr lang="ru-RU"/>
        </a:p>
      </dgm:t>
    </dgm:pt>
    <dgm:pt modelId="{801B698F-59A4-41D7-9761-ACD9E2B8511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800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Вторая группа </a:t>
          </a: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учащиеся со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средними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учебными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возможностями</a:t>
          </a:r>
        </a:p>
      </dgm:t>
    </dgm:pt>
    <dgm:pt modelId="{E03F6024-0362-4A4C-BB89-5A87EA835A08}" type="parTrans" cxnId="{EE7EA5A6-3868-4831-989E-16D5B030DBCF}">
      <dgm:prSet/>
      <dgm:spPr/>
      <dgm:t>
        <a:bodyPr/>
        <a:lstStyle/>
        <a:p>
          <a:endParaRPr lang="ru-RU"/>
        </a:p>
      </dgm:t>
    </dgm:pt>
    <dgm:pt modelId="{5E666A5A-B61D-4DBC-8BA3-C29C7362D144}" type="sibTrans" cxnId="{EE7EA5A6-3868-4831-989E-16D5B030DBCF}">
      <dgm:prSet/>
      <dgm:spPr/>
      <dgm:t>
        <a:bodyPr/>
        <a:lstStyle/>
        <a:p>
          <a:endParaRPr lang="ru-RU"/>
        </a:p>
      </dgm:t>
    </dgm:pt>
    <dgm:pt modelId="{ABC762C2-A130-438B-86CD-E5E23DD78C5F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800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Третья группа </a:t>
          </a: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учащиеся с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низкими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учебными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возможностями</a:t>
          </a:r>
        </a:p>
      </dgm:t>
    </dgm:pt>
    <dgm:pt modelId="{B4E32BD4-EFBC-4ECF-AA8A-2EA63A8B8551}" type="parTrans" cxnId="{A873337F-01C7-4BE6-8114-7729E52A67AE}">
      <dgm:prSet/>
      <dgm:spPr/>
      <dgm:t>
        <a:bodyPr/>
        <a:lstStyle/>
        <a:p>
          <a:endParaRPr lang="ru-RU"/>
        </a:p>
      </dgm:t>
    </dgm:pt>
    <dgm:pt modelId="{0FDECBAF-DD75-416C-A2A6-916BD4C650A5}" type="sibTrans" cxnId="{A873337F-01C7-4BE6-8114-7729E52A67AE}">
      <dgm:prSet/>
      <dgm:spPr/>
      <dgm:t>
        <a:bodyPr/>
        <a:lstStyle/>
        <a:p>
          <a:endParaRPr lang="ru-RU"/>
        </a:p>
      </dgm:t>
    </dgm:pt>
    <dgm:pt modelId="{D02A672D-E58A-430C-81AD-900743FAA726}">
      <dgm:prSet custT="1"/>
      <dgm:spPr/>
      <dgm:t>
        <a:bodyPr anchor="t" anchorCtr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Четвертая группа-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учащиеся, требующие индивидуального подхода</a:t>
          </a:r>
        </a:p>
      </dgm:t>
    </dgm:pt>
    <dgm:pt modelId="{99C0D2C0-9810-4A36-A944-30F30F225713}" type="parTrans" cxnId="{3F97BE37-F7B8-451E-9FF5-35ECC791351B}">
      <dgm:prSet/>
      <dgm:spPr/>
      <dgm:t>
        <a:bodyPr/>
        <a:lstStyle/>
        <a:p>
          <a:endParaRPr lang="ru-RU"/>
        </a:p>
      </dgm:t>
    </dgm:pt>
    <dgm:pt modelId="{67A51A88-3281-4C7D-9201-00784383081E}" type="sibTrans" cxnId="{3F97BE37-F7B8-451E-9FF5-35ECC791351B}">
      <dgm:prSet/>
      <dgm:spPr/>
      <dgm:t>
        <a:bodyPr/>
        <a:lstStyle/>
        <a:p>
          <a:endParaRPr lang="ru-RU"/>
        </a:p>
      </dgm:t>
    </dgm:pt>
    <dgm:pt modelId="{40831571-D77F-4934-B62B-492CC0A44184}" type="pres">
      <dgm:prSet presAssocID="{5836349C-BADB-48CC-9308-BBA9E945851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03EFCF5-ECE2-4401-AC83-A479BA78A17F}" type="pres">
      <dgm:prSet presAssocID="{C0A52CBD-6F8D-4F1C-96D2-C9A70F3E91BC}" presName="hierRoot1" presStyleCnt="0">
        <dgm:presLayoutVars>
          <dgm:hierBranch/>
        </dgm:presLayoutVars>
      </dgm:prSet>
      <dgm:spPr/>
    </dgm:pt>
    <dgm:pt modelId="{A62672E9-D048-47A4-B7EC-9AE0874DD531}" type="pres">
      <dgm:prSet presAssocID="{C0A52CBD-6F8D-4F1C-96D2-C9A70F3E91BC}" presName="rootComposite1" presStyleCnt="0"/>
      <dgm:spPr/>
    </dgm:pt>
    <dgm:pt modelId="{BD062FF9-1E12-409A-9FF0-44C63908463E}" type="pres">
      <dgm:prSet presAssocID="{C0A52CBD-6F8D-4F1C-96D2-C9A70F3E91BC}" presName="rootText1" presStyleLbl="node0" presStyleIdx="0" presStyleCnt="1" custScaleX="143504" custScaleY="2009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199F53-705D-4AD6-8A16-5E23BEBB3370}" type="pres">
      <dgm:prSet presAssocID="{C0A52CBD-6F8D-4F1C-96D2-C9A70F3E91B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7098E08-DA41-41EE-9079-6682366F4F00}" type="pres">
      <dgm:prSet presAssocID="{C0A52CBD-6F8D-4F1C-96D2-C9A70F3E91BC}" presName="hierChild2" presStyleCnt="0"/>
      <dgm:spPr/>
    </dgm:pt>
    <dgm:pt modelId="{5E565C6E-7D8B-4A25-A3FC-C092C14E410B}" type="pres">
      <dgm:prSet presAssocID="{8570D077-4792-4E1D-B1F0-D4EE41EC8DAF}" presName="Name35" presStyleLbl="parChTrans1D2" presStyleIdx="0" presStyleCnt="4"/>
      <dgm:spPr/>
      <dgm:t>
        <a:bodyPr/>
        <a:lstStyle/>
        <a:p>
          <a:endParaRPr lang="ru-RU"/>
        </a:p>
      </dgm:t>
    </dgm:pt>
    <dgm:pt modelId="{B326E0F1-B2ED-4529-B71A-CB11588F4670}" type="pres">
      <dgm:prSet presAssocID="{61792F33-EAEA-47A7-A0C6-56E19585000E}" presName="hierRoot2" presStyleCnt="0">
        <dgm:presLayoutVars>
          <dgm:hierBranch/>
        </dgm:presLayoutVars>
      </dgm:prSet>
      <dgm:spPr/>
    </dgm:pt>
    <dgm:pt modelId="{76859AEC-BDCB-4056-AA44-ECEFF4FB8AFA}" type="pres">
      <dgm:prSet presAssocID="{61792F33-EAEA-47A7-A0C6-56E19585000E}" presName="rootComposite" presStyleCnt="0"/>
      <dgm:spPr/>
    </dgm:pt>
    <dgm:pt modelId="{E05855E8-B1F6-4E58-BB06-2F33B0810DEE}" type="pres">
      <dgm:prSet presAssocID="{61792F33-EAEA-47A7-A0C6-56E19585000E}" presName="rootText" presStyleLbl="node2" presStyleIdx="0" presStyleCnt="4" custScaleX="136075" custScaleY="3174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890844-77FA-4D79-ADCA-F4E9D101400C}" type="pres">
      <dgm:prSet presAssocID="{61792F33-EAEA-47A7-A0C6-56E19585000E}" presName="rootConnector" presStyleLbl="node2" presStyleIdx="0" presStyleCnt="4"/>
      <dgm:spPr/>
      <dgm:t>
        <a:bodyPr/>
        <a:lstStyle/>
        <a:p>
          <a:endParaRPr lang="ru-RU"/>
        </a:p>
      </dgm:t>
    </dgm:pt>
    <dgm:pt modelId="{394E6ED4-C02D-4F7C-A9CB-B8D0D4EBB566}" type="pres">
      <dgm:prSet presAssocID="{61792F33-EAEA-47A7-A0C6-56E19585000E}" presName="hierChild4" presStyleCnt="0"/>
      <dgm:spPr/>
    </dgm:pt>
    <dgm:pt modelId="{4BCAFC30-DDC7-4A94-8D25-B4CC00015A85}" type="pres">
      <dgm:prSet presAssocID="{61792F33-EAEA-47A7-A0C6-56E19585000E}" presName="hierChild5" presStyleCnt="0"/>
      <dgm:spPr/>
    </dgm:pt>
    <dgm:pt modelId="{24770797-6E0B-4BBF-9BA3-13DC8BF63BA7}" type="pres">
      <dgm:prSet presAssocID="{E03F6024-0362-4A4C-BB89-5A87EA835A08}" presName="Name35" presStyleLbl="parChTrans1D2" presStyleIdx="1" presStyleCnt="4"/>
      <dgm:spPr/>
      <dgm:t>
        <a:bodyPr/>
        <a:lstStyle/>
        <a:p>
          <a:endParaRPr lang="ru-RU"/>
        </a:p>
      </dgm:t>
    </dgm:pt>
    <dgm:pt modelId="{3F895DE9-8ECD-4B65-9FBC-A37EAC663B19}" type="pres">
      <dgm:prSet presAssocID="{801B698F-59A4-41D7-9761-ACD9E2B85112}" presName="hierRoot2" presStyleCnt="0">
        <dgm:presLayoutVars>
          <dgm:hierBranch/>
        </dgm:presLayoutVars>
      </dgm:prSet>
      <dgm:spPr/>
    </dgm:pt>
    <dgm:pt modelId="{5A09E717-78F3-453B-AF0E-D07F689A933C}" type="pres">
      <dgm:prSet presAssocID="{801B698F-59A4-41D7-9761-ACD9E2B85112}" presName="rootComposite" presStyleCnt="0"/>
      <dgm:spPr/>
    </dgm:pt>
    <dgm:pt modelId="{5F2AA49F-5F21-4B75-8157-435072841DB0}" type="pres">
      <dgm:prSet presAssocID="{801B698F-59A4-41D7-9761-ACD9E2B85112}" presName="rootText" presStyleLbl="node2" presStyleIdx="1" presStyleCnt="4" custScaleX="140639" custScaleY="3521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3C10A2-71A8-4283-A34B-2B696898B618}" type="pres">
      <dgm:prSet presAssocID="{801B698F-59A4-41D7-9761-ACD9E2B85112}" presName="rootConnector" presStyleLbl="node2" presStyleIdx="1" presStyleCnt="4"/>
      <dgm:spPr/>
      <dgm:t>
        <a:bodyPr/>
        <a:lstStyle/>
        <a:p>
          <a:endParaRPr lang="ru-RU"/>
        </a:p>
      </dgm:t>
    </dgm:pt>
    <dgm:pt modelId="{C8001204-3F25-4ECB-A4D0-2F45C3F5D0CA}" type="pres">
      <dgm:prSet presAssocID="{801B698F-59A4-41D7-9761-ACD9E2B85112}" presName="hierChild4" presStyleCnt="0"/>
      <dgm:spPr/>
    </dgm:pt>
    <dgm:pt modelId="{08B6A111-7B32-4E0F-B15F-012053DEB9B2}" type="pres">
      <dgm:prSet presAssocID="{801B698F-59A4-41D7-9761-ACD9E2B85112}" presName="hierChild5" presStyleCnt="0"/>
      <dgm:spPr/>
    </dgm:pt>
    <dgm:pt modelId="{B90DC6EF-B3E2-4EAD-8140-9BC53B9B2085}" type="pres">
      <dgm:prSet presAssocID="{B4E32BD4-EFBC-4ECF-AA8A-2EA63A8B8551}" presName="Name35" presStyleLbl="parChTrans1D2" presStyleIdx="2" presStyleCnt="4"/>
      <dgm:spPr/>
      <dgm:t>
        <a:bodyPr/>
        <a:lstStyle/>
        <a:p>
          <a:endParaRPr lang="ru-RU"/>
        </a:p>
      </dgm:t>
    </dgm:pt>
    <dgm:pt modelId="{C181EDF4-8F71-42FA-889A-49BD3F547EE3}" type="pres">
      <dgm:prSet presAssocID="{ABC762C2-A130-438B-86CD-E5E23DD78C5F}" presName="hierRoot2" presStyleCnt="0">
        <dgm:presLayoutVars>
          <dgm:hierBranch/>
        </dgm:presLayoutVars>
      </dgm:prSet>
      <dgm:spPr/>
    </dgm:pt>
    <dgm:pt modelId="{BEA27D7A-1FF7-45D7-B657-CA7BAFCA623A}" type="pres">
      <dgm:prSet presAssocID="{ABC762C2-A130-438B-86CD-E5E23DD78C5F}" presName="rootComposite" presStyleCnt="0"/>
      <dgm:spPr/>
    </dgm:pt>
    <dgm:pt modelId="{D5A60900-95E3-4488-A511-C152218D922B}" type="pres">
      <dgm:prSet presAssocID="{ABC762C2-A130-438B-86CD-E5E23DD78C5F}" presName="rootText" presStyleLbl="node2" presStyleIdx="2" presStyleCnt="4" custScaleX="139839" custScaleY="3584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6A1CE6-818C-4619-BCA3-0980EAE94CB6}" type="pres">
      <dgm:prSet presAssocID="{ABC762C2-A130-438B-86CD-E5E23DD78C5F}" presName="rootConnector" presStyleLbl="node2" presStyleIdx="2" presStyleCnt="4"/>
      <dgm:spPr/>
      <dgm:t>
        <a:bodyPr/>
        <a:lstStyle/>
        <a:p>
          <a:endParaRPr lang="ru-RU"/>
        </a:p>
      </dgm:t>
    </dgm:pt>
    <dgm:pt modelId="{EC4B0FE4-72C4-4002-9030-E6AD8699F7F0}" type="pres">
      <dgm:prSet presAssocID="{ABC762C2-A130-438B-86CD-E5E23DD78C5F}" presName="hierChild4" presStyleCnt="0"/>
      <dgm:spPr/>
    </dgm:pt>
    <dgm:pt modelId="{D995F1DB-7375-40E5-AFB0-9D65F924E977}" type="pres">
      <dgm:prSet presAssocID="{ABC762C2-A130-438B-86CD-E5E23DD78C5F}" presName="hierChild5" presStyleCnt="0"/>
      <dgm:spPr/>
    </dgm:pt>
    <dgm:pt modelId="{45A8DAA3-05BA-47C2-B1E4-4B5487520207}" type="pres">
      <dgm:prSet presAssocID="{99C0D2C0-9810-4A36-A944-30F30F225713}" presName="Name35" presStyleLbl="parChTrans1D2" presStyleIdx="3" presStyleCnt="4"/>
      <dgm:spPr/>
      <dgm:t>
        <a:bodyPr/>
        <a:lstStyle/>
        <a:p>
          <a:endParaRPr lang="ru-RU"/>
        </a:p>
      </dgm:t>
    </dgm:pt>
    <dgm:pt modelId="{4935286C-DDD9-4C8E-8217-59372BB9B92E}" type="pres">
      <dgm:prSet presAssocID="{D02A672D-E58A-430C-81AD-900743FAA726}" presName="hierRoot2" presStyleCnt="0">
        <dgm:presLayoutVars>
          <dgm:hierBranch val="init"/>
        </dgm:presLayoutVars>
      </dgm:prSet>
      <dgm:spPr/>
    </dgm:pt>
    <dgm:pt modelId="{8CECD42B-B576-44C7-B4B4-F25575B53AF7}" type="pres">
      <dgm:prSet presAssocID="{D02A672D-E58A-430C-81AD-900743FAA726}" presName="rootComposite" presStyleCnt="0"/>
      <dgm:spPr/>
    </dgm:pt>
    <dgm:pt modelId="{353AE55C-955F-4212-9C3A-D8138BC7C7A9}" type="pres">
      <dgm:prSet presAssocID="{D02A672D-E58A-430C-81AD-900743FAA726}" presName="rootText" presStyleLbl="node2" presStyleIdx="3" presStyleCnt="4" custScaleX="143264" custScaleY="2264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C46561-D0CB-46E0-97CF-8561D33BA894}" type="pres">
      <dgm:prSet presAssocID="{D02A672D-E58A-430C-81AD-900743FAA726}" presName="rootConnector" presStyleLbl="node2" presStyleIdx="3" presStyleCnt="4"/>
      <dgm:spPr/>
      <dgm:t>
        <a:bodyPr/>
        <a:lstStyle/>
        <a:p>
          <a:endParaRPr lang="ru-RU"/>
        </a:p>
      </dgm:t>
    </dgm:pt>
    <dgm:pt modelId="{7E177438-35A7-47E6-934B-FDC213CBC1B9}" type="pres">
      <dgm:prSet presAssocID="{D02A672D-E58A-430C-81AD-900743FAA726}" presName="hierChild4" presStyleCnt="0"/>
      <dgm:spPr/>
    </dgm:pt>
    <dgm:pt modelId="{91207375-6F9B-43E0-9687-5588383D0557}" type="pres">
      <dgm:prSet presAssocID="{D02A672D-E58A-430C-81AD-900743FAA726}" presName="hierChild5" presStyleCnt="0"/>
      <dgm:spPr/>
    </dgm:pt>
    <dgm:pt modelId="{D2C428C8-3102-43C4-88D2-83C26A375E63}" type="pres">
      <dgm:prSet presAssocID="{C0A52CBD-6F8D-4F1C-96D2-C9A70F3E91BC}" presName="hierChild3" presStyleCnt="0"/>
      <dgm:spPr/>
    </dgm:pt>
  </dgm:ptLst>
  <dgm:cxnLst>
    <dgm:cxn modelId="{EE7EA5A6-3868-4831-989E-16D5B030DBCF}" srcId="{C0A52CBD-6F8D-4F1C-96D2-C9A70F3E91BC}" destId="{801B698F-59A4-41D7-9761-ACD9E2B85112}" srcOrd="1" destOrd="0" parTransId="{E03F6024-0362-4A4C-BB89-5A87EA835A08}" sibTransId="{5E666A5A-B61D-4DBC-8BA3-C29C7362D144}"/>
    <dgm:cxn modelId="{BDE261EE-AE05-41F0-943C-A9F6164085B8}" type="presOf" srcId="{C0A52CBD-6F8D-4F1C-96D2-C9A70F3E91BC}" destId="{82199F53-705D-4AD6-8A16-5E23BEBB3370}" srcOrd="1" destOrd="0" presId="urn:microsoft.com/office/officeart/2005/8/layout/orgChart1"/>
    <dgm:cxn modelId="{452C6385-6F6C-46CD-8D6C-0341D48AC798}" type="presOf" srcId="{D02A672D-E58A-430C-81AD-900743FAA726}" destId="{4DC46561-D0CB-46E0-97CF-8561D33BA894}" srcOrd="1" destOrd="0" presId="urn:microsoft.com/office/officeart/2005/8/layout/orgChart1"/>
    <dgm:cxn modelId="{04B812E1-D1FA-4174-8567-7CD825EFC847}" srcId="{C0A52CBD-6F8D-4F1C-96D2-C9A70F3E91BC}" destId="{61792F33-EAEA-47A7-A0C6-56E19585000E}" srcOrd="0" destOrd="0" parTransId="{8570D077-4792-4E1D-B1F0-D4EE41EC8DAF}" sibTransId="{0F0D8CD3-A25A-434B-8F22-73A97CB7B655}"/>
    <dgm:cxn modelId="{8F2BA147-EF4D-49FD-A41C-4A00ECBAF513}" type="presOf" srcId="{5836349C-BADB-48CC-9308-BBA9E945851D}" destId="{40831571-D77F-4934-B62B-492CC0A44184}" srcOrd="0" destOrd="0" presId="urn:microsoft.com/office/officeart/2005/8/layout/orgChart1"/>
    <dgm:cxn modelId="{B852230F-ADC4-4B0D-900B-48C0BD3525AD}" type="presOf" srcId="{ABC762C2-A130-438B-86CD-E5E23DD78C5F}" destId="{E66A1CE6-818C-4619-BCA3-0980EAE94CB6}" srcOrd="1" destOrd="0" presId="urn:microsoft.com/office/officeart/2005/8/layout/orgChart1"/>
    <dgm:cxn modelId="{8507024A-B9B9-4F3C-BF67-3A44CE9D9F48}" type="presOf" srcId="{E03F6024-0362-4A4C-BB89-5A87EA835A08}" destId="{24770797-6E0B-4BBF-9BA3-13DC8BF63BA7}" srcOrd="0" destOrd="0" presId="urn:microsoft.com/office/officeart/2005/8/layout/orgChart1"/>
    <dgm:cxn modelId="{7042F262-3DDB-4422-92D6-EA42F4E4BD45}" type="presOf" srcId="{61792F33-EAEA-47A7-A0C6-56E19585000E}" destId="{E05855E8-B1F6-4E58-BB06-2F33B0810DEE}" srcOrd="0" destOrd="0" presId="urn:microsoft.com/office/officeart/2005/8/layout/orgChart1"/>
    <dgm:cxn modelId="{F5161B39-A6DD-4E57-B201-1365F6A9894D}" srcId="{5836349C-BADB-48CC-9308-BBA9E945851D}" destId="{C0A52CBD-6F8D-4F1C-96D2-C9A70F3E91BC}" srcOrd="0" destOrd="0" parTransId="{523A0307-5316-4755-809B-2BEA3D26BE30}" sibTransId="{9F206516-01C2-4C75-AB41-274B03CC7C85}"/>
    <dgm:cxn modelId="{B7661EEF-B195-467E-B3B7-67B53DD8EAE1}" type="presOf" srcId="{801B698F-59A4-41D7-9761-ACD9E2B85112}" destId="{C03C10A2-71A8-4283-A34B-2B696898B618}" srcOrd="1" destOrd="0" presId="urn:microsoft.com/office/officeart/2005/8/layout/orgChart1"/>
    <dgm:cxn modelId="{6CA855C0-1F8C-4C30-9043-D7DE191AB566}" type="presOf" srcId="{99C0D2C0-9810-4A36-A944-30F30F225713}" destId="{45A8DAA3-05BA-47C2-B1E4-4B5487520207}" srcOrd="0" destOrd="0" presId="urn:microsoft.com/office/officeart/2005/8/layout/orgChart1"/>
    <dgm:cxn modelId="{D99DBC38-B1AB-4F2C-A27A-1279D568015F}" type="presOf" srcId="{8570D077-4792-4E1D-B1F0-D4EE41EC8DAF}" destId="{5E565C6E-7D8B-4A25-A3FC-C092C14E410B}" srcOrd="0" destOrd="0" presId="urn:microsoft.com/office/officeart/2005/8/layout/orgChart1"/>
    <dgm:cxn modelId="{951089E3-7231-49BE-9D0D-EDF4880089AC}" type="presOf" srcId="{D02A672D-E58A-430C-81AD-900743FAA726}" destId="{353AE55C-955F-4212-9C3A-D8138BC7C7A9}" srcOrd="0" destOrd="0" presId="urn:microsoft.com/office/officeart/2005/8/layout/orgChart1"/>
    <dgm:cxn modelId="{C1CCAFF2-824C-4C5F-9610-77A56315A35A}" type="presOf" srcId="{C0A52CBD-6F8D-4F1C-96D2-C9A70F3E91BC}" destId="{BD062FF9-1E12-409A-9FF0-44C63908463E}" srcOrd="0" destOrd="0" presId="urn:microsoft.com/office/officeart/2005/8/layout/orgChart1"/>
    <dgm:cxn modelId="{8B36DD48-BB53-45DC-9DA2-E8FD0BC75D61}" type="presOf" srcId="{801B698F-59A4-41D7-9761-ACD9E2B85112}" destId="{5F2AA49F-5F21-4B75-8157-435072841DB0}" srcOrd="0" destOrd="0" presId="urn:microsoft.com/office/officeart/2005/8/layout/orgChart1"/>
    <dgm:cxn modelId="{3F97BE37-F7B8-451E-9FF5-35ECC791351B}" srcId="{C0A52CBD-6F8D-4F1C-96D2-C9A70F3E91BC}" destId="{D02A672D-E58A-430C-81AD-900743FAA726}" srcOrd="3" destOrd="0" parTransId="{99C0D2C0-9810-4A36-A944-30F30F225713}" sibTransId="{67A51A88-3281-4C7D-9201-00784383081E}"/>
    <dgm:cxn modelId="{05BFD21C-EC5A-44DF-B99F-CB5FB9848533}" type="presOf" srcId="{61792F33-EAEA-47A7-A0C6-56E19585000E}" destId="{E2890844-77FA-4D79-ADCA-F4E9D101400C}" srcOrd="1" destOrd="0" presId="urn:microsoft.com/office/officeart/2005/8/layout/orgChart1"/>
    <dgm:cxn modelId="{A873337F-01C7-4BE6-8114-7729E52A67AE}" srcId="{C0A52CBD-6F8D-4F1C-96D2-C9A70F3E91BC}" destId="{ABC762C2-A130-438B-86CD-E5E23DD78C5F}" srcOrd="2" destOrd="0" parTransId="{B4E32BD4-EFBC-4ECF-AA8A-2EA63A8B8551}" sibTransId="{0FDECBAF-DD75-416C-A2A6-916BD4C650A5}"/>
    <dgm:cxn modelId="{589A5396-31B7-4C11-8758-BE2F1FB363EE}" type="presOf" srcId="{ABC762C2-A130-438B-86CD-E5E23DD78C5F}" destId="{D5A60900-95E3-4488-A511-C152218D922B}" srcOrd="0" destOrd="0" presId="urn:microsoft.com/office/officeart/2005/8/layout/orgChart1"/>
    <dgm:cxn modelId="{C857D086-5F8D-40AE-89F1-37A1032A9DA5}" type="presOf" srcId="{B4E32BD4-EFBC-4ECF-AA8A-2EA63A8B8551}" destId="{B90DC6EF-B3E2-4EAD-8140-9BC53B9B2085}" srcOrd="0" destOrd="0" presId="urn:microsoft.com/office/officeart/2005/8/layout/orgChart1"/>
    <dgm:cxn modelId="{6CF37583-18FD-448A-9016-C804B52D7A25}" type="presParOf" srcId="{40831571-D77F-4934-B62B-492CC0A44184}" destId="{703EFCF5-ECE2-4401-AC83-A479BA78A17F}" srcOrd="0" destOrd="0" presId="urn:microsoft.com/office/officeart/2005/8/layout/orgChart1"/>
    <dgm:cxn modelId="{5A7533B2-BD4B-4FBC-A213-D3867247FB0C}" type="presParOf" srcId="{703EFCF5-ECE2-4401-AC83-A479BA78A17F}" destId="{A62672E9-D048-47A4-B7EC-9AE0874DD531}" srcOrd="0" destOrd="0" presId="urn:microsoft.com/office/officeart/2005/8/layout/orgChart1"/>
    <dgm:cxn modelId="{B736320C-9DDB-4ADC-B78A-120A1B746B8C}" type="presParOf" srcId="{A62672E9-D048-47A4-B7EC-9AE0874DD531}" destId="{BD062FF9-1E12-409A-9FF0-44C63908463E}" srcOrd="0" destOrd="0" presId="urn:microsoft.com/office/officeart/2005/8/layout/orgChart1"/>
    <dgm:cxn modelId="{19928CC0-78A8-4CD1-92C0-F4E0695F7BEC}" type="presParOf" srcId="{A62672E9-D048-47A4-B7EC-9AE0874DD531}" destId="{82199F53-705D-4AD6-8A16-5E23BEBB3370}" srcOrd="1" destOrd="0" presId="urn:microsoft.com/office/officeart/2005/8/layout/orgChart1"/>
    <dgm:cxn modelId="{1B27F08C-A892-4D9A-86A5-0979EE6D0DE6}" type="presParOf" srcId="{703EFCF5-ECE2-4401-AC83-A479BA78A17F}" destId="{97098E08-DA41-41EE-9079-6682366F4F00}" srcOrd="1" destOrd="0" presId="urn:microsoft.com/office/officeart/2005/8/layout/orgChart1"/>
    <dgm:cxn modelId="{C67727C0-4B17-4878-8551-7A93816181CE}" type="presParOf" srcId="{97098E08-DA41-41EE-9079-6682366F4F00}" destId="{5E565C6E-7D8B-4A25-A3FC-C092C14E410B}" srcOrd="0" destOrd="0" presId="urn:microsoft.com/office/officeart/2005/8/layout/orgChart1"/>
    <dgm:cxn modelId="{2B92972D-B89F-484A-AB65-430AAB1C9BBB}" type="presParOf" srcId="{97098E08-DA41-41EE-9079-6682366F4F00}" destId="{B326E0F1-B2ED-4529-B71A-CB11588F4670}" srcOrd="1" destOrd="0" presId="urn:microsoft.com/office/officeart/2005/8/layout/orgChart1"/>
    <dgm:cxn modelId="{82056C16-4D24-487F-BADC-061A6FF5453C}" type="presParOf" srcId="{B326E0F1-B2ED-4529-B71A-CB11588F4670}" destId="{76859AEC-BDCB-4056-AA44-ECEFF4FB8AFA}" srcOrd="0" destOrd="0" presId="urn:microsoft.com/office/officeart/2005/8/layout/orgChart1"/>
    <dgm:cxn modelId="{D5E3CF41-C8B3-4EEC-88C2-2366D727979A}" type="presParOf" srcId="{76859AEC-BDCB-4056-AA44-ECEFF4FB8AFA}" destId="{E05855E8-B1F6-4E58-BB06-2F33B0810DEE}" srcOrd="0" destOrd="0" presId="urn:microsoft.com/office/officeart/2005/8/layout/orgChart1"/>
    <dgm:cxn modelId="{9B1EAE1D-D589-4933-90DE-10CCC3C273C2}" type="presParOf" srcId="{76859AEC-BDCB-4056-AA44-ECEFF4FB8AFA}" destId="{E2890844-77FA-4D79-ADCA-F4E9D101400C}" srcOrd="1" destOrd="0" presId="urn:microsoft.com/office/officeart/2005/8/layout/orgChart1"/>
    <dgm:cxn modelId="{AF7A3BF7-E1FD-49A4-9205-EE16BC255489}" type="presParOf" srcId="{B326E0F1-B2ED-4529-B71A-CB11588F4670}" destId="{394E6ED4-C02D-4F7C-A9CB-B8D0D4EBB566}" srcOrd="1" destOrd="0" presId="urn:microsoft.com/office/officeart/2005/8/layout/orgChart1"/>
    <dgm:cxn modelId="{261F1D8D-31A2-4BC4-9A7A-E70B8BD6071D}" type="presParOf" srcId="{B326E0F1-B2ED-4529-B71A-CB11588F4670}" destId="{4BCAFC30-DDC7-4A94-8D25-B4CC00015A85}" srcOrd="2" destOrd="0" presId="urn:microsoft.com/office/officeart/2005/8/layout/orgChart1"/>
    <dgm:cxn modelId="{46AC856A-AE6C-43C5-8EEC-5006527764BF}" type="presParOf" srcId="{97098E08-DA41-41EE-9079-6682366F4F00}" destId="{24770797-6E0B-4BBF-9BA3-13DC8BF63BA7}" srcOrd="2" destOrd="0" presId="urn:microsoft.com/office/officeart/2005/8/layout/orgChart1"/>
    <dgm:cxn modelId="{A7E3AE4F-394F-4C2B-B5DE-92AE39916EF6}" type="presParOf" srcId="{97098E08-DA41-41EE-9079-6682366F4F00}" destId="{3F895DE9-8ECD-4B65-9FBC-A37EAC663B19}" srcOrd="3" destOrd="0" presId="urn:microsoft.com/office/officeart/2005/8/layout/orgChart1"/>
    <dgm:cxn modelId="{28E020A8-8FA3-496A-B262-63D0890ED460}" type="presParOf" srcId="{3F895DE9-8ECD-4B65-9FBC-A37EAC663B19}" destId="{5A09E717-78F3-453B-AF0E-D07F689A933C}" srcOrd="0" destOrd="0" presId="urn:microsoft.com/office/officeart/2005/8/layout/orgChart1"/>
    <dgm:cxn modelId="{D99EB004-CBCB-4548-9E69-5B4DA0608E6B}" type="presParOf" srcId="{5A09E717-78F3-453B-AF0E-D07F689A933C}" destId="{5F2AA49F-5F21-4B75-8157-435072841DB0}" srcOrd="0" destOrd="0" presId="urn:microsoft.com/office/officeart/2005/8/layout/orgChart1"/>
    <dgm:cxn modelId="{444FABC3-5231-4313-95AB-29C3E9EF45BC}" type="presParOf" srcId="{5A09E717-78F3-453B-AF0E-D07F689A933C}" destId="{C03C10A2-71A8-4283-A34B-2B696898B618}" srcOrd="1" destOrd="0" presId="urn:microsoft.com/office/officeart/2005/8/layout/orgChart1"/>
    <dgm:cxn modelId="{753FCFFC-CD0E-497C-B311-5CDFBDF56359}" type="presParOf" srcId="{3F895DE9-8ECD-4B65-9FBC-A37EAC663B19}" destId="{C8001204-3F25-4ECB-A4D0-2F45C3F5D0CA}" srcOrd="1" destOrd="0" presId="urn:microsoft.com/office/officeart/2005/8/layout/orgChart1"/>
    <dgm:cxn modelId="{186D6148-DD3F-4CF4-89B6-C6BF37C45871}" type="presParOf" srcId="{3F895DE9-8ECD-4B65-9FBC-A37EAC663B19}" destId="{08B6A111-7B32-4E0F-B15F-012053DEB9B2}" srcOrd="2" destOrd="0" presId="urn:microsoft.com/office/officeart/2005/8/layout/orgChart1"/>
    <dgm:cxn modelId="{7CE317A6-6C23-4607-AFCC-EC88694202CA}" type="presParOf" srcId="{97098E08-DA41-41EE-9079-6682366F4F00}" destId="{B90DC6EF-B3E2-4EAD-8140-9BC53B9B2085}" srcOrd="4" destOrd="0" presId="urn:microsoft.com/office/officeart/2005/8/layout/orgChart1"/>
    <dgm:cxn modelId="{3E285491-503D-49E0-8308-177CC282B9D6}" type="presParOf" srcId="{97098E08-DA41-41EE-9079-6682366F4F00}" destId="{C181EDF4-8F71-42FA-889A-49BD3F547EE3}" srcOrd="5" destOrd="0" presId="urn:microsoft.com/office/officeart/2005/8/layout/orgChart1"/>
    <dgm:cxn modelId="{35E1F8CB-A427-452F-AEC0-2D66E2981825}" type="presParOf" srcId="{C181EDF4-8F71-42FA-889A-49BD3F547EE3}" destId="{BEA27D7A-1FF7-45D7-B657-CA7BAFCA623A}" srcOrd="0" destOrd="0" presId="urn:microsoft.com/office/officeart/2005/8/layout/orgChart1"/>
    <dgm:cxn modelId="{7D04D433-3A82-465E-B127-E08AF97DA3BB}" type="presParOf" srcId="{BEA27D7A-1FF7-45D7-B657-CA7BAFCA623A}" destId="{D5A60900-95E3-4488-A511-C152218D922B}" srcOrd="0" destOrd="0" presId="urn:microsoft.com/office/officeart/2005/8/layout/orgChart1"/>
    <dgm:cxn modelId="{7C0DB491-FC92-4F8C-A46C-5BE2640F454E}" type="presParOf" srcId="{BEA27D7A-1FF7-45D7-B657-CA7BAFCA623A}" destId="{E66A1CE6-818C-4619-BCA3-0980EAE94CB6}" srcOrd="1" destOrd="0" presId="urn:microsoft.com/office/officeart/2005/8/layout/orgChart1"/>
    <dgm:cxn modelId="{6DD840C1-7039-43EE-A810-18B37E3F9477}" type="presParOf" srcId="{C181EDF4-8F71-42FA-889A-49BD3F547EE3}" destId="{EC4B0FE4-72C4-4002-9030-E6AD8699F7F0}" srcOrd="1" destOrd="0" presId="urn:microsoft.com/office/officeart/2005/8/layout/orgChart1"/>
    <dgm:cxn modelId="{5BC366DE-4F5A-4DBE-BC91-99D0F13E148F}" type="presParOf" srcId="{C181EDF4-8F71-42FA-889A-49BD3F547EE3}" destId="{D995F1DB-7375-40E5-AFB0-9D65F924E977}" srcOrd="2" destOrd="0" presId="urn:microsoft.com/office/officeart/2005/8/layout/orgChart1"/>
    <dgm:cxn modelId="{72B47047-DCD6-4449-91BB-E9A4F138FE18}" type="presParOf" srcId="{97098E08-DA41-41EE-9079-6682366F4F00}" destId="{45A8DAA3-05BA-47C2-B1E4-4B5487520207}" srcOrd="6" destOrd="0" presId="urn:microsoft.com/office/officeart/2005/8/layout/orgChart1"/>
    <dgm:cxn modelId="{C5B72B06-AFA4-45E4-9DEB-EE91326ED7BB}" type="presParOf" srcId="{97098E08-DA41-41EE-9079-6682366F4F00}" destId="{4935286C-DDD9-4C8E-8217-59372BB9B92E}" srcOrd="7" destOrd="0" presId="urn:microsoft.com/office/officeart/2005/8/layout/orgChart1"/>
    <dgm:cxn modelId="{3C3BBE97-4311-4485-97D9-865DF4D749FC}" type="presParOf" srcId="{4935286C-DDD9-4C8E-8217-59372BB9B92E}" destId="{8CECD42B-B576-44C7-B4B4-F25575B53AF7}" srcOrd="0" destOrd="0" presId="urn:microsoft.com/office/officeart/2005/8/layout/orgChart1"/>
    <dgm:cxn modelId="{5B7A4BCF-45B3-4880-9FA2-3809DD4E1FBD}" type="presParOf" srcId="{8CECD42B-B576-44C7-B4B4-F25575B53AF7}" destId="{353AE55C-955F-4212-9C3A-D8138BC7C7A9}" srcOrd="0" destOrd="0" presId="urn:microsoft.com/office/officeart/2005/8/layout/orgChart1"/>
    <dgm:cxn modelId="{46C05907-1F65-4C8E-A8D8-4B02F7114EE2}" type="presParOf" srcId="{8CECD42B-B576-44C7-B4B4-F25575B53AF7}" destId="{4DC46561-D0CB-46E0-97CF-8561D33BA894}" srcOrd="1" destOrd="0" presId="urn:microsoft.com/office/officeart/2005/8/layout/orgChart1"/>
    <dgm:cxn modelId="{9D543C21-3C49-49BD-8DB7-12C96B119244}" type="presParOf" srcId="{4935286C-DDD9-4C8E-8217-59372BB9B92E}" destId="{7E177438-35A7-47E6-934B-FDC213CBC1B9}" srcOrd="1" destOrd="0" presId="urn:microsoft.com/office/officeart/2005/8/layout/orgChart1"/>
    <dgm:cxn modelId="{7EBC1C1D-85C0-43AF-82D3-32D35296A408}" type="presParOf" srcId="{4935286C-DDD9-4C8E-8217-59372BB9B92E}" destId="{91207375-6F9B-43E0-9687-5588383D0557}" srcOrd="2" destOrd="0" presId="urn:microsoft.com/office/officeart/2005/8/layout/orgChart1"/>
    <dgm:cxn modelId="{006B5F3B-E46C-4E0B-A637-5846B8BDD4F9}" type="presParOf" srcId="{703EFCF5-ECE2-4401-AC83-A479BA78A17F}" destId="{D2C428C8-3102-43C4-88D2-83C26A375E6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3BD19F-5E4E-44CA-9E3C-2BB965C62988}" type="doc">
      <dgm:prSet loTypeId="urn:microsoft.com/office/officeart/2005/8/layout/orgChart1" loCatId="hierarchy" qsTypeId="urn:microsoft.com/office/officeart/2005/8/quickstyle/simple3" qsCatId="simple" csTypeId="urn:microsoft.com/office/officeart/2005/8/colors/accent2_5" csCatId="accent2" phldr="1"/>
      <dgm:spPr/>
    </dgm:pt>
    <dgm:pt modelId="{C0B7416C-EAB0-4BBD-9DEA-03A0C2935F1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200" b="0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Знакомство с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Заданиями первично происходит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 одинаково, выполнение дифференцированно-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 исполнительский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этап: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000" b="0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5106FADA-6561-4160-B47B-60F7612AA395}" type="parTrans" cxnId="{ED401BEF-0E8C-41B7-A31E-7BCC8D92CAC7}">
      <dgm:prSet/>
      <dgm:spPr/>
      <dgm:t>
        <a:bodyPr/>
        <a:lstStyle/>
        <a:p>
          <a:endParaRPr lang="ru-RU"/>
        </a:p>
      </dgm:t>
    </dgm:pt>
    <dgm:pt modelId="{493AD8A5-9884-4163-9811-27A5802CB493}" type="sibTrans" cxnId="{ED401BEF-0E8C-41B7-A31E-7BCC8D92CAC7}">
      <dgm:prSet/>
      <dgm:spPr/>
      <dgm:t>
        <a:bodyPr/>
        <a:lstStyle/>
        <a:p>
          <a:endParaRPr lang="ru-RU"/>
        </a:p>
      </dgm:t>
    </dgm:pt>
    <dgm:pt modelId="{1C1BC68F-BA03-4220-98B3-C7C4EA6C985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Выполняют задания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только при помощи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учителя</a:t>
          </a:r>
        </a:p>
      </dgm:t>
    </dgm:pt>
    <dgm:pt modelId="{007631C9-B0B6-46B5-9770-E592E4EBA2C9}" type="parTrans" cxnId="{5D701839-951A-43FC-824D-7507FAB3B280}">
      <dgm:prSet/>
      <dgm:spPr/>
      <dgm:t>
        <a:bodyPr/>
        <a:lstStyle/>
        <a:p>
          <a:endParaRPr lang="ru-RU"/>
        </a:p>
      </dgm:t>
    </dgm:pt>
    <dgm:pt modelId="{AC9633B2-F25C-422A-B00D-2A31D66D2611}" type="sibTrans" cxnId="{5D701839-951A-43FC-824D-7507FAB3B280}">
      <dgm:prSet/>
      <dgm:spPr/>
      <dgm:t>
        <a:bodyPr/>
        <a:lstStyle/>
        <a:p>
          <a:endParaRPr lang="ru-RU"/>
        </a:p>
      </dgm:t>
    </dgm:pt>
    <dgm:pt modelId="{0BFFBD0F-C3D8-4069-8C77-05C5ADD3C6B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Выполняют задания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самостоятельно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после объяснения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учителя</a:t>
          </a:r>
        </a:p>
      </dgm:t>
    </dgm:pt>
    <dgm:pt modelId="{0490FA5C-E01B-4FA4-9919-862CD60A2DB7}" type="parTrans" cxnId="{0B548B78-8331-4F33-BFB0-80BCB9C59B25}">
      <dgm:prSet/>
      <dgm:spPr/>
      <dgm:t>
        <a:bodyPr/>
        <a:lstStyle/>
        <a:p>
          <a:endParaRPr lang="ru-RU"/>
        </a:p>
      </dgm:t>
    </dgm:pt>
    <dgm:pt modelId="{73DE84B8-6774-4430-952F-706256ADC68F}" type="sibTrans" cxnId="{0B548B78-8331-4F33-BFB0-80BCB9C59B25}">
      <dgm:prSet/>
      <dgm:spPr/>
      <dgm:t>
        <a:bodyPr/>
        <a:lstStyle/>
        <a:p>
          <a:endParaRPr lang="ru-RU"/>
        </a:p>
      </dgm:t>
    </dgm:pt>
    <dgm:pt modelId="{0B0170E3-FC08-4F09-978F-A5285E5474D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Выполняют задания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самостоятельно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0" i="0" u="none" strike="noStrike" cap="none" normalizeH="0" baseline="0" smtClean="0">
            <a:ln/>
            <a:effectLst/>
            <a:latin typeface="Arial" charset="0"/>
            <a:cs typeface="Arial" charset="0"/>
          </a:endParaRPr>
        </a:p>
      </dgm:t>
    </dgm:pt>
    <dgm:pt modelId="{CBA2C3D2-5AD8-4B73-838D-14495DD70BCC}" type="parTrans" cxnId="{F94A5B0B-EE63-4752-B4FB-A6E0D28BBF3C}">
      <dgm:prSet/>
      <dgm:spPr/>
      <dgm:t>
        <a:bodyPr/>
        <a:lstStyle/>
        <a:p>
          <a:endParaRPr lang="ru-RU"/>
        </a:p>
      </dgm:t>
    </dgm:pt>
    <dgm:pt modelId="{11D35297-7A8E-47C8-8D7F-5C17504795F6}" type="sibTrans" cxnId="{F94A5B0B-EE63-4752-B4FB-A6E0D28BBF3C}">
      <dgm:prSet/>
      <dgm:spPr/>
      <dgm:t>
        <a:bodyPr/>
        <a:lstStyle/>
        <a:p>
          <a:endParaRPr lang="ru-RU"/>
        </a:p>
      </dgm:t>
    </dgm:pt>
    <dgm:pt modelId="{981B7ED9-7F08-4EBA-8C2A-B049961D7363}" type="pres">
      <dgm:prSet presAssocID="{413BD19F-5E4E-44CA-9E3C-2BB965C6298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100A5C3-489E-4335-8545-45FBFEFB3A0E}" type="pres">
      <dgm:prSet presAssocID="{C0B7416C-EAB0-4BBD-9DEA-03A0C2935F1B}" presName="hierRoot1" presStyleCnt="0">
        <dgm:presLayoutVars>
          <dgm:hierBranch/>
        </dgm:presLayoutVars>
      </dgm:prSet>
      <dgm:spPr/>
    </dgm:pt>
    <dgm:pt modelId="{A29CCB05-91FD-4A4B-B4B0-262E591B8EAB}" type="pres">
      <dgm:prSet presAssocID="{C0B7416C-EAB0-4BBD-9DEA-03A0C2935F1B}" presName="rootComposite1" presStyleCnt="0"/>
      <dgm:spPr/>
    </dgm:pt>
    <dgm:pt modelId="{A4FBA6B0-B630-42F9-B625-B40FEE5F3F64}" type="pres">
      <dgm:prSet presAssocID="{C0B7416C-EAB0-4BBD-9DEA-03A0C2935F1B}" presName="rootText1" presStyleLbl="node0" presStyleIdx="0" presStyleCnt="1" custScaleX="150071" custScaleY="2073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F7B9CF-1BF3-4A9B-8618-D479E87ECFA9}" type="pres">
      <dgm:prSet presAssocID="{C0B7416C-EAB0-4BBD-9DEA-03A0C2935F1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BEA0A8C-8CB6-4BCF-AB36-BCB9660D87BB}" type="pres">
      <dgm:prSet presAssocID="{C0B7416C-EAB0-4BBD-9DEA-03A0C2935F1B}" presName="hierChild2" presStyleCnt="0"/>
      <dgm:spPr/>
    </dgm:pt>
    <dgm:pt modelId="{C068C069-57B2-485C-B2D7-D9990F33EBA5}" type="pres">
      <dgm:prSet presAssocID="{007631C9-B0B6-46B5-9770-E592E4EBA2C9}" presName="Name35" presStyleLbl="parChTrans1D2" presStyleIdx="0" presStyleCnt="3"/>
      <dgm:spPr/>
      <dgm:t>
        <a:bodyPr/>
        <a:lstStyle/>
        <a:p>
          <a:endParaRPr lang="ru-RU"/>
        </a:p>
      </dgm:t>
    </dgm:pt>
    <dgm:pt modelId="{91EC910C-ACA9-4922-A3A4-95E2A50D52C5}" type="pres">
      <dgm:prSet presAssocID="{1C1BC68F-BA03-4220-98B3-C7C4EA6C985B}" presName="hierRoot2" presStyleCnt="0">
        <dgm:presLayoutVars>
          <dgm:hierBranch/>
        </dgm:presLayoutVars>
      </dgm:prSet>
      <dgm:spPr/>
    </dgm:pt>
    <dgm:pt modelId="{38DAD16A-5413-4C33-ADD8-1D00E3FF7471}" type="pres">
      <dgm:prSet presAssocID="{1C1BC68F-BA03-4220-98B3-C7C4EA6C985B}" presName="rootComposite" presStyleCnt="0"/>
      <dgm:spPr/>
    </dgm:pt>
    <dgm:pt modelId="{B0679CD0-2581-43C3-8A1B-9C650DF02097}" type="pres">
      <dgm:prSet presAssocID="{1C1BC68F-BA03-4220-98B3-C7C4EA6C985B}" presName="rootText" presStyleLbl="node2" presStyleIdx="0" presStyleCnt="3" custScaleY="788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A847FA-724E-431F-AB8B-C1D27415C1F4}" type="pres">
      <dgm:prSet presAssocID="{1C1BC68F-BA03-4220-98B3-C7C4EA6C985B}" presName="rootConnector" presStyleLbl="node2" presStyleIdx="0" presStyleCnt="3"/>
      <dgm:spPr/>
      <dgm:t>
        <a:bodyPr/>
        <a:lstStyle/>
        <a:p>
          <a:endParaRPr lang="ru-RU"/>
        </a:p>
      </dgm:t>
    </dgm:pt>
    <dgm:pt modelId="{A1EEF637-B1C8-47C0-BB2B-1D0B3FE6DE39}" type="pres">
      <dgm:prSet presAssocID="{1C1BC68F-BA03-4220-98B3-C7C4EA6C985B}" presName="hierChild4" presStyleCnt="0"/>
      <dgm:spPr/>
    </dgm:pt>
    <dgm:pt modelId="{FC465C0F-E914-4369-9D7E-81A353888FF9}" type="pres">
      <dgm:prSet presAssocID="{1C1BC68F-BA03-4220-98B3-C7C4EA6C985B}" presName="hierChild5" presStyleCnt="0"/>
      <dgm:spPr/>
    </dgm:pt>
    <dgm:pt modelId="{7711D5C7-C40C-4D2F-8E95-2DFB6C2BFBAD}" type="pres">
      <dgm:prSet presAssocID="{0490FA5C-E01B-4FA4-9919-862CD60A2DB7}" presName="Name35" presStyleLbl="parChTrans1D2" presStyleIdx="1" presStyleCnt="3"/>
      <dgm:spPr/>
      <dgm:t>
        <a:bodyPr/>
        <a:lstStyle/>
        <a:p>
          <a:endParaRPr lang="ru-RU"/>
        </a:p>
      </dgm:t>
    </dgm:pt>
    <dgm:pt modelId="{B9D24C48-7F92-4C01-96FE-8957CE2F8C9C}" type="pres">
      <dgm:prSet presAssocID="{0BFFBD0F-C3D8-4069-8C77-05C5ADD3C6B2}" presName="hierRoot2" presStyleCnt="0">
        <dgm:presLayoutVars>
          <dgm:hierBranch/>
        </dgm:presLayoutVars>
      </dgm:prSet>
      <dgm:spPr/>
    </dgm:pt>
    <dgm:pt modelId="{6B788F73-2743-4138-9BCC-6BBFCB2B00F3}" type="pres">
      <dgm:prSet presAssocID="{0BFFBD0F-C3D8-4069-8C77-05C5ADD3C6B2}" presName="rootComposite" presStyleCnt="0"/>
      <dgm:spPr/>
    </dgm:pt>
    <dgm:pt modelId="{269D0DAC-2117-4B81-8447-10FCE5E77D82}" type="pres">
      <dgm:prSet presAssocID="{0BFFBD0F-C3D8-4069-8C77-05C5ADD3C6B2}" presName="rootText" presStyleLbl="node2" presStyleIdx="1" presStyleCnt="3" custScaleX="121211" custScaleY="1480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5962CC-3074-47E5-9155-19FD43E83B35}" type="pres">
      <dgm:prSet presAssocID="{0BFFBD0F-C3D8-4069-8C77-05C5ADD3C6B2}" presName="rootConnector" presStyleLbl="node2" presStyleIdx="1" presStyleCnt="3"/>
      <dgm:spPr/>
      <dgm:t>
        <a:bodyPr/>
        <a:lstStyle/>
        <a:p>
          <a:endParaRPr lang="ru-RU"/>
        </a:p>
      </dgm:t>
    </dgm:pt>
    <dgm:pt modelId="{AD01ACEE-89B8-4CD1-87DA-6BEF4BB1E0BD}" type="pres">
      <dgm:prSet presAssocID="{0BFFBD0F-C3D8-4069-8C77-05C5ADD3C6B2}" presName="hierChild4" presStyleCnt="0"/>
      <dgm:spPr/>
    </dgm:pt>
    <dgm:pt modelId="{6D4BF01E-119F-4F06-A271-FE19DDC1C92E}" type="pres">
      <dgm:prSet presAssocID="{0BFFBD0F-C3D8-4069-8C77-05C5ADD3C6B2}" presName="hierChild5" presStyleCnt="0"/>
      <dgm:spPr/>
    </dgm:pt>
    <dgm:pt modelId="{058A7D83-9E05-48E8-87B3-1D3459DCAC71}" type="pres">
      <dgm:prSet presAssocID="{CBA2C3D2-5AD8-4B73-838D-14495DD70BCC}" presName="Name35" presStyleLbl="parChTrans1D2" presStyleIdx="2" presStyleCnt="3"/>
      <dgm:spPr/>
      <dgm:t>
        <a:bodyPr/>
        <a:lstStyle/>
        <a:p>
          <a:endParaRPr lang="ru-RU"/>
        </a:p>
      </dgm:t>
    </dgm:pt>
    <dgm:pt modelId="{8E83219A-3427-49E3-B1F7-C0A5FC778ECD}" type="pres">
      <dgm:prSet presAssocID="{0B0170E3-FC08-4F09-978F-A5285E5474D2}" presName="hierRoot2" presStyleCnt="0">
        <dgm:presLayoutVars>
          <dgm:hierBranch/>
        </dgm:presLayoutVars>
      </dgm:prSet>
      <dgm:spPr/>
    </dgm:pt>
    <dgm:pt modelId="{8966539A-4F35-4A02-96E8-EFA279855451}" type="pres">
      <dgm:prSet presAssocID="{0B0170E3-FC08-4F09-978F-A5285E5474D2}" presName="rootComposite" presStyleCnt="0"/>
      <dgm:spPr/>
    </dgm:pt>
    <dgm:pt modelId="{8188F642-AD76-406B-AB40-F8782A45C169}" type="pres">
      <dgm:prSet presAssocID="{0B0170E3-FC08-4F09-978F-A5285E5474D2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5BFC11-366C-400A-A5F4-B629844B21D2}" type="pres">
      <dgm:prSet presAssocID="{0B0170E3-FC08-4F09-978F-A5285E5474D2}" presName="rootConnector" presStyleLbl="node2" presStyleIdx="2" presStyleCnt="3"/>
      <dgm:spPr/>
      <dgm:t>
        <a:bodyPr/>
        <a:lstStyle/>
        <a:p>
          <a:endParaRPr lang="ru-RU"/>
        </a:p>
      </dgm:t>
    </dgm:pt>
    <dgm:pt modelId="{15F7B7C4-1D3E-47B5-8AD1-EBE27A25D0FC}" type="pres">
      <dgm:prSet presAssocID="{0B0170E3-FC08-4F09-978F-A5285E5474D2}" presName="hierChild4" presStyleCnt="0"/>
      <dgm:spPr/>
    </dgm:pt>
    <dgm:pt modelId="{445304CB-E512-4CE9-8F08-A64999AAF963}" type="pres">
      <dgm:prSet presAssocID="{0B0170E3-FC08-4F09-978F-A5285E5474D2}" presName="hierChild5" presStyleCnt="0"/>
      <dgm:spPr/>
    </dgm:pt>
    <dgm:pt modelId="{B9FB2A07-3F8B-4E5C-8F64-BB276DEA0673}" type="pres">
      <dgm:prSet presAssocID="{C0B7416C-EAB0-4BBD-9DEA-03A0C2935F1B}" presName="hierChild3" presStyleCnt="0"/>
      <dgm:spPr/>
    </dgm:pt>
  </dgm:ptLst>
  <dgm:cxnLst>
    <dgm:cxn modelId="{0B548B78-8331-4F33-BFB0-80BCB9C59B25}" srcId="{C0B7416C-EAB0-4BBD-9DEA-03A0C2935F1B}" destId="{0BFFBD0F-C3D8-4069-8C77-05C5ADD3C6B2}" srcOrd="1" destOrd="0" parTransId="{0490FA5C-E01B-4FA4-9919-862CD60A2DB7}" sibTransId="{73DE84B8-6774-4430-952F-706256ADC68F}"/>
    <dgm:cxn modelId="{ED401BEF-0E8C-41B7-A31E-7BCC8D92CAC7}" srcId="{413BD19F-5E4E-44CA-9E3C-2BB965C62988}" destId="{C0B7416C-EAB0-4BBD-9DEA-03A0C2935F1B}" srcOrd="0" destOrd="0" parTransId="{5106FADA-6561-4160-B47B-60F7612AA395}" sibTransId="{493AD8A5-9884-4163-9811-27A5802CB493}"/>
    <dgm:cxn modelId="{5112ADC7-988E-4E32-9E33-AB8B3B2E4200}" type="presOf" srcId="{1C1BC68F-BA03-4220-98B3-C7C4EA6C985B}" destId="{22A847FA-724E-431F-AB8B-C1D27415C1F4}" srcOrd="1" destOrd="0" presId="urn:microsoft.com/office/officeart/2005/8/layout/orgChart1"/>
    <dgm:cxn modelId="{8952BB79-B50F-4E6D-B48A-A286C83406F5}" type="presOf" srcId="{0BFFBD0F-C3D8-4069-8C77-05C5ADD3C6B2}" destId="{4C5962CC-3074-47E5-9155-19FD43E83B35}" srcOrd="1" destOrd="0" presId="urn:microsoft.com/office/officeart/2005/8/layout/orgChart1"/>
    <dgm:cxn modelId="{A0A5E667-EFEC-4787-92CF-6C52C5E2290D}" type="presOf" srcId="{CBA2C3D2-5AD8-4B73-838D-14495DD70BCC}" destId="{058A7D83-9E05-48E8-87B3-1D3459DCAC71}" srcOrd="0" destOrd="0" presId="urn:microsoft.com/office/officeart/2005/8/layout/orgChart1"/>
    <dgm:cxn modelId="{1E4CCDE5-919C-4CAC-AF59-5F8CE1612BE2}" type="presOf" srcId="{1C1BC68F-BA03-4220-98B3-C7C4EA6C985B}" destId="{B0679CD0-2581-43C3-8A1B-9C650DF02097}" srcOrd="0" destOrd="0" presId="urn:microsoft.com/office/officeart/2005/8/layout/orgChart1"/>
    <dgm:cxn modelId="{5A1673BB-87DA-4334-BE04-D665C445AAEF}" type="presOf" srcId="{007631C9-B0B6-46B5-9770-E592E4EBA2C9}" destId="{C068C069-57B2-485C-B2D7-D9990F33EBA5}" srcOrd="0" destOrd="0" presId="urn:microsoft.com/office/officeart/2005/8/layout/orgChart1"/>
    <dgm:cxn modelId="{5D701839-951A-43FC-824D-7507FAB3B280}" srcId="{C0B7416C-EAB0-4BBD-9DEA-03A0C2935F1B}" destId="{1C1BC68F-BA03-4220-98B3-C7C4EA6C985B}" srcOrd="0" destOrd="0" parTransId="{007631C9-B0B6-46B5-9770-E592E4EBA2C9}" sibTransId="{AC9633B2-F25C-422A-B00D-2A31D66D2611}"/>
    <dgm:cxn modelId="{982A801C-C075-4A90-81A4-B07024B37C53}" type="presOf" srcId="{0B0170E3-FC08-4F09-978F-A5285E5474D2}" destId="{6A5BFC11-366C-400A-A5F4-B629844B21D2}" srcOrd="1" destOrd="0" presId="urn:microsoft.com/office/officeart/2005/8/layout/orgChart1"/>
    <dgm:cxn modelId="{1CB20467-5A28-455F-87F8-D63E6707EB24}" type="presOf" srcId="{413BD19F-5E4E-44CA-9E3C-2BB965C62988}" destId="{981B7ED9-7F08-4EBA-8C2A-B049961D7363}" srcOrd="0" destOrd="0" presId="urn:microsoft.com/office/officeart/2005/8/layout/orgChart1"/>
    <dgm:cxn modelId="{F94A5B0B-EE63-4752-B4FB-A6E0D28BBF3C}" srcId="{C0B7416C-EAB0-4BBD-9DEA-03A0C2935F1B}" destId="{0B0170E3-FC08-4F09-978F-A5285E5474D2}" srcOrd="2" destOrd="0" parTransId="{CBA2C3D2-5AD8-4B73-838D-14495DD70BCC}" sibTransId="{11D35297-7A8E-47C8-8D7F-5C17504795F6}"/>
    <dgm:cxn modelId="{D8C44B30-405C-4DCE-9A2A-E4C57FCB63B9}" type="presOf" srcId="{0BFFBD0F-C3D8-4069-8C77-05C5ADD3C6B2}" destId="{269D0DAC-2117-4B81-8447-10FCE5E77D82}" srcOrd="0" destOrd="0" presId="urn:microsoft.com/office/officeart/2005/8/layout/orgChart1"/>
    <dgm:cxn modelId="{FF51332C-5A31-454C-AE85-F7910E052825}" type="presOf" srcId="{C0B7416C-EAB0-4BBD-9DEA-03A0C2935F1B}" destId="{A4FBA6B0-B630-42F9-B625-B40FEE5F3F64}" srcOrd="0" destOrd="0" presId="urn:microsoft.com/office/officeart/2005/8/layout/orgChart1"/>
    <dgm:cxn modelId="{7C426365-C188-4D98-AF3A-A9EC73A6DE02}" type="presOf" srcId="{C0B7416C-EAB0-4BBD-9DEA-03A0C2935F1B}" destId="{D7F7B9CF-1BF3-4A9B-8618-D479E87ECFA9}" srcOrd="1" destOrd="0" presId="urn:microsoft.com/office/officeart/2005/8/layout/orgChart1"/>
    <dgm:cxn modelId="{9CCEA8C4-F3BE-4677-B577-7741FE154763}" type="presOf" srcId="{0B0170E3-FC08-4F09-978F-A5285E5474D2}" destId="{8188F642-AD76-406B-AB40-F8782A45C169}" srcOrd="0" destOrd="0" presId="urn:microsoft.com/office/officeart/2005/8/layout/orgChart1"/>
    <dgm:cxn modelId="{3D149CCA-5A2F-476B-A32A-08982B33436A}" type="presOf" srcId="{0490FA5C-E01B-4FA4-9919-862CD60A2DB7}" destId="{7711D5C7-C40C-4D2F-8E95-2DFB6C2BFBAD}" srcOrd="0" destOrd="0" presId="urn:microsoft.com/office/officeart/2005/8/layout/orgChart1"/>
    <dgm:cxn modelId="{6242C0F5-4F93-4714-8789-54BE3376618F}" type="presParOf" srcId="{981B7ED9-7F08-4EBA-8C2A-B049961D7363}" destId="{0100A5C3-489E-4335-8545-45FBFEFB3A0E}" srcOrd="0" destOrd="0" presId="urn:microsoft.com/office/officeart/2005/8/layout/orgChart1"/>
    <dgm:cxn modelId="{1D6C837E-FF66-4244-8062-3C71AA53ED54}" type="presParOf" srcId="{0100A5C3-489E-4335-8545-45FBFEFB3A0E}" destId="{A29CCB05-91FD-4A4B-B4B0-262E591B8EAB}" srcOrd="0" destOrd="0" presId="urn:microsoft.com/office/officeart/2005/8/layout/orgChart1"/>
    <dgm:cxn modelId="{3A57FA57-D749-4DF3-A324-B0A8DF0497D2}" type="presParOf" srcId="{A29CCB05-91FD-4A4B-B4B0-262E591B8EAB}" destId="{A4FBA6B0-B630-42F9-B625-B40FEE5F3F64}" srcOrd="0" destOrd="0" presId="urn:microsoft.com/office/officeart/2005/8/layout/orgChart1"/>
    <dgm:cxn modelId="{013F9F20-3DB3-479B-8612-2679DA36973C}" type="presParOf" srcId="{A29CCB05-91FD-4A4B-B4B0-262E591B8EAB}" destId="{D7F7B9CF-1BF3-4A9B-8618-D479E87ECFA9}" srcOrd="1" destOrd="0" presId="urn:microsoft.com/office/officeart/2005/8/layout/orgChart1"/>
    <dgm:cxn modelId="{D4591379-73AE-4198-82BA-DF480ED29C88}" type="presParOf" srcId="{0100A5C3-489E-4335-8545-45FBFEFB3A0E}" destId="{EBEA0A8C-8CB6-4BCF-AB36-BCB9660D87BB}" srcOrd="1" destOrd="0" presId="urn:microsoft.com/office/officeart/2005/8/layout/orgChart1"/>
    <dgm:cxn modelId="{604DDF50-FAF5-4AE0-B461-4B1EC2A46049}" type="presParOf" srcId="{EBEA0A8C-8CB6-4BCF-AB36-BCB9660D87BB}" destId="{C068C069-57B2-485C-B2D7-D9990F33EBA5}" srcOrd="0" destOrd="0" presId="urn:microsoft.com/office/officeart/2005/8/layout/orgChart1"/>
    <dgm:cxn modelId="{B9D64E5E-216B-40E2-BFCB-AF770514E95C}" type="presParOf" srcId="{EBEA0A8C-8CB6-4BCF-AB36-BCB9660D87BB}" destId="{91EC910C-ACA9-4922-A3A4-95E2A50D52C5}" srcOrd="1" destOrd="0" presId="urn:microsoft.com/office/officeart/2005/8/layout/orgChart1"/>
    <dgm:cxn modelId="{003F0FFA-AC21-4605-B414-67625E98D488}" type="presParOf" srcId="{91EC910C-ACA9-4922-A3A4-95E2A50D52C5}" destId="{38DAD16A-5413-4C33-ADD8-1D00E3FF7471}" srcOrd="0" destOrd="0" presId="urn:microsoft.com/office/officeart/2005/8/layout/orgChart1"/>
    <dgm:cxn modelId="{43DE73A1-5D18-4CA5-9A25-5CABD1114281}" type="presParOf" srcId="{38DAD16A-5413-4C33-ADD8-1D00E3FF7471}" destId="{B0679CD0-2581-43C3-8A1B-9C650DF02097}" srcOrd="0" destOrd="0" presId="urn:microsoft.com/office/officeart/2005/8/layout/orgChart1"/>
    <dgm:cxn modelId="{22FA086C-3769-48B7-9769-61EE76E0E142}" type="presParOf" srcId="{38DAD16A-5413-4C33-ADD8-1D00E3FF7471}" destId="{22A847FA-724E-431F-AB8B-C1D27415C1F4}" srcOrd="1" destOrd="0" presId="urn:microsoft.com/office/officeart/2005/8/layout/orgChart1"/>
    <dgm:cxn modelId="{64AD69B5-2F1F-4D0C-8555-46E8BCF491FC}" type="presParOf" srcId="{91EC910C-ACA9-4922-A3A4-95E2A50D52C5}" destId="{A1EEF637-B1C8-47C0-BB2B-1D0B3FE6DE39}" srcOrd="1" destOrd="0" presId="urn:microsoft.com/office/officeart/2005/8/layout/orgChart1"/>
    <dgm:cxn modelId="{C4F665D7-B49A-4966-8983-CA16D9BD6511}" type="presParOf" srcId="{91EC910C-ACA9-4922-A3A4-95E2A50D52C5}" destId="{FC465C0F-E914-4369-9D7E-81A353888FF9}" srcOrd="2" destOrd="0" presId="urn:microsoft.com/office/officeart/2005/8/layout/orgChart1"/>
    <dgm:cxn modelId="{B05840B3-FD62-41B8-A286-F24435D471A8}" type="presParOf" srcId="{EBEA0A8C-8CB6-4BCF-AB36-BCB9660D87BB}" destId="{7711D5C7-C40C-4D2F-8E95-2DFB6C2BFBAD}" srcOrd="2" destOrd="0" presId="urn:microsoft.com/office/officeart/2005/8/layout/orgChart1"/>
    <dgm:cxn modelId="{39B292AE-A1C0-4CF7-98B7-12B5B950B73C}" type="presParOf" srcId="{EBEA0A8C-8CB6-4BCF-AB36-BCB9660D87BB}" destId="{B9D24C48-7F92-4C01-96FE-8957CE2F8C9C}" srcOrd="3" destOrd="0" presId="urn:microsoft.com/office/officeart/2005/8/layout/orgChart1"/>
    <dgm:cxn modelId="{433FCDD6-38E6-4577-AFC3-49BF3878F618}" type="presParOf" srcId="{B9D24C48-7F92-4C01-96FE-8957CE2F8C9C}" destId="{6B788F73-2743-4138-9BCC-6BBFCB2B00F3}" srcOrd="0" destOrd="0" presId="urn:microsoft.com/office/officeart/2005/8/layout/orgChart1"/>
    <dgm:cxn modelId="{0696CEDF-1675-4B13-A70A-3C9D91290C03}" type="presParOf" srcId="{6B788F73-2743-4138-9BCC-6BBFCB2B00F3}" destId="{269D0DAC-2117-4B81-8447-10FCE5E77D82}" srcOrd="0" destOrd="0" presId="urn:microsoft.com/office/officeart/2005/8/layout/orgChart1"/>
    <dgm:cxn modelId="{4C7EE583-B8C3-4EA7-8A91-47AEE0486934}" type="presParOf" srcId="{6B788F73-2743-4138-9BCC-6BBFCB2B00F3}" destId="{4C5962CC-3074-47E5-9155-19FD43E83B35}" srcOrd="1" destOrd="0" presId="urn:microsoft.com/office/officeart/2005/8/layout/orgChart1"/>
    <dgm:cxn modelId="{91015DE7-104A-41F3-A9AA-DD31F8A0F692}" type="presParOf" srcId="{B9D24C48-7F92-4C01-96FE-8957CE2F8C9C}" destId="{AD01ACEE-89B8-4CD1-87DA-6BEF4BB1E0BD}" srcOrd="1" destOrd="0" presId="urn:microsoft.com/office/officeart/2005/8/layout/orgChart1"/>
    <dgm:cxn modelId="{765D08FF-F691-4B26-A85A-F547D036C5A8}" type="presParOf" srcId="{B9D24C48-7F92-4C01-96FE-8957CE2F8C9C}" destId="{6D4BF01E-119F-4F06-A271-FE19DDC1C92E}" srcOrd="2" destOrd="0" presId="urn:microsoft.com/office/officeart/2005/8/layout/orgChart1"/>
    <dgm:cxn modelId="{A019ACCB-ED2B-4383-A0F7-9E065CD74881}" type="presParOf" srcId="{EBEA0A8C-8CB6-4BCF-AB36-BCB9660D87BB}" destId="{058A7D83-9E05-48E8-87B3-1D3459DCAC71}" srcOrd="4" destOrd="0" presId="urn:microsoft.com/office/officeart/2005/8/layout/orgChart1"/>
    <dgm:cxn modelId="{DEC59CE2-DB3C-4238-B04E-49BE18143E2D}" type="presParOf" srcId="{EBEA0A8C-8CB6-4BCF-AB36-BCB9660D87BB}" destId="{8E83219A-3427-49E3-B1F7-C0A5FC778ECD}" srcOrd="5" destOrd="0" presId="urn:microsoft.com/office/officeart/2005/8/layout/orgChart1"/>
    <dgm:cxn modelId="{DA772B73-F126-4AA6-A6D4-4F546EF60A38}" type="presParOf" srcId="{8E83219A-3427-49E3-B1F7-C0A5FC778ECD}" destId="{8966539A-4F35-4A02-96E8-EFA279855451}" srcOrd="0" destOrd="0" presId="urn:microsoft.com/office/officeart/2005/8/layout/orgChart1"/>
    <dgm:cxn modelId="{8C0260AA-48BA-46FF-80D9-9BBD759E475E}" type="presParOf" srcId="{8966539A-4F35-4A02-96E8-EFA279855451}" destId="{8188F642-AD76-406B-AB40-F8782A45C169}" srcOrd="0" destOrd="0" presId="urn:microsoft.com/office/officeart/2005/8/layout/orgChart1"/>
    <dgm:cxn modelId="{B7E3B214-B172-45D8-892C-6B56810AD05F}" type="presParOf" srcId="{8966539A-4F35-4A02-96E8-EFA279855451}" destId="{6A5BFC11-366C-400A-A5F4-B629844B21D2}" srcOrd="1" destOrd="0" presId="urn:microsoft.com/office/officeart/2005/8/layout/orgChart1"/>
    <dgm:cxn modelId="{D6AFE093-0927-411A-8FEE-3550CC650EF3}" type="presParOf" srcId="{8E83219A-3427-49E3-B1F7-C0A5FC778ECD}" destId="{15F7B7C4-1D3E-47B5-8AD1-EBE27A25D0FC}" srcOrd="1" destOrd="0" presId="urn:microsoft.com/office/officeart/2005/8/layout/orgChart1"/>
    <dgm:cxn modelId="{6F87B72B-C8AC-4910-9429-9306EEB4DD44}" type="presParOf" srcId="{8E83219A-3427-49E3-B1F7-C0A5FC778ECD}" destId="{445304CB-E512-4CE9-8F08-A64999AAF963}" srcOrd="2" destOrd="0" presId="urn:microsoft.com/office/officeart/2005/8/layout/orgChart1"/>
    <dgm:cxn modelId="{545A70FE-7A24-4A66-901D-DE2BA41BD690}" type="presParOf" srcId="{0100A5C3-489E-4335-8545-45FBFEFB3A0E}" destId="{B9FB2A07-3F8B-4E5C-8F64-BB276DEA067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8DAA3-05BA-47C2-B1E4-4B5487520207}">
      <dsp:nvSpPr>
        <dsp:cNvPr id="0" name=""/>
        <dsp:cNvSpPr/>
      </dsp:nvSpPr>
      <dsp:spPr>
        <a:xfrm>
          <a:off x="3848099" y="1529115"/>
          <a:ext cx="2962229" cy="259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718"/>
              </a:lnTo>
              <a:lnTo>
                <a:pt x="2962229" y="129718"/>
              </a:lnTo>
              <a:lnTo>
                <a:pt x="2962229" y="259436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DC6EF-B3E2-4EAD-8140-9BC53B9B2085}">
      <dsp:nvSpPr>
        <dsp:cNvPr id="0" name=""/>
        <dsp:cNvSpPr/>
      </dsp:nvSpPr>
      <dsp:spPr>
        <a:xfrm>
          <a:off x="3848099" y="1529115"/>
          <a:ext cx="954047" cy="259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718"/>
              </a:lnTo>
              <a:lnTo>
                <a:pt x="954047" y="129718"/>
              </a:lnTo>
              <a:lnTo>
                <a:pt x="954047" y="259436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770797-6E0B-4BBF-9BA3-13DC8BF63BA7}">
      <dsp:nvSpPr>
        <dsp:cNvPr id="0" name=""/>
        <dsp:cNvSpPr/>
      </dsp:nvSpPr>
      <dsp:spPr>
        <a:xfrm>
          <a:off x="2810180" y="1529115"/>
          <a:ext cx="1037919" cy="259436"/>
        </a:xfrm>
        <a:custGeom>
          <a:avLst/>
          <a:gdLst/>
          <a:ahLst/>
          <a:cxnLst/>
          <a:rect l="0" t="0" r="0" b="0"/>
          <a:pathLst>
            <a:path>
              <a:moveTo>
                <a:pt x="1037919" y="0"/>
              </a:moveTo>
              <a:lnTo>
                <a:pt x="1037919" y="129718"/>
              </a:lnTo>
              <a:lnTo>
                <a:pt x="0" y="129718"/>
              </a:lnTo>
              <a:lnTo>
                <a:pt x="0" y="259436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565C6E-7D8B-4A25-A3FC-C092C14E410B}">
      <dsp:nvSpPr>
        <dsp:cNvPr id="0" name=""/>
        <dsp:cNvSpPr/>
      </dsp:nvSpPr>
      <dsp:spPr>
        <a:xfrm>
          <a:off x="841463" y="1529115"/>
          <a:ext cx="3006636" cy="259436"/>
        </a:xfrm>
        <a:custGeom>
          <a:avLst/>
          <a:gdLst/>
          <a:ahLst/>
          <a:cxnLst/>
          <a:rect l="0" t="0" r="0" b="0"/>
          <a:pathLst>
            <a:path>
              <a:moveTo>
                <a:pt x="3006636" y="0"/>
              </a:moveTo>
              <a:lnTo>
                <a:pt x="3006636" y="129718"/>
              </a:lnTo>
              <a:lnTo>
                <a:pt x="0" y="129718"/>
              </a:lnTo>
              <a:lnTo>
                <a:pt x="0" y="259436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062FF9-1E12-409A-9FF0-44C63908463E}">
      <dsp:nvSpPr>
        <dsp:cNvPr id="0" name=""/>
        <dsp:cNvSpPr/>
      </dsp:nvSpPr>
      <dsp:spPr>
        <a:xfrm>
          <a:off x="2961666" y="288032"/>
          <a:ext cx="1772867" cy="1241083"/>
        </a:xfrm>
        <a:prstGeom prst="rect">
          <a:avLst/>
        </a:prstGeom>
        <a:gradFill rotWithShape="0">
          <a:gsLst>
            <a:gs pos="0">
              <a:schemeClr val="accent2">
                <a:alpha val="8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2">
                <a:alpha val="8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2">
                <a:alpha val="8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2">
                <a:alpha val="8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Учащиеся одного класса</a:t>
          </a:r>
        </a:p>
      </dsp:txBody>
      <dsp:txXfrm>
        <a:off x="2961666" y="288032"/>
        <a:ext cx="1772867" cy="1241083"/>
      </dsp:txXfrm>
    </dsp:sp>
    <dsp:sp modelId="{E05855E8-B1F6-4E58-BB06-2F33B0810DEE}">
      <dsp:nvSpPr>
        <dsp:cNvPr id="0" name=""/>
        <dsp:cNvSpPr/>
      </dsp:nvSpPr>
      <dsp:spPr>
        <a:xfrm>
          <a:off x="919" y="1788552"/>
          <a:ext cx="1681088" cy="1960674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2">
                <a:alpha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2">
                <a:alpha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8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Первая группа </a:t>
          </a: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учащиеся с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высокими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учебными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возможностями</a:t>
          </a: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 </a:t>
          </a:r>
        </a:p>
      </dsp:txBody>
      <dsp:txXfrm>
        <a:off x="919" y="1788552"/>
        <a:ext cx="1681088" cy="1960674"/>
      </dsp:txXfrm>
    </dsp:sp>
    <dsp:sp modelId="{5F2AA49F-5F21-4B75-8157-435072841DB0}">
      <dsp:nvSpPr>
        <dsp:cNvPr id="0" name=""/>
        <dsp:cNvSpPr/>
      </dsp:nvSpPr>
      <dsp:spPr>
        <a:xfrm>
          <a:off x="1941443" y="1788552"/>
          <a:ext cx="1737472" cy="2175241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2">
                <a:alpha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2">
                <a:alpha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8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Вторая группа </a:t>
          </a: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учащиеся со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средними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учебными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возможностями</a:t>
          </a:r>
        </a:p>
      </dsp:txBody>
      <dsp:txXfrm>
        <a:off x="1941443" y="1788552"/>
        <a:ext cx="1737472" cy="2175241"/>
      </dsp:txXfrm>
    </dsp:sp>
    <dsp:sp modelId="{D5A60900-95E3-4488-A511-C152218D922B}">
      <dsp:nvSpPr>
        <dsp:cNvPr id="0" name=""/>
        <dsp:cNvSpPr/>
      </dsp:nvSpPr>
      <dsp:spPr>
        <a:xfrm>
          <a:off x="3938353" y="1788552"/>
          <a:ext cx="1727589" cy="2214428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2">
                <a:alpha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2">
                <a:alpha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8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Третья группа </a:t>
          </a: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учащиеся с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низкими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учебными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возможностями</a:t>
          </a:r>
        </a:p>
      </dsp:txBody>
      <dsp:txXfrm>
        <a:off x="3938353" y="1788552"/>
        <a:ext cx="1727589" cy="2214428"/>
      </dsp:txXfrm>
    </dsp:sp>
    <dsp:sp modelId="{353AE55C-955F-4212-9C3A-D8138BC7C7A9}">
      <dsp:nvSpPr>
        <dsp:cNvPr id="0" name=""/>
        <dsp:cNvSpPr/>
      </dsp:nvSpPr>
      <dsp:spPr>
        <a:xfrm>
          <a:off x="5925378" y="1788552"/>
          <a:ext cx="1769902" cy="1398932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2">
                <a:alpha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2">
                <a:alpha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Четвертая группа-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учащиеся, требующие индивидуального подхода</a:t>
          </a:r>
        </a:p>
      </dsp:txBody>
      <dsp:txXfrm>
        <a:off x="5925378" y="1788552"/>
        <a:ext cx="1769902" cy="13989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A7D83-9E05-48E8-87B3-1D3459DCAC71}">
      <dsp:nvSpPr>
        <dsp:cNvPr id="0" name=""/>
        <dsp:cNvSpPr/>
      </dsp:nvSpPr>
      <dsp:spPr>
        <a:xfrm>
          <a:off x="4267200" y="2481132"/>
          <a:ext cx="3091744" cy="4933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671"/>
              </a:lnTo>
              <a:lnTo>
                <a:pt x="3091744" y="246671"/>
              </a:lnTo>
              <a:lnTo>
                <a:pt x="3091744" y="493342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11D5C7-C40C-4D2F-8E95-2DFB6C2BFBAD}">
      <dsp:nvSpPr>
        <dsp:cNvPr id="0" name=""/>
        <dsp:cNvSpPr/>
      </dsp:nvSpPr>
      <dsp:spPr>
        <a:xfrm>
          <a:off x="4221480" y="2481132"/>
          <a:ext cx="91440" cy="4933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3342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68C069-57B2-485C-B2D7-D9990F33EBA5}">
      <dsp:nvSpPr>
        <dsp:cNvPr id="0" name=""/>
        <dsp:cNvSpPr/>
      </dsp:nvSpPr>
      <dsp:spPr>
        <a:xfrm>
          <a:off x="1175455" y="2481132"/>
          <a:ext cx="3091744" cy="493342"/>
        </a:xfrm>
        <a:custGeom>
          <a:avLst/>
          <a:gdLst/>
          <a:ahLst/>
          <a:cxnLst/>
          <a:rect l="0" t="0" r="0" b="0"/>
          <a:pathLst>
            <a:path>
              <a:moveTo>
                <a:pt x="3091744" y="0"/>
              </a:moveTo>
              <a:lnTo>
                <a:pt x="3091744" y="246671"/>
              </a:lnTo>
              <a:lnTo>
                <a:pt x="0" y="246671"/>
              </a:lnTo>
              <a:lnTo>
                <a:pt x="0" y="493342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FBA6B0-B630-42F9-B625-B40FEE5F3F64}">
      <dsp:nvSpPr>
        <dsp:cNvPr id="0" name=""/>
        <dsp:cNvSpPr/>
      </dsp:nvSpPr>
      <dsp:spPr>
        <a:xfrm>
          <a:off x="2504427" y="45369"/>
          <a:ext cx="3525545" cy="2435763"/>
        </a:xfrm>
        <a:prstGeom prst="rect">
          <a:avLst/>
        </a:prstGeom>
        <a:gradFill rotWithShape="0">
          <a:gsLst>
            <a:gs pos="0">
              <a:schemeClr val="accent2">
                <a:alpha val="8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2">
                <a:alpha val="8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2">
                <a:alpha val="8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2">
                <a:alpha val="8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200" b="0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Знакомство с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Заданиями первично происходит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 одинаково, выполнение дифференцированно-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 исполнительский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этап: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000" b="0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2504427" y="45369"/>
        <a:ext cx="3525545" cy="2435763"/>
      </dsp:txXfrm>
    </dsp:sp>
    <dsp:sp modelId="{B0679CD0-2581-43C3-8A1B-9C650DF02097}">
      <dsp:nvSpPr>
        <dsp:cNvPr id="0" name=""/>
        <dsp:cNvSpPr/>
      </dsp:nvSpPr>
      <dsp:spPr>
        <a:xfrm>
          <a:off x="829" y="2974475"/>
          <a:ext cx="2349251" cy="925898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2">
                <a:alpha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2">
                <a:alpha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Выполняют задания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только при помощи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учителя</a:t>
          </a:r>
        </a:p>
      </dsp:txBody>
      <dsp:txXfrm>
        <a:off x="829" y="2974475"/>
        <a:ext cx="2349251" cy="925898"/>
      </dsp:txXfrm>
    </dsp:sp>
    <dsp:sp modelId="{269D0DAC-2117-4B81-8447-10FCE5E77D82}">
      <dsp:nvSpPr>
        <dsp:cNvPr id="0" name=""/>
        <dsp:cNvSpPr/>
      </dsp:nvSpPr>
      <dsp:spPr>
        <a:xfrm>
          <a:off x="2843424" y="2974475"/>
          <a:ext cx="2847551" cy="1739480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2">
                <a:alpha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2">
                <a:alpha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Выполняют задания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самостоятельно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после объяснения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0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учителя</a:t>
          </a:r>
        </a:p>
      </dsp:txBody>
      <dsp:txXfrm>
        <a:off x="2843424" y="2974475"/>
        <a:ext cx="2847551" cy="1739480"/>
      </dsp:txXfrm>
    </dsp:sp>
    <dsp:sp modelId="{8188F642-AD76-406B-AB40-F8782A45C169}">
      <dsp:nvSpPr>
        <dsp:cNvPr id="0" name=""/>
        <dsp:cNvSpPr/>
      </dsp:nvSpPr>
      <dsp:spPr>
        <a:xfrm>
          <a:off x="6184318" y="2974475"/>
          <a:ext cx="2349251" cy="1174625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2">
                <a:alpha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2">
                <a:alpha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0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Выполняют задания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0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самостоятельно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900" b="0" i="0" u="none" strike="noStrike" kern="1200" cap="none" normalizeH="0" baseline="0" smtClean="0">
            <a:ln/>
            <a:effectLst/>
            <a:latin typeface="Arial" charset="0"/>
            <a:cs typeface="Arial" charset="0"/>
          </a:endParaRPr>
        </a:p>
      </dsp:txBody>
      <dsp:txXfrm>
        <a:off x="6184318" y="2974475"/>
        <a:ext cx="2349251" cy="1174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3FC-236E-46C1-94C7-81D038566867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6DB-254B-45BD-82BF-69784E3CC9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59EA4-4038-4254-BE6B-4473F97CD7EA}" type="datetimeFigureOut">
              <a:rPr lang="ru-RU"/>
              <a:pPr>
                <a:defRPr/>
              </a:pPr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75962-3299-412C-8090-A8039DDBA7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318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3333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333300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366ECD-E7E5-4607-B66D-09D514827307}" type="slidenum">
              <a:rPr lang="ru-RU" smtClean="0">
                <a:solidFill>
                  <a:srgbClr val="3333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3333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216024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Разноуровневая</a:t>
            </a:r>
            <a:r>
              <a:rPr lang="ru-RU" b="1" dirty="0" smtClean="0">
                <a:solidFill>
                  <a:srgbClr val="C00000"/>
                </a:solidFill>
              </a:rPr>
              <a:t> дифференциация обучения в коррекционном образовании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780928"/>
            <a:ext cx="8219256" cy="3693024"/>
          </a:xfrm>
        </p:spPr>
        <p:txBody>
          <a:bodyPr>
            <a:normAutofit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Дифференциация в переводе с латинского означает разделение, расслоение целого на различные части, формы, ступени.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Picture 4" descr="images (4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25144"/>
            <a:ext cx="2529303" cy="18002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362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827584" y="208785"/>
            <a:ext cx="795925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Сегодня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 педагогов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специальной коррекционной школы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требуют психологических,  дефектологических знаний, умелого обращения с новыми технологиями исследования и изучения детей, позволяющими решать актуальные задачи развития и воспитания умственно-отсталых учеников, повышать качество их обучения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 из таких технологий - дифференцированный (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разноуровневый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подход в обучении по предметам на уроках, или  дифференциация обучения, рассматривающаяся как возможность индивидуализации обучения в условиях одного класса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63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1600" y="260648"/>
            <a:ext cx="7776864" cy="8823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Технология  уровневой  дифференциации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4294967295"/>
          </p:nvPr>
        </p:nvSpPr>
        <p:spPr>
          <a:xfrm>
            <a:off x="914400" y="1447800"/>
            <a:ext cx="6858000" cy="2590800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sz="3600" b="1" dirty="0">
                <a:solidFill>
                  <a:srgbClr val="002060"/>
                </a:solidFill>
              </a:rPr>
              <a:t>       </a:t>
            </a:r>
            <a:r>
              <a:rPr lang="ru-RU" sz="2400" b="1" dirty="0" smtClean="0">
                <a:solidFill>
                  <a:srgbClr val="002060"/>
                </a:solidFill>
              </a:rPr>
              <a:t>Дифференцированное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обучение</a:t>
            </a:r>
            <a:r>
              <a:rPr lang="ru-RU" sz="2400" dirty="0">
                <a:solidFill>
                  <a:srgbClr val="002060"/>
                </a:solidFill>
              </a:rPr>
              <a:t> – форма организации </a:t>
            </a:r>
            <a:r>
              <a:rPr lang="ru-RU" sz="2400" dirty="0" smtClean="0">
                <a:solidFill>
                  <a:srgbClr val="002060"/>
                </a:solidFill>
              </a:rPr>
              <a:t>учебного процесса, </a:t>
            </a:r>
            <a:r>
              <a:rPr lang="ru-RU" sz="2400" dirty="0">
                <a:solidFill>
                  <a:srgbClr val="002060"/>
                </a:solidFill>
              </a:rPr>
              <a:t>когда учитель работает с группой учеников, составленной с учетом наличия у них общих качеств.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2060"/>
                </a:solidFill>
              </a:rPr>
              <a:t>          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Цель</a:t>
            </a:r>
            <a:r>
              <a:rPr lang="ru-RU" sz="2400" dirty="0">
                <a:solidFill>
                  <a:srgbClr val="002060"/>
                </a:solidFill>
              </a:rPr>
              <a:t> – обучение каждого на уровне его возможностей и способностей.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19460" name="Рисунок 3" descr="Изображение 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267200"/>
            <a:ext cx="32480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D:\Юлия Александровна\школа\мои разработки\урок2в\P11208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267200"/>
            <a:ext cx="3352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002324"/>
      </p:ext>
    </p:extLst>
  </p:cSld>
  <p:clrMapOvr>
    <a:masterClrMapping/>
  </p:clrMapOvr>
  <p:transition spd="slow" advTm="12761"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pPr eaLnBrk="1" hangingPunct="1"/>
            <a:r>
              <a:rPr lang="ru-RU" sz="2100" smtClean="0"/>
              <a:t/>
            </a:r>
            <a:br>
              <a:rPr lang="ru-RU" sz="2100" smtClean="0"/>
            </a:br>
            <a:endParaRPr lang="ru-RU" sz="190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99592" y="1700808"/>
            <a:ext cx="7272808" cy="4471392"/>
          </a:xfrm>
        </p:spPr>
        <p:txBody>
          <a:bodyPr>
            <a:noAutofit/>
          </a:bodyPr>
          <a:lstStyle/>
          <a:p>
            <a:pPr marL="640080" lvl="1" indent="-246888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     Дифференцированное </a:t>
            </a:r>
            <a:r>
              <a:rPr lang="ru-RU" sz="2000" b="1" dirty="0">
                <a:solidFill>
                  <a:srgbClr val="002060"/>
                </a:solidFill>
              </a:rPr>
              <a:t>обучение -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это 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такая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     организация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учебно-воспитательного процесса, 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при которой 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ученик имеет возможность овладевать учебным материалом по отдельным предметам школьной программы на разном уровне, не ниже базового, в зависимости от способностей 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и  индивидуальных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особенностей личности, при которой за критерий оценки деятельности ученика принимаются 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его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по овладению этим материалом, творческому его применению. Темы же, предписанные “Минимальными требованиями..”, остаются едины для всех уровней обучения.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95536" y="609600"/>
            <a:ext cx="8064896" cy="954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Технология дифференцированного </a:t>
            </a:r>
          </a:p>
          <a:p>
            <a:pPr algn="ctr" eaLnBrk="0" hangingPunct="0"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обучения</a:t>
            </a:r>
            <a:endParaRPr lang="en-GB" sz="28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519188"/>
      </p:ext>
    </p:extLst>
  </p:cSld>
  <p:clrMapOvr>
    <a:masterClrMapping/>
  </p:clrMapOvr>
  <p:transition spd="slow" advTm="20451"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6489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solidFill>
                  <a:srgbClr val="C00000"/>
                </a:solidFill>
              </a:rPr>
              <a:t>Задачи дифференцированного обучения.</a:t>
            </a: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12776"/>
            <a:ext cx="7097216" cy="5061176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Цель дифференцированного подхода в обучении </a:t>
            </a:r>
            <a:r>
              <a:rPr lang="ru-RU" sz="2400" dirty="0" smtClean="0"/>
              <a:t>– создание режима благоприятного психического развития каждого ученика.</a:t>
            </a:r>
          </a:p>
          <a:p>
            <a:pPr algn="just">
              <a:buNone/>
            </a:pPr>
            <a:r>
              <a:rPr lang="ru-RU" sz="2400" dirty="0" smtClean="0"/>
              <a:t>Использование дифференцированных заданий в различных звеньях обучения позволяет </a:t>
            </a:r>
            <a:r>
              <a:rPr lang="ru-RU" sz="2400" dirty="0" smtClean="0">
                <a:solidFill>
                  <a:srgbClr val="FF0000"/>
                </a:solidFill>
              </a:rPr>
              <a:t>решать следующие задачи:</a:t>
            </a:r>
          </a:p>
          <a:p>
            <a:pPr algn="just"/>
            <a:r>
              <a:rPr lang="ru-RU" sz="2400" dirty="0" smtClean="0"/>
              <a:t> обеспечить возможность  углубления, систематизации и обобщения знаний и умений;</a:t>
            </a:r>
          </a:p>
          <a:p>
            <a:pPr algn="just"/>
            <a:r>
              <a:rPr lang="ru-RU" sz="2400" dirty="0" smtClean="0"/>
              <a:t> стимулировать развитие познавательной самостоятельности школьников;</a:t>
            </a:r>
          </a:p>
          <a:p>
            <a:pPr algn="just"/>
            <a:r>
              <a:rPr lang="ru-RU" sz="2400" dirty="0" smtClean="0"/>
              <a:t>содействовать выравниванию знаний и умений учащихся.</a:t>
            </a:r>
          </a:p>
          <a:p>
            <a:pPr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24038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700" b="1" dirty="0" smtClean="0">
                <a:solidFill>
                  <a:srgbClr val="C00000"/>
                </a:solidFill>
              </a:rPr>
              <a:t>Принято выделять два основных вида дифференцированного обучения:</a:t>
            </a: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124744"/>
            <a:ext cx="4244280" cy="53046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solidFill>
                  <a:srgbClr val="C00000"/>
                </a:solidFill>
              </a:rPr>
              <a:t>     это </a:t>
            </a:r>
            <a:r>
              <a:rPr lang="ru-RU" sz="1600" dirty="0" smtClean="0">
                <a:solidFill>
                  <a:srgbClr val="C00000"/>
                </a:solidFill>
              </a:rPr>
              <a:t>внешняя дифференциация</a:t>
            </a:r>
            <a:r>
              <a:rPr lang="ru-RU" sz="1600" dirty="0" smtClean="0"/>
              <a:t>, или часть общей дидактической системы, которая обеспечивает специализацию учебного процесса для различных групп обучаемых, в том числе и для воспитанников со сниженным интеллектом. То есть, наша </a:t>
            </a:r>
            <a:r>
              <a:rPr lang="ru-RU" sz="1800" dirty="0" smtClean="0"/>
              <a:t>школа-интернат</a:t>
            </a:r>
            <a:r>
              <a:rPr lang="ru-RU" sz="1600" dirty="0" smtClean="0"/>
              <a:t> уже в целом осуществляет дифференцированный процесс: она является специальной школой для детей с умственной отсталостью; здесь созданы условия обучения и воспитания (коррекционные программы, планы, образовательная среда, комплекс методических, социально- психологических, организационно-управленческих мероприятий) с учётом особенностей детского контингента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4008" y="1124744"/>
            <a:ext cx="4042792" cy="5001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1800" dirty="0" smtClean="0">
                <a:solidFill>
                  <a:srgbClr val="C00000"/>
                </a:solidFill>
              </a:rPr>
              <a:t>и внутренняя дифференциация </a:t>
            </a:r>
            <a:r>
              <a:rPr lang="ru-RU" sz="1800" dirty="0" smtClean="0"/>
              <a:t>как  форма организации учебного процесса, при которой учитель работает с группой учащихся, составленной с учетом наличия у них каких-либо значимых для учебного процесса общих качеств. Внутренняя дифференциация есть важнейшее средство реализации индивидуального подхода к учащимся в процессе обучения, воспитания, коррекции.</a:t>
            </a:r>
          </a:p>
        </p:txBody>
      </p:sp>
    </p:spTree>
    <p:extLst>
      <p:ext uri="{BB962C8B-B14F-4D97-AF65-F5344CB8AC3E}">
        <p14:creationId xmlns:p14="http://schemas.microsoft.com/office/powerpoint/2010/main" val="24489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1" dirty="0" smtClean="0">
                <a:solidFill>
                  <a:srgbClr val="C00000"/>
                </a:solidFill>
              </a:rPr>
              <a:t>Процесс </a:t>
            </a:r>
            <a:r>
              <a:rPr lang="ru-RU" sz="2200" b="1" dirty="0" smtClean="0">
                <a:solidFill>
                  <a:srgbClr val="C00000"/>
                </a:solidFill>
              </a:rPr>
              <a:t>организации учителем-предметником внутренней или как мы её называем  </a:t>
            </a:r>
            <a:r>
              <a:rPr lang="ru-RU" sz="2200" b="1" dirty="0" err="1" smtClean="0">
                <a:solidFill>
                  <a:srgbClr val="C00000"/>
                </a:solidFill>
              </a:rPr>
              <a:t>внутриклассной</a:t>
            </a:r>
            <a:r>
              <a:rPr lang="ru-RU" sz="2200" b="1" dirty="0" smtClean="0">
                <a:solidFill>
                  <a:srgbClr val="C00000"/>
                </a:solidFill>
              </a:rPr>
              <a:t> дифференциации включает несколько этапов: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8275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    1 </a:t>
            </a:r>
            <a:r>
              <a:rPr lang="ru-RU" sz="2000" dirty="0" smtClean="0">
                <a:solidFill>
                  <a:srgbClr val="FF0000"/>
                </a:solidFill>
              </a:rPr>
              <a:t>этап включает </a:t>
            </a:r>
            <a:r>
              <a:rPr lang="ru-RU" sz="2000" dirty="0" smtClean="0"/>
              <a:t>проведение диагностической стартовой контрольной работы по предметам (этот вид диагностической деятельности введён в практику школы-интерната много лет назад, учителя ежегодно подготавливают заранее контрольный материал  по проведению стартовой аттестации учащихся);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67944" y="1124744"/>
            <a:ext cx="4896544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      2 </a:t>
            </a:r>
            <a:r>
              <a:rPr lang="ru-RU" sz="1800" dirty="0" smtClean="0">
                <a:solidFill>
                  <a:srgbClr val="FF0000"/>
                </a:solidFill>
              </a:rPr>
              <a:t>этап предполагает </a:t>
            </a:r>
            <a:r>
              <a:rPr lang="ru-RU" sz="1800" dirty="0" smtClean="0"/>
              <a:t>распределение учащихся по группам с учетом диагностики, основанной на анализе стартовых контрольных работ, результатов контрольного чтения, тестирования (мониторинг результатов диагностики включает отчётность по качеству образования в каждом классе по контролируемым предметам и позволяет прогнозировать улучшение качества в последующих четвертях; каждый учитель-предметник знает в своём классе сильных, средних и слабых учащихся, а также учащихся с одной тройкой, представляющих резерв для усиления позиций качества образования по предмету в определённом классе).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4154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28600"/>
            <a:ext cx="8769225" cy="9144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Дифференцированный   подход  в  обучении-деление на группы по возможностям  обучения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25916506"/>
              </p:ext>
            </p:extLst>
          </p:nvPr>
        </p:nvGraphicFramePr>
        <p:xfrm>
          <a:off x="755576" y="1340768"/>
          <a:ext cx="7696200" cy="4291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502407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10-15 %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5228220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30-40%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73932" y="5254903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35-40</a:t>
            </a:r>
            <a:r>
              <a:rPr lang="ru-RU" sz="2400" b="1" dirty="0"/>
              <a:t>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72583" y="453735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5%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8213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643192" cy="1944216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Условно в научных исследованиях выделены  четыре группы учащихся в зависимости от возможностей усвоения ими учебного материала  по предметам и определены их типологические особенности (В. В. Воронкова, П.Г.Тишин, В.В.Эк, Е.А.Ковалева и др.).</a:t>
            </a:r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   Первую  </a:t>
            </a:r>
            <a:r>
              <a:rPr lang="ru-RU" sz="2400" dirty="0" smtClean="0">
                <a:solidFill>
                  <a:srgbClr val="FF0000"/>
                </a:solidFill>
              </a:rPr>
              <a:t>группу </a:t>
            </a:r>
            <a:r>
              <a:rPr lang="ru-RU" sz="2400" dirty="0" smtClean="0"/>
              <a:t>составляют ученики, успешно овладевающие программным материалом в процессе фронтального обучения. Все задания они выполняют, как правило, самостоятельно, программный материал усваивают сознательно. Полученные знания и умения такие ученики успешнее остальных применяют на практике. При выполнении сложных заданий им нужна незначительная активизирующая помощь взрослого.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3673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-250662"/>
            <a:ext cx="8280920" cy="872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вторую группу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вошли ученики, также успешно обучающиеся в классе. Они в основном понимают фронтальное объяснение учителя, запоминают изучаемый материал, но затрудняются сделать элементарные выводы и обобщения. Их отличает меньшая самостоятельность в выполнении всех видов работ и требуется небольшая помощь со стороны педагогов).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Первая и вторая группы учащихся - это учащиеся-хорошисты в школе-интернате, их можно при дифференциации объединить.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 третьей  группе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относятся ученики, которые с трудом усваивают программный материал и нуждаются в помощи учителя. Для учащихся характерно недостаточное понимание вновь изучаемого материала. Они нуждаются в дополнительном объяснении. Их отличает низкая самостоятельность. Темп усвоения материала у этих учащихся значительно ниже, чем у детей, отнесенных ко второй группе. Значительно снижены у школьников данной группы способности к обобщению. Эти учащиеся имеют по предметам оценку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672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83568" y="1795867"/>
            <a:ext cx="784887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ученики выделенных групп нуждаются в дифференцированном подходе, который предполагает различные виды помощи учащимся разных групп, различные модификации методов и приемов обучения.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solidFill>
                <a:srgbClr val="0070C0"/>
              </a:solidFill>
              <a:latin typeface="Arial" pitchFamily="34" charset="0"/>
              <a:ea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67544" y="65020"/>
            <a:ext cx="8352928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Четвертую группу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составляют ученики, которые овладевают программным материалом специальной школы  на самом низком уровне. Знания усваиваются ими механически, быстро забываются. Они могут усвоить значительно меньший объем знаний и умений, чем остальные школьники. К четвёртой группе относятся учащиеся  с выраженным психофизическим недоразвитием.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99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4"/>
          <p:cNvSpPr>
            <a:spLocks noGrp="1" noChangeArrowheads="1"/>
          </p:cNvSpPr>
          <p:nvPr>
            <p:ph type="title"/>
          </p:nvPr>
        </p:nvSpPr>
        <p:spPr>
          <a:xfrm>
            <a:off x="195263" y="228600"/>
            <a:ext cx="8481193" cy="9144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Дифференциация  заданий по характеру помощи  учащимся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559259452"/>
              </p:ext>
            </p:extLst>
          </p:nvPr>
        </p:nvGraphicFramePr>
        <p:xfrm>
          <a:off x="304800" y="1295400"/>
          <a:ext cx="8534400" cy="475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736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87624" y="548680"/>
            <a:ext cx="6814964" cy="337145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Дифференциация заданий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4294967295"/>
          </p:nvPr>
        </p:nvSpPr>
        <p:spPr>
          <a:xfrm>
            <a:off x="827584" y="1196752"/>
            <a:ext cx="7173416" cy="499449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2400" b="1" dirty="0" smtClean="0">
              <a:solidFill>
                <a:schemeClr val="folHlink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Дифференциация учебных заданий по уровню трудностей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Дифференциация заданий по объёму учебного материала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Дифференциация работы по степени самостоятельности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Дифференциация </a:t>
            </a:r>
            <a:r>
              <a:rPr lang="ru-RU" sz="2400" b="1" dirty="0" smtClean="0">
                <a:solidFill>
                  <a:srgbClr val="002060"/>
                </a:solidFill>
              </a:rPr>
              <a:t>работы по характеру помощи учащимся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Дифференциация заданий по уровню творчества</a:t>
            </a:r>
          </a:p>
        </p:txBody>
      </p:sp>
    </p:spTree>
    <p:extLst>
      <p:ext uri="{BB962C8B-B14F-4D97-AF65-F5344CB8AC3E}">
        <p14:creationId xmlns:p14="http://schemas.microsoft.com/office/powerpoint/2010/main" val="263889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499176" cy="432048"/>
          </a:xfrm>
        </p:spPr>
        <p:txBody>
          <a:bodyPr>
            <a:noAutofit/>
          </a:bodyPr>
          <a:lstStyle/>
          <a:p>
            <a:r>
              <a:rPr lang="ru-RU" sz="2400" u="sng" dirty="0">
                <a:solidFill>
                  <a:srgbClr val="C00000"/>
                </a:solidFill>
              </a:rPr>
              <a:t>1</a:t>
            </a:r>
            <a:r>
              <a:rPr lang="ru-RU" sz="2400" u="sng" dirty="0" smtClean="0">
                <a:solidFill>
                  <a:srgbClr val="C00000"/>
                </a:solidFill>
              </a:rPr>
              <a:t>. </a:t>
            </a:r>
            <a:r>
              <a:rPr lang="ru-RU" sz="2400" u="sng" dirty="0" smtClean="0">
                <a:solidFill>
                  <a:srgbClr val="C00000"/>
                </a:solidFill>
              </a:rPr>
              <a:t>По степени и характеру помощи учителя.</a:t>
            </a:r>
            <a:r>
              <a:rPr lang="ru-RU" sz="2800" i="1" dirty="0" smtClean="0"/>
              <a:t> 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        </a:t>
            </a:r>
            <a:r>
              <a:rPr lang="ru-RU" sz="1800" dirty="0" smtClean="0">
                <a:solidFill>
                  <a:srgbClr val="002060"/>
                </a:solidFill>
              </a:rPr>
              <a:t>Такой </a:t>
            </a:r>
            <a:r>
              <a:rPr lang="ru-RU" sz="1800" dirty="0" smtClean="0">
                <a:solidFill>
                  <a:srgbClr val="002060"/>
                </a:solidFill>
              </a:rPr>
              <a:t>способ, в отличие от дифференциации по степени самостоятельности, не предусматривает организации фронтальной работы под руководством учителя. Все учащиеся сразу приступают к самостоятельной работе. Но, тем детям, которые испытывают затруднения в выполнении задания, оказывается дозированная помощь. </a:t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      Наиболее </a:t>
            </a:r>
            <a:r>
              <a:rPr lang="ru-RU" sz="1800" dirty="0" smtClean="0">
                <a:solidFill>
                  <a:srgbClr val="002060"/>
                </a:solidFill>
              </a:rPr>
              <a:t>распространенными видами помощи являются: а) помощь в виде вспомогательных заданий, подготовительных упражнений; б) помощь в виде «подсказок» (карточек-помощниц, карточек-консультаций, записей на доске). </a:t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       Особенности </a:t>
            </a:r>
            <a:r>
              <a:rPr lang="ru-RU" sz="1800" dirty="0" smtClean="0">
                <a:solidFill>
                  <a:srgbClr val="002060"/>
                </a:solidFill>
              </a:rPr>
              <a:t>работы с карточками-помощницами. Учащимся 1-й группы (с высоким уровнем </a:t>
            </a:r>
            <a:r>
              <a:rPr lang="ru-RU" sz="1800" dirty="0" err="1" smtClean="0">
                <a:solidFill>
                  <a:srgbClr val="002060"/>
                </a:solidFill>
              </a:rPr>
              <a:t>обучаемости</a:t>
            </a:r>
            <a:r>
              <a:rPr lang="ru-RU" sz="1800" dirty="0" smtClean="0">
                <a:solidFill>
                  <a:srgbClr val="002060"/>
                </a:solidFill>
              </a:rPr>
              <a:t>) предлагается выполнить задание самостоятельно, а учащимся 2-й и 3-й группы оказывается помощь различного уровня. Карточки-помощницы являются либо одинаковыми для всех детей в группе, либо подбираются индивидуально. </a:t>
            </a:r>
            <a:r>
              <a:rPr lang="ru-RU" sz="1800" dirty="0" smtClean="0">
                <a:solidFill>
                  <a:srgbClr val="002060"/>
                </a:solidFill>
              </a:rPr>
              <a:t>   Ученик </a:t>
            </a:r>
            <a:r>
              <a:rPr lang="ru-RU" sz="1800" dirty="0" smtClean="0">
                <a:solidFill>
                  <a:srgbClr val="002060"/>
                </a:solidFill>
              </a:rPr>
              <a:t>может получить несколько карточек с нарастанием уровня помощи при выполнении одного задания, а может работать с одной карточкой. Важно учитывать, что от урока к уроку степень помощи ученику уменьшается. В итоге он должен научиться выполнять задания самостоятельно, без какой бы то ни было помощи. </a:t>
            </a:r>
          </a:p>
          <a:p>
            <a:pPr>
              <a:buNone/>
            </a:pPr>
            <a:endParaRPr 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969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70609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2</a:t>
            </a:r>
            <a:r>
              <a:rPr lang="ru-RU" sz="2800" u="sng" dirty="0" smtClean="0">
                <a:solidFill>
                  <a:srgbClr val="C00000"/>
                </a:solidFill>
              </a:rPr>
              <a:t>. По уровню </a:t>
            </a:r>
            <a:r>
              <a:rPr lang="ru-RU" sz="2800" u="sng" dirty="0" smtClean="0">
                <a:solidFill>
                  <a:srgbClr val="C00000"/>
                </a:solidFill>
              </a:rPr>
              <a:t>трудности</a:t>
            </a:r>
            <a:r>
              <a:rPr lang="ru-RU" sz="2800" dirty="0" smtClean="0">
                <a:solidFill>
                  <a:srgbClr val="C00000"/>
                </a:solidFill>
              </a:rPr>
              <a:t> 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Такой способ дифференциации предполагает следующие виды </a:t>
            </a:r>
            <a:r>
              <a:rPr lang="ru-RU" sz="2000" dirty="0" smtClean="0">
                <a:solidFill>
                  <a:srgbClr val="FF0000"/>
                </a:solidFill>
              </a:rPr>
              <a:t>усложнения заданий </a:t>
            </a:r>
            <a:r>
              <a:rPr lang="ru-RU" sz="2000" dirty="0" smtClean="0"/>
              <a:t>для учащихся: </a:t>
            </a:r>
            <a:br>
              <a:rPr lang="ru-RU" sz="2000" dirty="0" smtClean="0"/>
            </a:br>
            <a:r>
              <a:rPr lang="ru-RU" sz="2000" dirty="0" smtClean="0"/>
              <a:t>Усложнение математического материала </a:t>
            </a:r>
          </a:p>
          <a:p>
            <a:r>
              <a:rPr lang="ru-RU" sz="2000" dirty="0" smtClean="0"/>
              <a:t>Например, в задании для 1-й и 2-й группы используются двузначные числа, а для 3-й группы – однозначные. </a:t>
            </a:r>
          </a:p>
          <a:p>
            <a:r>
              <a:rPr lang="ru-RU" sz="2000" i="1" dirty="0" err="1" smtClean="0">
                <a:solidFill>
                  <a:srgbClr val="FF0000"/>
                </a:solidFill>
              </a:rPr>
              <a:t>Разноуровневые</a:t>
            </a:r>
            <a:r>
              <a:rPr lang="ru-RU" sz="2000" i="1" dirty="0" smtClean="0">
                <a:solidFill>
                  <a:srgbClr val="FF0000"/>
                </a:solidFill>
              </a:rPr>
              <a:t> задания: 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u="sng" dirty="0" smtClean="0"/>
              <a:t>1 уровень трудности.</a:t>
            </a:r>
            <a:r>
              <a:rPr lang="ru-RU" sz="2000" u="sng" dirty="0" smtClean="0"/>
              <a:t> </a:t>
            </a:r>
            <a:br>
              <a:rPr lang="ru-RU" sz="2000" u="sng" dirty="0" smtClean="0"/>
            </a:br>
            <a:r>
              <a:rPr lang="ru-RU" sz="2000" dirty="0" smtClean="0"/>
              <a:t>Прочитай числа: 1, 2, 3, 4, 5, 6, 7, 8, 9, 10, 11, 12, 13, 14, 15, 16, 17, 18, 19, 20. </a:t>
            </a:r>
            <a:br>
              <a:rPr lang="ru-RU" sz="2000" dirty="0" smtClean="0"/>
            </a:br>
            <a:r>
              <a:rPr lang="ru-RU" sz="2000" dirty="0" smtClean="0"/>
              <a:t>Выпиши из этого ряда сначала все однозначные числа, а затем все двузначные числа. Подчеркни самое большое однозначное число и самое маленькое двузначное число. </a:t>
            </a:r>
            <a:br>
              <a:rPr lang="ru-RU" sz="2000" dirty="0" smtClean="0"/>
            </a:br>
            <a:r>
              <a:rPr lang="ru-RU" sz="2000" i="1" u="sng" dirty="0" smtClean="0"/>
              <a:t>2 уровень трудности.</a:t>
            </a:r>
            <a:r>
              <a:rPr lang="ru-RU" sz="2000" u="sng" dirty="0" smtClean="0"/>
              <a:t> </a:t>
            </a:r>
            <a:br>
              <a:rPr lang="ru-RU" sz="2000" u="sng" dirty="0" smtClean="0"/>
            </a:br>
            <a:r>
              <a:rPr lang="ru-RU" sz="2000" dirty="0" smtClean="0"/>
              <a:t>Найди сумму и разность самого маленького двузначного числа и самого большого однозначного числа. </a:t>
            </a:r>
            <a:br>
              <a:rPr lang="ru-RU" sz="2000" dirty="0" smtClean="0"/>
            </a:br>
            <a:r>
              <a:rPr lang="ru-RU" sz="2000" i="1" u="sng" dirty="0" smtClean="0"/>
              <a:t>3 уровень трудности.</a:t>
            </a:r>
            <a:r>
              <a:rPr lang="ru-RU" sz="2000" i="1" dirty="0" smtClean="0"/>
              <a:t> </a:t>
            </a:r>
            <a:br>
              <a:rPr lang="ru-RU" sz="2000" i="1" dirty="0" smtClean="0"/>
            </a:br>
            <a:r>
              <a:rPr lang="ru-RU" sz="2000" dirty="0" smtClean="0"/>
              <a:t>Придумай и запиши примеры на сложение и вычитание с ответом 15. </a:t>
            </a:r>
            <a:br>
              <a:rPr lang="ru-RU" sz="20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88716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ru-RU" sz="2400" i="1" u="sng" dirty="0" smtClean="0">
                <a:solidFill>
                  <a:srgbClr val="C00000"/>
                </a:solidFill>
              </a:rPr>
              <a:t>3</a:t>
            </a:r>
            <a:r>
              <a:rPr lang="ru-RU" sz="2000" u="sng" dirty="0" smtClean="0">
                <a:solidFill>
                  <a:srgbClr val="C00000"/>
                </a:solidFill>
              </a:rPr>
              <a:t>. </a:t>
            </a:r>
            <a:r>
              <a:rPr lang="ru-RU" sz="2400" u="sng" dirty="0" smtClean="0">
                <a:solidFill>
                  <a:srgbClr val="C00000"/>
                </a:solidFill>
              </a:rPr>
              <a:t>По объёму учебного </a:t>
            </a:r>
            <a:r>
              <a:rPr lang="ru-RU" sz="2400" u="sng" dirty="0" smtClean="0">
                <a:solidFill>
                  <a:srgbClr val="C00000"/>
                </a:solidFill>
              </a:rPr>
              <a:t>материала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268760"/>
            <a:ext cx="7848872" cy="525658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000" dirty="0" smtClean="0"/>
              <a:t>Такой способ дифференциации предполагает, что </a:t>
            </a:r>
            <a:r>
              <a:rPr lang="ru-RU" sz="2000" dirty="0" smtClean="0">
                <a:solidFill>
                  <a:srgbClr val="FF0000"/>
                </a:solidFill>
              </a:rPr>
              <a:t>учащиеся 1-й и 2-й группы </a:t>
            </a:r>
            <a:r>
              <a:rPr lang="ru-RU" sz="2000" dirty="0" smtClean="0"/>
              <a:t>выполняются </a:t>
            </a:r>
            <a:r>
              <a:rPr lang="ru-RU" sz="2000" dirty="0" smtClean="0">
                <a:solidFill>
                  <a:srgbClr val="FF0000"/>
                </a:solidFill>
              </a:rPr>
              <a:t>кроме основного </a:t>
            </a:r>
            <a:r>
              <a:rPr lang="ru-RU" sz="2000" dirty="0" smtClean="0"/>
              <a:t>ещё и </a:t>
            </a:r>
            <a:r>
              <a:rPr lang="ru-RU" sz="2000" dirty="0" smtClean="0">
                <a:solidFill>
                  <a:srgbClr val="FF0000"/>
                </a:solidFill>
              </a:rPr>
              <a:t>дополнительное задание</a:t>
            </a:r>
            <a:r>
              <a:rPr lang="ru-RU" sz="2000" dirty="0" smtClean="0"/>
              <a:t>, аналогичное основному, однотипное с ним. </a:t>
            </a:r>
            <a:br>
              <a:rPr lang="ru-RU" sz="2000" dirty="0" smtClean="0"/>
            </a:br>
            <a:r>
              <a:rPr lang="ru-RU" sz="2000" dirty="0" smtClean="0"/>
              <a:t>Необходимость дифференциации заданий по объёму обусловлена разным темпом работы учащихся. Медлительные дети, а также дети с низким уровнем </a:t>
            </a:r>
            <a:r>
              <a:rPr lang="ru-RU" sz="2000" dirty="0" err="1" smtClean="0"/>
              <a:t>обучаемости</a:t>
            </a:r>
            <a:r>
              <a:rPr lang="ru-RU" sz="2000" dirty="0" smtClean="0"/>
              <a:t> обычно не успевают выполнить самостоятельную работу к моменту её фронтальной проверки в классе, им требуется на это дополнительное время. Остальные дети затрачивают это время на выполнение дополнительного задания, которое не является обязательным для всех учеников. </a:t>
            </a:r>
            <a:br>
              <a:rPr lang="ru-RU" sz="2000" dirty="0" smtClean="0"/>
            </a:br>
            <a:r>
              <a:rPr lang="ru-RU" sz="2000" dirty="0" smtClean="0"/>
              <a:t>Как правило, дифференциация по объёму сочетается с другими способами дифференциации. В качестве дополнительных предлагаются творческие или более трудные задания, а также задания, не связанные по содержанию с основными. Например, дополнительными могут быть задания на смекалку, нестандартные задачи, упражнения игрового характера. Их можно индивидуализировать, предложив ученикам задания в виде карточек, подобрав упражнения из альтернативных учебников или тетрадей на печатной основе. </a:t>
            </a:r>
            <a:br>
              <a:rPr lang="ru-RU" sz="20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56092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20688"/>
            <a:ext cx="76328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На карточках могут использоваться </a:t>
            </a:r>
            <a:r>
              <a:rPr lang="ru-RU" sz="2000" b="1" dirty="0" smtClean="0">
                <a:solidFill>
                  <a:srgbClr val="002060"/>
                </a:solidFill>
              </a:rPr>
              <a:t>различные </a:t>
            </a:r>
            <a:r>
              <a:rPr lang="ru-RU" sz="2000" b="1" dirty="0" smtClean="0">
                <a:solidFill>
                  <a:srgbClr val="002060"/>
                </a:solidFill>
              </a:rPr>
              <a:t>виды </a:t>
            </a:r>
            <a:r>
              <a:rPr lang="ru-RU" sz="2000" b="1" dirty="0" smtClean="0">
                <a:solidFill>
                  <a:srgbClr val="002060"/>
                </a:solidFill>
              </a:rPr>
              <a:t>предъявляемой педагогом обучающемуся помощи</a:t>
            </a:r>
            <a:r>
              <a:rPr lang="ru-RU" sz="2000" dirty="0" smtClean="0">
                <a:solidFill>
                  <a:srgbClr val="002060"/>
                </a:solidFill>
              </a:rPr>
              <a:t>: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  • образец выполнения задания: показ способа решения, образца рассуждения (например, в виде подробной записи решения примера) и оформления;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  • справочные материалы (теоретическая справка в виде правила, формулы, таблицы единиц длины, массы и т. п.);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  • наглядные опоры, иллюстрации, модели (например, краткая запись задачи, графическая схема, таблица и др.)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  • дополнительная конкретизация задания (например, разъяснение отдельных слов в задаче, указание на какую-нибудь деталь, существенную для решения задачи);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  • вспомогательные наводящие вопросы, прямые или косвенные указания по выполнению задания;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  • начало решения или частично выполненное решение. </a:t>
            </a:r>
            <a:br>
              <a:rPr lang="ru-RU" sz="2000" dirty="0" smtClean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39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Мои документы\Мои рисунки\инвалиды\1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620688"/>
            <a:ext cx="3024336" cy="201622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1844824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cap="all" dirty="0" smtClean="0">
              <a:solidFill>
                <a:srgbClr val="4E3B30"/>
              </a:solidFill>
              <a:latin typeface="Times New Roman"/>
              <a:ea typeface="Times New Roman"/>
            </a:endParaRPr>
          </a:p>
          <a:p>
            <a:endParaRPr lang="ru-RU" sz="3200" b="1" cap="all" dirty="0">
              <a:solidFill>
                <a:srgbClr val="4E3B30"/>
              </a:solidFill>
              <a:latin typeface="Times New Roman"/>
              <a:ea typeface="Times New Roman"/>
            </a:endParaRPr>
          </a:p>
          <a:p>
            <a:pPr algn="ctr"/>
            <a:endParaRPr lang="ru-RU" sz="3200" b="1" cap="all" dirty="0" smtClean="0">
              <a:solidFill>
                <a:srgbClr val="4E3B3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b="1" cap="all" dirty="0" smtClean="0">
                <a:solidFill>
                  <a:srgbClr val="4E3B30"/>
                </a:solidFill>
                <a:latin typeface="Times New Roman"/>
                <a:ea typeface="Times New Roman"/>
              </a:rPr>
              <a:t>Обучение </a:t>
            </a:r>
            <a:r>
              <a:rPr lang="ru-RU" sz="2400" b="1" cap="all" dirty="0">
                <a:solidFill>
                  <a:srgbClr val="4E3B30"/>
                </a:solidFill>
                <a:latin typeface="Times New Roman"/>
                <a:ea typeface="Times New Roman"/>
              </a:rPr>
              <a:t>детей с легкой умственной отсталостью в условиях общеобразовательной </a:t>
            </a:r>
            <a:r>
              <a:rPr lang="ru-RU" sz="2400" b="1" cap="all" dirty="0" smtClean="0">
                <a:solidFill>
                  <a:srgbClr val="4E3B30"/>
                </a:solidFill>
                <a:latin typeface="Times New Roman"/>
                <a:ea typeface="Times New Roman"/>
              </a:rPr>
              <a:t>школы (инклюзия)</a:t>
            </a:r>
            <a:endParaRPr 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986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404664"/>
            <a:ext cx="79208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Что такое инклюзивное образование?</a:t>
            </a:r>
            <a:br>
              <a:rPr kumimoji="0" lang="ru-RU" sz="36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36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kumimoji="0" lang="ru-RU" sz="3600" b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"инклюзия" </a:t>
            </a:r>
            <a:r>
              <a:rPr kumimoji="0" lang="ru-RU" sz="36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Times New Roman" pitchFamily="18" charset="0"/>
                <a:cs typeface="Times New Roman" pitchFamily="18" charset="0"/>
              </a:rPr>
              <a:t>в переводе с английского языка означает "включенность". Инклюзивное образование дает возможность всем учащимся (включая людей с ограниченным здоровьем) в полном объеме участвовать в жизни коллектива  школы.</a:t>
            </a:r>
            <a:r>
              <a:rPr kumimoji="0" lang="ru-RU" sz="280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Monotype Corsiva" pitchFamily="66" charset="0"/>
              </a:rPr>
              <a:t/>
            </a:r>
            <a:br>
              <a:rPr kumimoji="0" lang="ru-RU" sz="280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Monotype Corsiva" pitchFamily="66" charset="0"/>
              </a:rPr>
            </a:br>
            <a:endParaRPr kumimoji="0" lang="ru-RU" sz="1800" i="1" u="none" strike="noStrike" kern="0" cap="none" spc="0" normalizeH="0" baseline="0" noProof="0" dirty="0" smtClean="0">
              <a:ln>
                <a:noFill/>
              </a:ln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38647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4718" y="908720"/>
            <a:ext cx="8424936" cy="406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0" marR="101600" indent="-2857500" algn="ctr" hangingPunct="0">
              <a:lnSpc>
                <a:spcPct val="102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Приказ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Минобрнауки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России 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2959100" marR="101600" indent="-2857500" algn="ctr" hangingPunct="0">
              <a:lnSpc>
                <a:spcPct val="102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19.12.2014 N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1599</a:t>
            </a:r>
          </a:p>
          <a:p>
            <a:pPr marL="2959100" marR="101600" indent="-2857500" algn="ctr" hangingPunct="0">
              <a:lnSpc>
                <a:spcPct val="102000"/>
              </a:lnSpc>
              <a:spcAft>
                <a:spcPts val="0"/>
              </a:spcAft>
            </a:pPr>
            <a:endParaRPr lang="ru-RU" sz="3200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lnSpc>
                <a:spcPts val="5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3200" b="1" dirty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pPr algn="ctr" hangingPunct="0">
              <a:spcAft>
                <a:spcPts val="0"/>
              </a:spcAft>
            </a:pPr>
            <a:r>
              <a:rPr lang="ru-RU" sz="3200" b="1" dirty="0">
                <a:latin typeface="Times New Roman" pitchFamily="18" charset="0"/>
                <a:ea typeface="Times New Roman"/>
                <a:cs typeface="Times New Roman" pitchFamily="18" charset="0"/>
              </a:rPr>
              <a:t>"Об утверждении федерального государственного образовательного стандарта образования обучающихся с умственной отсталостью (интеллектуальными нарушениями)"</a:t>
            </a:r>
          </a:p>
          <a:p>
            <a:pPr>
              <a:lnSpc>
                <a:spcPts val="45"/>
              </a:lnSpc>
              <a:spcAft>
                <a:spcPts val="0"/>
              </a:spcAft>
            </a:pPr>
            <a:r>
              <a:rPr lang="ru-RU" sz="3200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3200" b="1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9059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208912" cy="617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ля 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обеспечения качественного образования детей с ОВЗ в условиях массовой школы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(инклюзии) необходимо:</a:t>
            </a:r>
          </a:p>
          <a:p>
            <a:pPr algn="ctr">
              <a:spcAft>
                <a:spcPts val="1000"/>
              </a:spcAft>
            </a:pPr>
            <a:endParaRPr lang="ru-RU" sz="3200" b="1" dirty="0" smtClean="0">
              <a:solidFill>
                <a:srgbClr val="C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32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учитывать особенности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организации </a:t>
            </a:r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образовательной деятельности для лиц с ограниченными возможностями </a:t>
            </a:r>
            <a:r>
              <a:rPr lang="ru-RU" sz="36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здоровья (интеллектуальными нарушениями) разной степени.</a:t>
            </a:r>
            <a:endParaRPr lang="ru-RU" sz="36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endParaRPr lang="ru-RU" sz="4800" dirty="0"/>
          </a:p>
        </p:txBody>
      </p:sp>
      <p:sp>
        <p:nvSpPr>
          <p:cNvPr id="3" name="Стрелка вниз 2"/>
          <p:cNvSpPr/>
          <p:nvPr/>
        </p:nvSpPr>
        <p:spPr>
          <a:xfrm>
            <a:off x="4359792" y="2276872"/>
            <a:ext cx="484632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913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2619" y="332656"/>
            <a:ext cx="7992888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/>
            <a:r>
              <a:rPr lang="ru-RU" sz="32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Особенности </a:t>
            </a:r>
            <a:r>
              <a:rPr lang="ru-RU" sz="3200" b="1" dirty="0">
                <a:solidFill>
                  <a:srgbClr val="C00000"/>
                </a:solidFill>
                <a:latin typeface="Times New Roman"/>
                <a:ea typeface="Times New Roman"/>
              </a:rPr>
              <a:t>совместного обучения умственно отсталых детей с нормально развивающимися сверстниками в общеобразовательных </a:t>
            </a:r>
            <a:r>
              <a:rPr lang="ru-RU" sz="32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учреждениях</a:t>
            </a:r>
            <a:endParaRPr lang="ru-RU" sz="3600" dirty="0" smtClean="0">
              <a:latin typeface="Times New Roman"/>
              <a:ea typeface="Times New Roman"/>
            </a:endParaRPr>
          </a:p>
          <a:p>
            <a:pPr indent="540385" algn="ctr"/>
            <a:endParaRPr lang="ru-RU" sz="3600" dirty="0">
              <a:latin typeface="Times New Roman"/>
              <a:ea typeface="Times New Roman"/>
            </a:endParaRPr>
          </a:p>
          <a:p>
            <a:pPr indent="540385" algn="ctr"/>
            <a:r>
              <a:rPr lang="ru-RU" sz="3600" b="1" dirty="0" smtClean="0">
                <a:latin typeface="Times New Roman"/>
                <a:ea typeface="Times New Roman"/>
              </a:rPr>
              <a:t> </a:t>
            </a:r>
            <a:r>
              <a:rPr lang="ru-RU" sz="3600" b="1" dirty="0">
                <a:latin typeface="Times New Roman"/>
                <a:ea typeface="Times New Roman"/>
              </a:rPr>
              <a:t>Совместное обучение умственно отсталых детей с нормально развивающимися сверстниками в общеобразовательных учреждениях требует создания специальных педагогических условий.</a:t>
            </a:r>
          </a:p>
          <a:p>
            <a:pPr indent="540385" algn="ctr">
              <a:spcAft>
                <a:spcPts val="0"/>
              </a:spcAft>
            </a:pPr>
            <a:endParaRPr lang="ru-RU" sz="4000" dirty="0" smtClean="0">
              <a:latin typeface="Times New Roman"/>
              <a:ea typeface="Times New Roman"/>
            </a:endParaRPr>
          </a:p>
          <a:p>
            <a:pPr indent="540385" algn="ctr">
              <a:spcAft>
                <a:spcPts val="0"/>
              </a:spcAft>
            </a:pPr>
            <a:endParaRPr lang="ru-RU" sz="4000" dirty="0">
              <a:effectLst/>
              <a:latin typeface="Times New Roman"/>
              <a:ea typeface="Times New Roman"/>
            </a:endParaRPr>
          </a:p>
          <a:p>
            <a:pPr indent="540385" algn="ctr">
              <a:spcAft>
                <a:spcPts val="0"/>
              </a:spcAft>
            </a:pPr>
            <a:endParaRPr lang="ru-RU" sz="4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283968" y="2276872"/>
            <a:ext cx="504055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061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116632"/>
            <a:ext cx="885698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3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Специальные условия:</a:t>
            </a:r>
          </a:p>
          <a:p>
            <a:pPr lvl="0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/>
                <a:ea typeface="Times New Roman"/>
              </a:rPr>
              <a:t>- Специальное </a:t>
            </a:r>
            <a:r>
              <a:rPr lang="ru-RU" sz="2800" b="1" dirty="0">
                <a:latin typeface="Times New Roman"/>
                <a:ea typeface="Times New Roman"/>
              </a:rPr>
              <a:t>образование </a:t>
            </a:r>
            <a:r>
              <a:rPr lang="ru-RU" sz="2800" b="1" dirty="0" smtClean="0">
                <a:latin typeface="Times New Roman"/>
                <a:ea typeface="Times New Roman"/>
              </a:rPr>
              <a:t>учителей-предметников.</a:t>
            </a:r>
            <a:endParaRPr lang="ru-RU" sz="1050" b="1" dirty="0">
              <a:latin typeface="Times New Roman"/>
              <a:ea typeface="Times New Roman"/>
            </a:endParaRPr>
          </a:p>
          <a:p>
            <a:pPr lvl="0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/>
                <a:ea typeface="Calibri"/>
              </a:rPr>
              <a:t>- Наличие </a:t>
            </a:r>
            <a:r>
              <a:rPr lang="ru-RU" sz="2800" b="1" dirty="0">
                <a:latin typeface="Times New Roman"/>
                <a:ea typeface="Calibri"/>
              </a:rPr>
              <a:t>в образовательном учреждении службы медико-психолого-педагогического </a:t>
            </a:r>
            <a:r>
              <a:rPr lang="ru-RU" sz="2800" b="1" dirty="0" smtClean="0">
                <a:latin typeface="Times New Roman"/>
                <a:ea typeface="Calibri"/>
              </a:rPr>
              <a:t>сопровождения.</a:t>
            </a:r>
            <a:endParaRPr lang="ru-RU" sz="1050" b="1" dirty="0">
              <a:latin typeface="Times New Roman"/>
              <a:ea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/>
                <a:ea typeface="Times New Roman"/>
              </a:rPr>
              <a:t>- Создание </a:t>
            </a:r>
            <a:r>
              <a:rPr lang="ru-RU" sz="2800" b="1" dirty="0">
                <a:latin typeface="Times New Roman"/>
                <a:ea typeface="Times New Roman"/>
              </a:rPr>
              <a:t>специальной коррекционно-развивающей среды (образовательные программы и методы обучения, учебники, учебные пособия, дидактические и наглядные </a:t>
            </a:r>
            <a:r>
              <a:rPr lang="ru-RU" sz="2800" b="1" dirty="0" smtClean="0">
                <a:latin typeface="Times New Roman"/>
                <a:ea typeface="Times New Roman"/>
              </a:rPr>
              <a:t>материалы, специально оборудованные кабинеты, мастерские).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/>
                <a:ea typeface="Times New Roman"/>
              </a:rPr>
              <a:t>- 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Просветительская работа с родителями.</a:t>
            </a:r>
            <a:endParaRPr lang="ru-RU" sz="105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35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 bwMode="auto">
          <a:xfrm>
            <a:off x="4014789" y="1534992"/>
            <a:ext cx="1224136" cy="420672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wordArtVert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333300"/>
                </a:solidFill>
              </a:rPr>
              <a:t>УЧЕНИК</a:t>
            </a:r>
          </a:p>
        </p:txBody>
      </p:sp>
      <p:sp>
        <p:nvSpPr>
          <p:cNvPr id="15363" name="Скругленный прямоугольник 4"/>
          <p:cNvSpPr>
            <a:spLocks noChangeArrowheads="1"/>
          </p:cNvSpPr>
          <p:nvPr/>
        </p:nvSpPr>
        <p:spPr bwMode="auto">
          <a:xfrm>
            <a:off x="5652120" y="1534992"/>
            <a:ext cx="2761072" cy="5572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</p:txBody>
      </p:sp>
      <p:sp>
        <p:nvSpPr>
          <p:cNvPr id="15364" name="Скругленный прямоугольник 7"/>
          <p:cNvSpPr>
            <a:spLocks noChangeArrowheads="1"/>
          </p:cNvSpPr>
          <p:nvPr/>
        </p:nvSpPr>
        <p:spPr bwMode="auto">
          <a:xfrm>
            <a:off x="558927" y="1517899"/>
            <a:ext cx="3331220" cy="5048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Учитель-дефектоло</a:t>
            </a:r>
            <a:r>
              <a:rPr lang="ru-RU" sz="2400" b="1" dirty="0" smtClean="0">
                <a:solidFill>
                  <a:srgbClr val="333300"/>
                </a:solidFill>
              </a:rPr>
              <a:t>г</a:t>
            </a:r>
          </a:p>
        </p:txBody>
      </p:sp>
      <p:sp>
        <p:nvSpPr>
          <p:cNvPr id="15365" name="Скругленный прямоугольник 8"/>
          <p:cNvSpPr>
            <a:spLocks noChangeArrowheads="1"/>
          </p:cNvSpPr>
          <p:nvPr/>
        </p:nvSpPr>
        <p:spPr bwMode="auto">
          <a:xfrm>
            <a:off x="395536" y="2636912"/>
            <a:ext cx="3024337" cy="5048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Учитель-логопед</a:t>
            </a:r>
          </a:p>
        </p:txBody>
      </p:sp>
      <p:sp>
        <p:nvSpPr>
          <p:cNvPr id="15366" name="Скругленный прямоугольник 9"/>
          <p:cNvSpPr>
            <a:spLocks noChangeArrowheads="1"/>
          </p:cNvSpPr>
          <p:nvPr/>
        </p:nvSpPr>
        <p:spPr bwMode="auto">
          <a:xfrm>
            <a:off x="395536" y="5236894"/>
            <a:ext cx="3619253" cy="5048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Учитель ритмики, ЛФК</a:t>
            </a:r>
          </a:p>
        </p:txBody>
      </p:sp>
      <p:sp>
        <p:nvSpPr>
          <p:cNvPr id="15367" name="Скругленный прямоугольник 10"/>
          <p:cNvSpPr>
            <a:spLocks noChangeArrowheads="1"/>
          </p:cNvSpPr>
          <p:nvPr/>
        </p:nvSpPr>
        <p:spPr bwMode="auto">
          <a:xfrm>
            <a:off x="323527" y="3870804"/>
            <a:ext cx="3456385" cy="5032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Учителя-предметники</a:t>
            </a:r>
          </a:p>
        </p:txBody>
      </p:sp>
      <p:sp>
        <p:nvSpPr>
          <p:cNvPr id="15368" name="Скругленный прямоугольник 11"/>
          <p:cNvSpPr>
            <a:spLocks noChangeArrowheads="1"/>
          </p:cNvSpPr>
          <p:nvPr/>
        </p:nvSpPr>
        <p:spPr bwMode="auto">
          <a:xfrm>
            <a:off x="5238925" y="5205824"/>
            <a:ext cx="3437531" cy="53589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Воспитатели (</a:t>
            </a:r>
            <a:r>
              <a:rPr lang="ru-RU" sz="2400" b="1" dirty="0" err="1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тьютер</a:t>
            </a: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5369" name="Скругленный прямоугольник 12"/>
          <p:cNvSpPr>
            <a:spLocks noChangeArrowheads="1"/>
          </p:cNvSpPr>
          <p:nvPr/>
        </p:nvSpPr>
        <p:spPr bwMode="auto">
          <a:xfrm>
            <a:off x="5652120" y="2636912"/>
            <a:ext cx="3240359" cy="5032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Социальный педагог</a:t>
            </a:r>
          </a:p>
        </p:txBody>
      </p:sp>
      <p:sp>
        <p:nvSpPr>
          <p:cNvPr id="15370" name="Скругленный прямоугольник 13"/>
          <p:cNvSpPr>
            <a:spLocks noChangeArrowheads="1"/>
          </p:cNvSpPr>
          <p:nvPr/>
        </p:nvSpPr>
        <p:spPr bwMode="auto">
          <a:xfrm>
            <a:off x="2771800" y="548680"/>
            <a:ext cx="3888432" cy="50405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Медицинские работники</a:t>
            </a:r>
          </a:p>
        </p:txBody>
      </p:sp>
      <p:sp>
        <p:nvSpPr>
          <p:cNvPr id="15371" name="Скругленный прямоугольник 14"/>
          <p:cNvSpPr>
            <a:spLocks noChangeArrowheads="1"/>
          </p:cNvSpPr>
          <p:nvPr/>
        </p:nvSpPr>
        <p:spPr bwMode="auto">
          <a:xfrm>
            <a:off x="5676342" y="3870804"/>
            <a:ext cx="3000114" cy="85434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Педагоги доп.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97953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08912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b="1" kern="0" cap="none" dirty="0" smtClean="0">
                <a:solidFill>
                  <a:srgbClr val="C00000"/>
                </a:solidFill>
                <a:effectLst/>
                <a:latin typeface="Times New Roman"/>
              </a:rPr>
              <a:t>Психолого-медико-педагогическое сопровождение (</a:t>
            </a:r>
            <a:r>
              <a:rPr lang="ru-RU" sz="2800" b="1" kern="0" cap="none" dirty="0" err="1" smtClean="0">
                <a:solidFill>
                  <a:srgbClr val="C00000"/>
                </a:solidFill>
                <a:effectLst/>
                <a:latin typeface="Times New Roman"/>
              </a:rPr>
              <a:t>ПМПк</a:t>
            </a:r>
            <a:r>
              <a:rPr lang="ru-RU" sz="2800" b="1" kern="0" cap="none" dirty="0" smtClean="0">
                <a:solidFill>
                  <a:srgbClr val="C00000"/>
                </a:solidFill>
                <a:effectLst/>
                <a:latin typeface="Times New Roman"/>
              </a:rPr>
              <a:t> школы)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0" fontAlgn="base" hangingPunct="0"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b="1" kern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Основная цель </a:t>
            </a:r>
            <a:r>
              <a:rPr lang="ru-RU" b="1" i="1" kern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kern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оказание помощи в решении </a:t>
            </a:r>
            <a:r>
              <a:rPr lang="ru-RU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 в обучении, развитии и воспитании.</a:t>
            </a:r>
            <a:endParaRPr lang="ru-RU" b="1" kern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b="1" kern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сопровождения:</a:t>
            </a:r>
          </a:p>
          <a:p>
            <a:pPr lvl="0" eaLnBrk="0" fontAlgn="base" hangingPunct="0"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правильный выбор образовательного </a:t>
            </a:r>
            <a:r>
              <a:rPr lang="ru-RU" b="1" kern="0" dirty="0" smtClean="0">
                <a:latin typeface="Times New Roman" pitchFamily="18" charset="0"/>
                <a:cs typeface="Times New Roman" pitchFamily="18" charset="0"/>
              </a:rPr>
              <a:t>маршрута, диагностика, помощь в составлении программ;</a:t>
            </a:r>
            <a:endParaRPr lang="ru-RU" b="1" kern="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kern="0" dirty="0" smtClean="0">
                <a:latin typeface="Times New Roman" pitchFamily="18" charset="0"/>
                <a:cs typeface="Times New Roman" pitchFamily="18" charset="0"/>
              </a:rPr>
              <a:t>омощь в преодолении 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затруднений в учебе;</a:t>
            </a:r>
          </a:p>
          <a:p>
            <a:pPr lvl="0" eaLnBrk="0" fontAlgn="base" hangingPunct="0"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решение личностных проблем развития </a:t>
            </a:r>
            <a:r>
              <a:rPr lang="ru-RU" b="1" kern="0" dirty="0" smtClean="0">
                <a:latin typeface="Times New Roman" pitchFamily="18" charset="0"/>
                <a:cs typeface="Times New Roman" pitchFamily="18" charset="0"/>
              </a:rPr>
              <a:t>ребенка, эмоционально-волевой сферы;</a:t>
            </a:r>
          </a:p>
          <a:p>
            <a:pPr lvl="0" eaLnBrk="0" fontAlgn="base" hangingPunct="0"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kern="0" dirty="0" smtClean="0">
                <a:latin typeface="Times New Roman" pitchFamily="18" charset="0"/>
                <a:cs typeface="Times New Roman" pitchFamily="18" charset="0"/>
              </a:rPr>
              <a:t>едицинское сопровождение, наблюдение;</a:t>
            </a:r>
            <a:endParaRPr lang="ru-RU" b="1" kern="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формирование здорового образа жизни.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9578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496944" cy="778098"/>
          </a:xfrm>
        </p:spPr>
        <p:txBody>
          <a:bodyPr>
            <a:normAutofit/>
          </a:bodyPr>
          <a:lstStyle/>
          <a:p>
            <a:pPr algn="ctr"/>
            <a:r>
              <a:rPr lang="ru-RU" sz="3200" b="1" kern="0" cap="none" dirty="0">
                <a:solidFill>
                  <a:srgbClr val="C00000"/>
                </a:solidFill>
                <a:effectLst/>
                <a:latin typeface="Times New Roman"/>
              </a:rPr>
              <a:t>Требования </a:t>
            </a:r>
            <a:r>
              <a:rPr lang="ru-RU" sz="3200" b="1" kern="0" cap="none" dirty="0" smtClean="0">
                <a:solidFill>
                  <a:srgbClr val="C00000"/>
                </a:solidFill>
                <a:effectLst/>
                <a:latin typeface="Times New Roman"/>
              </a:rPr>
              <a:t>к уроку в коррекционной школе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003232" cy="520519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sz="2600" b="1" kern="0" dirty="0">
                <a:latin typeface="Times New Roman" pitchFamily="18" charset="0"/>
                <a:cs typeface="Times New Roman" pitchFamily="18" charset="0"/>
              </a:rPr>
              <a:t>проведение коррекционно-развивающей </a:t>
            </a:r>
            <a:r>
              <a:rPr lang="ru-RU" sz="2600" b="1" kern="0" dirty="0" smtClean="0">
                <a:latin typeface="Times New Roman" pitchFamily="18" charset="0"/>
                <a:cs typeface="Times New Roman" pitchFamily="18" charset="0"/>
              </a:rPr>
              <a:t>работы на материале урока и  специально подобранных заданиях по коррекции недостатков познавательной деятельности;</a:t>
            </a:r>
            <a:endParaRPr lang="ru-RU" sz="2600" b="1" kern="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sz="2600" b="1" kern="0" dirty="0">
                <a:latin typeface="Times New Roman" pitchFamily="18" charset="0"/>
                <a:cs typeface="Times New Roman" pitchFamily="18" charset="0"/>
              </a:rPr>
              <a:t> осуществление дифференцированного </a:t>
            </a:r>
            <a:r>
              <a:rPr lang="ru-RU" sz="2600" b="1" kern="0" dirty="0" smtClean="0">
                <a:latin typeface="Times New Roman" pitchFamily="18" charset="0"/>
                <a:cs typeface="Times New Roman" pitchFamily="18" charset="0"/>
              </a:rPr>
              <a:t>и индивидуального подхода </a:t>
            </a:r>
            <a:r>
              <a:rPr lang="ru-RU" sz="2600" b="1" kern="0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600" b="1" kern="0" dirty="0" smtClean="0">
                <a:latin typeface="Times New Roman" pitchFamily="18" charset="0"/>
                <a:cs typeface="Times New Roman" pitchFamily="18" charset="0"/>
              </a:rPr>
              <a:t>обучающимся, связи с жизнью </a:t>
            </a:r>
            <a:r>
              <a:rPr lang="ru-RU" sz="2600" b="1" kern="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600" b="1" kern="0" dirty="0" err="1" smtClean="0">
                <a:latin typeface="Times New Roman" pitchFamily="18" charset="0"/>
                <a:cs typeface="Times New Roman" pitchFamily="18" charset="0"/>
              </a:rPr>
              <a:t>межпредметными</a:t>
            </a:r>
            <a:r>
              <a:rPr lang="ru-RU" sz="2600" b="1" kern="0" dirty="0" smtClean="0">
                <a:latin typeface="Times New Roman" pitchFamily="18" charset="0"/>
                <a:cs typeface="Times New Roman" pitchFamily="18" charset="0"/>
              </a:rPr>
              <a:t> связями;</a:t>
            </a:r>
            <a:endParaRPr lang="ru-RU" sz="2600" b="1" kern="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sz="2600" b="1" kern="0" dirty="0">
                <a:latin typeface="Times New Roman" pitchFamily="18" charset="0"/>
                <a:cs typeface="Times New Roman" pitchFamily="18" charset="0"/>
              </a:rPr>
              <a:t> оснащение техническими средствами обучения, </a:t>
            </a:r>
            <a:r>
              <a:rPr lang="ru-RU" sz="2600" b="1" kern="0" dirty="0" smtClean="0">
                <a:latin typeface="Times New Roman" pitchFamily="18" charset="0"/>
                <a:cs typeface="Times New Roman" pitchFamily="18" charset="0"/>
              </a:rPr>
              <a:t>учебным дидактическим материалом; </a:t>
            </a:r>
            <a:endParaRPr lang="ru-RU" sz="2600" b="1" kern="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sz="2600" b="1" kern="0" dirty="0">
                <a:latin typeface="Times New Roman" pitchFamily="18" charset="0"/>
                <a:cs typeface="Times New Roman" pitchFamily="18" charset="0"/>
              </a:rPr>
              <a:t>весь материал </a:t>
            </a:r>
            <a:r>
              <a:rPr lang="ru-RU" sz="2600" b="1" kern="0" dirty="0" smtClean="0">
                <a:latin typeface="Times New Roman" pitchFamily="18" charset="0"/>
                <a:cs typeface="Times New Roman" pitchFamily="18" charset="0"/>
              </a:rPr>
              <a:t>урока должен </a:t>
            </a:r>
            <a:r>
              <a:rPr lang="ru-RU" sz="2600" b="1" kern="0" dirty="0">
                <a:latin typeface="Times New Roman" pitchFamily="18" charset="0"/>
                <a:cs typeface="Times New Roman" pitchFamily="18" charset="0"/>
              </a:rPr>
              <a:t>соотноситься с уровнем развития </a:t>
            </a:r>
            <a:r>
              <a:rPr lang="ru-RU" sz="2600" b="1" kern="0" dirty="0" smtClean="0">
                <a:latin typeface="Times New Roman" pitchFamily="18" charset="0"/>
                <a:cs typeface="Times New Roman" pitchFamily="18" charset="0"/>
              </a:rPr>
              <a:t>ребенка с нарушением;</a:t>
            </a:r>
            <a:endParaRPr lang="ru-RU" sz="2600" b="1" kern="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999933"/>
              </a:buClr>
              <a:buSzTx/>
              <a:buFont typeface="Wingdings" pitchFamily="2" charset="2"/>
              <a:buChar char="l"/>
            </a:pPr>
            <a:r>
              <a:rPr lang="ru-RU" sz="2600" b="1" kern="0" dirty="0" smtClean="0"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2600" b="1" kern="0" dirty="0">
                <a:latin typeface="Times New Roman" pitchFamily="18" charset="0"/>
                <a:cs typeface="Times New Roman" pitchFamily="18" charset="0"/>
              </a:rPr>
              <a:t>охранительного </a:t>
            </a:r>
            <a:r>
              <a:rPr lang="ru-RU" sz="2600" b="1" kern="0" dirty="0" smtClean="0">
                <a:latin typeface="Times New Roman" pitchFamily="18" charset="0"/>
                <a:cs typeface="Times New Roman" pitchFamily="18" charset="0"/>
              </a:rPr>
              <a:t>режима, чередование видов деятельности. </a:t>
            </a:r>
            <a:endParaRPr lang="ru-RU" sz="2600" b="1" kern="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30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1224136"/>
          </a:xfrm>
        </p:spPr>
        <p:txBody>
          <a:bodyPr>
            <a:normAutofit/>
          </a:bodyPr>
          <a:lstStyle/>
          <a:p>
            <a:pPr algn="ctr"/>
            <a:r>
              <a:rPr lang="ru-RU" sz="3200" b="1" kern="0" cap="none" dirty="0" smtClean="0">
                <a:solidFill>
                  <a:srgbClr val="C00000"/>
                </a:solidFill>
                <a:effectLst/>
                <a:latin typeface="Times New Roman"/>
              </a:rPr>
              <a:t>Итог работы 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755576" y="1600200"/>
            <a:ext cx="7776864" cy="4873752"/>
          </a:xfrm>
        </p:spPr>
        <p:txBody>
          <a:bodyPr>
            <a:normAutofit/>
          </a:bodyPr>
          <a:lstStyle/>
          <a:p>
            <a:pPr marL="0" lvl="0" indent="0" algn="ctr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999933"/>
              </a:buClr>
              <a:buSzTx/>
              <a:buNone/>
            </a:pPr>
            <a:r>
              <a:rPr lang="ru-RU" sz="2800" b="1" kern="0" dirty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Вся система коррекционно – педагогической работы призвана </a:t>
            </a:r>
            <a:r>
              <a:rPr lang="ru-RU" sz="2800" b="1" kern="0" dirty="0" err="1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скоррегировать</a:t>
            </a:r>
            <a:r>
              <a:rPr lang="ru-RU" sz="2800" b="1" kern="0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 недостатки развития, реабилитировать </a:t>
            </a:r>
            <a:r>
              <a:rPr lang="ru-RU" sz="2800" b="1" kern="0" dirty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и социально адаптировать </a:t>
            </a:r>
            <a:r>
              <a:rPr lang="ru-RU" sz="2800" b="1" kern="0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школьника с ОВЗ (нарушением интеллекта) к </a:t>
            </a:r>
            <a:r>
              <a:rPr lang="ru-RU" sz="2800" b="1" kern="0" dirty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реалиям окружающего мира, сделать его полноправным и активным тружеником, который наравне со всеми людьми может включиться в трудовую и общественную </a:t>
            </a:r>
            <a:r>
              <a:rPr lang="ru-RU" sz="2800" b="1" kern="0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жизнь </a:t>
            </a:r>
            <a:r>
              <a:rPr lang="ru-RU" sz="2800" b="1" kern="0" dirty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приносить пользу </a:t>
            </a:r>
            <a:r>
              <a:rPr lang="ru-RU" sz="2800" b="1" kern="0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обществу, создавать семью.</a:t>
            </a:r>
            <a:endParaRPr lang="ru-RU" sz="2800" b="1" kern="0" dirty="0">
              <a:solidFill>
                <a:srgbClr val="3333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3419873" y="332656"/>
            <a:ext cx="5400599" cy="54726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Если ты – Педагог 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у особых детей, 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быть готовым  ты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должен всегда: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развивать, 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обучать 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и </a:t>
            </a:r>
            <a:r>
              <a:rPr lang="ru-RU" sz="3200" b="1" dirty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воспитывать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,</a:t>
            </a:r>
            <a:r>
              <a:rPr lang="ru-RU" sz="3200" b="1" dirty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прививать, исправлять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 и показывать, наблюдать, направлять</a:t>
            </a:r>
            <a:r>
              <a:rPr lang="ru-RU" sz="3200" b="1" dirty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, 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8" charset="0"/>
              </a:rPr>
              <a:t> и  подбадривать, чтоб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успех в обучении был !</a:t>
            </a:r>
            <a:endParaRPr lang="ru-RU" sz="3600" b="1" dirty="0" smtClean="0">
              <a:solidFill>
                <a:schemeClr val="tx1"/>
              </a:solidFill>
            </a:endParaRPr>
          </a:p>
        </p:txBody>
      </p:sp>
      <p:pic>
        <p:nvPicPr>
          <p:cNvPr id="16387" name="Picture 2" descr="C:\Users\интернат\Documents\смайлы\4aa60eb9-347f-4b1e-b428-ecc0f176a23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68" y="260648"/>
            <a:ext cx="3605114" cy="28803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images (48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49080"/>
            <a:ext cx="2933991" cy="20882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4426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B64BCC7B46CF7479F3A379F95179587" ma:contentTypeVersion="0" ma:contentTypeDescription="Создание документа." ma:contentTypeScope="" ma:versionID="cd73d4f11f8ba26fe7c0fc5810846b2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23C439B-4B53-4C7B-A87E-26A02A80126A}"/>
</file>

<file path=customXml/itemProps2.xml><?xml version="1.0" encoding="utf-8"?>
<ds:datastoreItem xmlns:ds="http://schemas.openxmlformats.org/officeDocument/2006/customXml" ds:itemID="{59B0935D-DAFC-4C26-B440-BCCBD2FA98DD}"/>
</file>

<file path=customXml/itemProps3.xml><?xml version="1.0" encoding="utf-8"?>
<ds:datastoreItem xmlns:ds="http://schemas.openxmlformats.org/officeDocument/2006/customXml" ds:itemID="{148F432C-C618-4D18-80EE-377C444993C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</TotalTime>
  <Words>1354</Words>
  <Application>Microsoft Office PowerPoint</Application>
  <PresentationFormat>Экран (4:3)</PresentationFormat>
  <Paragraphs>158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Эркер</vt:lpstr>
      <vt:lpstr>Разноуровневая дифференциация обучения в коррекционном образовании</vt:lpstr>
      <vt:lpstr>Презентация PowerPoint</vt:lpstr>
      <vt:lpstr>Технология  уровневой  дифференциации</vt:lpstr>
      <vt:lpstr> </vt:lpstr>
      <vt:lpstr> Задачи дифференцированного обучения. </vt:lpstr>
      <vt:lpstr> Принято выделять два основных вида дифференцированного обучения: </vt:lpstr>
      <vt:lpstr>     Процесс организации учителем-предметником внутренней или как мы её называем  внутриклассной дифференциации включает несколько этапов: </vt:lpstr>
      <vt:lpstr>Дифференцированный   подход  в  обучении-деление на группы по возможностям  обучения</vt:lpstr>
      <vt:lpstr>Условно в научных исследованиях выделены  четыре группы учащихся в зависимости от возможностей усвоения ими учебного материала  по предметам и определены их типологические особенности (В. В. Воронкова, П.Г.Тишин, В.В.Эк, Е.А.Ковалева и др.). </vt:lpstr>
      <vt:lpstr>Презентация PowerPoint</vt:lpstr>
      <vt:lpstr>Презентация PowerPoint</vt:lpstr>
      <vt:lpstr>Дифференциация  заданий по характеру помощи  учащимся</vt:lpstr>
      <vt:lpstr>Дифференциация заданий</vt:lpstr>
      <vt:lpstr>1. По степени и характеру помощи учителя. </vt:lpstr>
      <vt:lpstr>2. По уровню трудности </vt:lpstr>
      <vt:lpstr>3. По объёму учебного материала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Психолого-медико-педагогическое сопровождение (ПМПк школы)</vt:lpstr>
      <vt:lpstr>Требования к уроку в коррекционной школе</vt:lpstr>
      <vt:lpstr>Итог работы </vt:lpstr>
      <vt:lpstr>Если ты – Педагог  у особых детей,  быть готовым  ты должен всегда:  развивать, обучать  и воспитывать, прививать, исправлять  и показывать, наблюдать, направлять,   и  подбадривать, чтоб успех в обучении был 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Образование детей  с Ограниченными возможностями здоровья </dc:title>
  <dc:creator>User</dc:creator>
  <cp:lastModifiedBy>Admin</cp:lastModifiedBy>
  <cp:revision>70</cp:revision>
  <dcterms:created xsi:type="dcterms:W3CDTF">2014-05-18T06:08:37Z</dcterms:created>
  <dcterms:modified xsi:type="dcterms:W3CDTF">2023-03-29T19:06:50Z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0x0101000B64BCC7B46CF7479F3A379F95179587</vt:lpwstr>
  </property>
</Properties>
</file>