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1"/>
  </p:notesMasterIdLst>
  <p:handoutMasterIdLst>
    <p:handoutMasterId r:id="rId12"/>
  </p:handoutMasterIdLst>
  <p:sldIdLst>
    <p:sldId id="260" r:id="rId3"/>
    <p:sldId id="258" r:id="rId4"/>
    <p:sldId id="256" r:id="rId5"/>
    <p:sldId id="269" r:id="rId6"/>
    <p:sldId id="268" r:id="rId7"/>
    <p:sldId id="262" r:id="rId8"/>
    <p:sldId id="264" r:id="rId9"/>
    <p:sldId id="266" r:id="rId10"/>
  </p:sldIdLst>
  <p:sldSz cx="12192000" cy="6858000"/>
  <p:notesSz cx="6808788" cy="994092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825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825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541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5" tIns="40198" rIns="80395" bIns="401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80395" tIns="40198" rIns="80395" bIns="401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541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B262BE-CACB-C8EC-AED3-70560AE8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"/>
            <a:ext cx="12192000" cy="6856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1C287A-893C-095D-C80D-63DD9ECD0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0" y="492338"/>
            <a:ext cx="1813286" cy="684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7924AC-8F77-F47C-3D54-EE58C7BD2B63}"/>
              </a:ext>
            </a:extLst>
          </p:cNvPr>
          <p:cNvSpPr txBox="1"/>
          <p:nvPr/>
        </p:nvSpPr>
        <p:spPr>
          <a:xfrm>
            <a:off x="555172" y="3029509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76932A-C4D2-472F-B9D8-5FFC0E9702B3}"/>
              </a:ext>
            </a:extLst>
          </p:cNvPr>
          <p:cNvSpPr txBox="1"/>
          <p:nvPr/>
        </p:nvSpPr>
        <p:spPr>
          <a:xfrm>
            <a:off x="850584" y="1752600"/>
            <a:ext cx="95888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 организации работы по приему иностранных граждан и лиц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без гражданства на обучение по образовательным программам начального общего, основного общего и среднего общего образования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3537065"/>
            <a:ext cx="2253496" cy="210173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800" b="1" spc="-5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приема на обучение по образовательным программам начального общего, основного общего и среднего общего образования</a:t>
            </a:r>
            <a:endParaRPr lang="ru-RU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=""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656751" y="3657600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B0477F-D879-1375-3AC8-0276D1996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30" y="106013"/>
            <a:ext cx="1813286" cy="6842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75284" y="308761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 РОССИИ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3657600" y="1127956"/>
            <a:ext cx="2245876" cy="2409109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171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от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04 марта 2025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9668331" y="1149912"/>
            <a:ext cx="2245876" cy="25076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90307" y="14478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170 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 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лиц без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88210" y="3733963"/>
            <a:ext cx="2240987" cy="167263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</a:t>
            </a: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</a:t>
            </a: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" y="1070876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</a:t>
            </a:r>
            <a:r>
              <a:rPr lang="ru-RU" sz="900" b="1" smtClean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 smtClean="0">
                <a:solidFill>
                  <a:schemeClr val="bg1"/>
                </a:solidFill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chemeClr val="tx1"/>
                </a:solidFill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30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"/>
            <a:ext cx="12344400" cy="673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6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5122282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3605541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4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6200" y="3552825"/>
            <a:ext cx="5806440" cy="231457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171450" algn="just">
              <a:spcAft>
                <a:spcPts val="0"/>
              </a:spcAft>
            </a:pP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Пункт 26(1) Порядка не распространяется на</a:t>
            </a:r>
            <a:r>
              <a:rPr lang="en-US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иностранных граждан, указанных в подпункте   2 пункта 20 и пункте 21 статьи 5 Федерального закона от 25 июля 2002 г. № 115-ФЗ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«О правовом положении иностранных граждан в Российской Федерации».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Иностранные граждане, указанные в абзаце первом настоящего пункта Порядка, предъявляют следующие документы: 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oogle Shape;31751;p85">
            <a:extLst>
              <a:ext uri="{FF2B5EF4-FFF2-40B4-BE49-F238E27FC236}">
                <a16:creationId xmlns="" xmlns:a16="http://schemas.microsoft.com/office/drawing/2014/main" id="{016ACB2C-752E-1363-490A-42737581C7CC}"/>
              </a:ext>
            </a:extLst>
          </p:cNvPr>
          <p:cNvGrpSpPr/>
          <p:nvPr/>
        </p:nvGrpSpPr>
        <p:grpSpPr>
          <a:xfrm>
            <a:off x="6400800" y="5415626"/>
            <a:ext cx="413205" cy="413205"/>
            <a:chOff x="6243125" y="3052825"/>
            <a:chExt cx="363425" cy="363425"/>
          </a:xfrm>
          <a:solidFill>
            <a:schemeClr val="tx1"/>
          </a:solidFill>
        </p:grpSpPr>
        <p:sp>
          <p:nvSpPr>
            <p:cNvPr id="19" name="Google Shape;31752;p85">
              <a:extLst>
                <a:ext uri="{FF2B5EF4-FFF2-40B4-BE49-F238E27FC236}">
                  <a16:creationId xmlns="" xmlns:a16="http://schemas.microsoft.com/office/drawing/2014/main" id="{BC6F4595-4406-321B-29E9-37EA0843C5B9}"/>
                </a:ext>
              </a:extLst>
            </p:cNvPr>
            <p:cNvSpPr/>
            <p:nvPr/>
          </p:nvSpPr>
          <p:spPr>
            <a:xfrm>
              <a:off x="6243125" y="3052825"/>
              <a:ext cx="363425" cy="363425"/>
            </a:xfrm>
            <a:custGeom>
              <a:avLst/>
              <a:gdLst/>
              <a:ahLst/>
              <a:cxnLst/>
              <a:rect l="l" t="t" r="r" b="b"/>
              <a:pathLst>
                <a:path w="14537" h="14537" extrusionOk="0">
                  <a:moveTo>
                    <a:pt x="13673" y="556"/>
                  </a:moveTo>
                  <a:cubicBezTo>
                    <a:pt x="13827" y="556"/>
                    <a:pt x="13951" y="711"/>
                    <a:pt x="13951" y="865"/>
                  </a:cubicBezTo>
                  <a:lnTo>
                    <a:pt x="13951" y="10401"/>
                  </a:lnTo>
                  <a:lnTo>
                    <a:pt x="8550" y="10401"/>
                  </a:lnTo>
                  <a:cubicBezTo>
                    <a:pt x="8531" y="10399"/>
                    <a:pt x="8513" y="10397"/>
                    <a:pt x="8496" y="10397"/>
                  </a:cubicBezTo>
                  <a:cubicBezTo>
                    <a:pt x="8136" y="10397"/>
                    <a:pt x="8136" y="10961"/>
                    <a:pt x="8496" y="10961"/>
                  </a:cubicBezTo>
                  <a:cubicBezTo>
                    <a:pt x="8513" y="10961"/>
                    <a:pt x="8531" y="10960"/>
                    <a:pt x="8550" y="10957"/>
                  </a:cubicBezTo>
                  <a:lnTo>
                    <a:pt x="13951" y="10957"/>
                  </a:lnTo>
                  <a:lnTo>
                    <a:pt x="13951" y="11790"/>
                  </a:lnTo>
                  <a:cubicBezTo>
                    <a:pt x="13951" y="11975"/>
                    <a:pt x="13827" y="12099"/>
                    <a:pt x="13673" y="12099"/>
                  </a:cubicBezTo>
                  <a:lnTo>
                    <a:pt x="834" y="12099"/>
                  </a:lnTo>
                  <a:cubicBezTo>
                    <a:pt x="680" y="12099"/>
                    <a:pt x="556" y="11975"/>
                    <a:pt x="556" y="11821"/>
                  </a:cubicBezTo>
                  <a:lnTo>
                    <a:pt x="556" y="10957"/>
                  </a:lnTo>
                  <a:lnTo>
                    <a:pt x="5957" y="10957"/>
                  </a:lnTo>
                  <a:cubicBezTo>
                    <a:pt x="6297" y="10926"/>
                    <a:pt x="6297" y="10432"/>
                    <a:pt x="5957" y="10401"/>
                  </a:cubicBezTo>
                  <a:lnTo>
                    <a:pt x="556" y="10401"/>
                  </a:lnTo>
                  <a:lnTo>
                    <a:pt x="556" y="865"/>
                  </a:lnTo>
                  <a:cubicBezTo>
                    <a:pt x="556" y="711"/>
                    <a:pt x="680" y="556"/>
                    <a:pt x="834" y="556"/>
                  </a:cubicBezTo>
                  <a:close/>
                  <a:moveTo>
                    <a:pt x="8673" y="12685"/>
                  </a:moveTo>
                  <a:lnTo>
                    <a:pt x="8673" y="13981"/>
                  </a:lnTo>
                  <a:lnTo>
                    <a:pt x="5834" y="13981"/>
                  </a:lnTo>
                  <a:lnTo>
                    <a:pt x="5834" y="12685"/>
                  </a:lnTo>
                  <a:close/>
                  <a:moveTo>
                    <a:pt x="13673" y="1"/>
                  </a:moveTo>
                  <a:lnTo>
                    <a:pt x="13673" y="32"/>
                  </a:lnTo>
                  <a:lnTo>
                    <a:pt x="834" y="32"/>
                  </a:lnTo>
                  <a:cubicBezTo>
                    <a:pt x="371" y="32"/>
                    <a:pt x="1" y="402"/>
                    <a:pt x="1" y="865"/>
                  </a:cubicBezTo>
                  <a:lnTo>
                    <a:pt x="1" y="11821"/>
                  </a:lnTo>
                  <a:cubicBezTo>
                    <a:pt x="1" y="12284"/>
                    <a:pt x="371" y="12685"/>
                    <a:pt x="834" y="12685"/>
                  </a:cubicBezTo>
                  <a:lnTo>
                    <a:pt x="5278" y="12685"/>
                  </a:lnTo>
                  <a:lnTo>
                    <a:pt x="5278" y="13981"/>
                  </a:lnTo>
                  <a:lnTo>
                    <a:pt x="3859" y="13981"/>
                  </a:lnTo>
                  <a:cubicBezTo>
                    <a:pt x="3704" y="13981"/>
                    <a:pt x="3550" y="14105"/>
                    <a:pt x="3581" y="14259"/>
                  </a:cubicBezTo>
                  <a:cubicBezTo>
                    <a:pt x="3581" y="14413"/>
                    <a:pt x="3704" y="14537"/>
                    <a:pt x="3859" y="14537"/>
                  </a:cubicBezTo>
                  <a:lnTo>
                    <a:pt x="10648" y="14537"/>
                  </a:lnTo>
                  <a:cubicBezTo>
                    <a:pt x="10833" y="14537"/>
                    <a:pt x="10957" y="14413"/>
                    <a:pt x="10957" y="14259"/>
                  </a:cubicBezTo>
                  <a:cubicBezTo>
                    <a:pt x="10957" y="14105"/>
                    <a:pt x="10833" y="13981"/>
                    <a:pt x="10648" y="13981"/>
                  </a:cubicBezTo>
                  <a:lnTo>
                    <a:pt x="9260" y="13981"/>
                  </a:lnTo>
                  <a:lnTo>
                    <a:pt x="9260" y="12685"/>
                  </a:lnTo>
                  <a:lnTo>
                    <a:pt x="13673" y="12685"/>
                  </a:lnTo>
                  <a:cubicBezTo>
                    <a:pt x="14136" y="12685"/>
                    <a:pt x="14537" y="12284"/>
                    <a:pt x="14537" y="11821"/>
                  </a:cubicBezTo>
                  <a:lnTo>
                    <a:pt x="14537" y="865"/>
                  </a:lnTo>
                  <a:cubicBezTo>
                    <a:pt x="14537" y="371"/>
                    <a:pt x="14136" y="1"/>
                    <a:pt x="13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753;p85">
              <a:extLst>
                <a:ext uri="{FF2B5EF4-FFF2-40B4-BE49-F238E27FC236}">
                  <a16:creationId xmlns="" xmlns:a16="http://schemas.microsoft.com/office/drawing/2014/main" id="{FB4FE5A1-4609-3323-42D6-36B757E676A8}"/>
                </a:ext>
              </a:extLst>
            </p:cNvPr>
            <p:cNvSpPr/>
            <p:nvPr/>
          </p:nvSpPr>
          <p:spPr>
            <a:xfrm>
              <a:off x="6285575" y="3097575"/>
              <a:ext cx="277775" cy="78725"/>
            </a:xfrm>
            <a:custGeom>
              <a:avLst/>
              <a:gdLst/>
              <a:ahLst/>
              <a:cxnLst/>
              <a:rect l="l" t="t" r="r" b="b"/>
              <a:pathLst>
                <a:path w="11111" h="3149" extrusionOk="0">
                  <a:moveTo>
                    <a:pt x="10555" y="556"/>
                  </a:moveTo>
                  <a:lnTo>
                    <a:pt x="10555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71"/>
                  </a:lnTo>
                  <a:cubicBezTo>
                    <a:pt x="0" y="3025"/>
                    <a:pt x="124" y="3149"/>
                    <a:pt x="278" y="3149"/>
                  </a:cubicBezTo>
                  <a:lnTo>
                    <a:pt x="278" y="3118"/>
                  </a:lnTo>
                  <a:lnTo>
                    <a:pt x="10833" y="3118"/>
                  </a:lnTo>
                  <a:cubicBezTo>
                    <a:pt x="10987" y="3118"/>
                    <a:pt x="11111" y="2995"/>
                    <a:pt x="11111" y="2840"/>
                  </a:cubicBezTo>
                  <a:lnTo>
                    <a:pt x="11111" y="279"/>
                  </a:lnTo>
                  <a:cubicBezTo>
                    <a:pt x="11111" y="124"/>
                    <a:pt x="10987" y="1"/>
                    <a:pt x="10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754;p85">
              <a:extLst>
                <a:ext uri="{FF2B5EF4-FFF2-40B4-BE49-F238E27FC236}">
                  <a16:creationId xmlns="" xmlns:a16="http://schemas.microsoft.com/office/drawing/2014/main" id="{64FB9271-E707-ABDE-31D0-1A53B612CA85}"/>
                </a:ext>
              </a:extLst>
            </p:cNvPr>
            <p:cNvSpPr/>
            <p:nvPr/>
          </p:nvSpPr>
          <p:spPr>
            <a:xfrm>
              <a:off x="6285575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14" y="556"/>
                  </a:moveTo>
                  <a:lnTo>
                    <a:pt x="4414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24" y="3118"/>
                    <a:pt x="278" y="3118"/>
                  </a:cubicBezTo>
                  <a:lnTo>
                    <a:pt x="4722" y="3118"/>
                  </a:lnTo>
                  <a:cubicBezTo>
                    <a:pt x="4877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7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755;p85">
              <a:extLst>
                <a:ext uri="{FF2B5EF4-FFF2-40B4-BE49-F238E27FC236}">
                  <a16:creationId xmlns="" xmlns:a16="http://schemas.microsoft.com/office/drawing/2014/main" id="{8FA054B6-78AD-4268-2E7A-A2A910ADB7C3}"/>
                </a:ext>
              </a:extLst>
            </p:cNvPr>
            <p:cNvSpPr/>
            <p:nvPr/>
          </p:nvSpPr>
          <p:spPr>
            <a:xfrm>
              <a:off x="6438350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44" y="556"/>
                  </a:moveTo>
                  <a:lnTo>
                    <a:pt x="4444" y="2562"/>
                  </a:lnTo>
                  <a:lnTo>
                    <a:pt x="586" y="2562"/>
                  </a:lnTo>
                  <a:lnTo>
                    <a:pt x="586" y="556"/>
                  </a:lnTo>
                  <a:close/>
                  <a:moveTo>
                    <a:pt x="309" y="1"/>
                  </a:moveTo>
                  <a:cubicBezTo>
                    <a:pt x="15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54" y="3118"/>
                    <a:pt x="309" y="3118"/>
                  </a:cubicBezTo>
                  <a:lnTo>
                    <a:pt x="4722" y="3118"/>
                  </a:lnTo>
                  <a:cubicBezTo>
                    <a:pt x="4876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6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756;p85">
              <a:extLst>
                <a:ext uri="{FF2B5EF4-FFF2-40B4-BE49-F238E27FC236}">
                  <a16:creationId xmlns="" xmlns:a16="http://schemas.microsoft.com/office/drawing/2014/main" id="{8D4CBFAF-6687-5E5E-19E2-A14E213EBABA}"/>
                </a:ext>
              </a:extLst>
            </p:cNvPr>
            <p:cNvSpPr/>
            <p:nvPr/>
          </p:nvSpPr>
          <p:spPr>
            <a:xfrm>
              <a:off x="6416650" y="3312350"/>
              <a:ext cx="15625" cy="14125"/>
            </a:xfrm>
            <a:custGeom>
              <a:avLst/>
              <a:gdLst/>
              <a:ahLst/>
              <a:cxnLst/>
              <a:rect l="l" t="t" r="r" b="b"/>
              <a:pathLst>
                <a:path w="625" h="565" extrusionOk="0">
                  <a:moveTo>
                    <a:pt x="318" y="1"/>
                  </a:moveTo>
                  <a:cubicBezTo>
                    <a:pt x="160" y="1"/>
                    <a:pt x="0" y="121"/>
                    <a:pt x="35" y="329"/>
                  </a:cubicBezTo>
                  <a:cubicBezTo>
                    <a:pt x="62" y="491"/>
                    <a:pt x="184" y="565"/>
                    <a:pt x="307" y="565"/>
                  </a:cubicBezTo>
                  <a:cubicBezTo>
                    <a:pt x="465" y="565"/>
                    <a:pt x="625" y="444"/>
                    <a:pt x="590" y="236"/>
                  </a:cubicBezTo>
                  <a:cubicBezTo>
                    <a:pt x="563" y="74"/>
                    <a:pt x="441" y="1"/>
                    <a:pt x="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Овал 3"/>
          <p:cNvSpPr/>
          <p:nvPr/>
        </p:nvSpPr>
        <p:spPr>
          <a:xfrm>
            <a:off x="173355" y="3605541"/>
            <a:ext cx="304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3834" y="4547242"/>
            <a:ext cx="241859" cy="307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 smtClean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Исполнительный орган в сфере образования утверждает расписание проведения тестирования;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19825" y="2133599"/>
            <a:ext cx="5806440" cy="35052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(за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9.Для проведения тестирования создается комиссия. Для разрешения спорных вопросов создается апелляционная комиссия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endParaRPr lang="ru-RU" sz="11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случае нарушения запрета ТЕСТИРОВАНИЕ СЧИТАЕТСЯ НЕПРОЙДЕННЫМ.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 smtClean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868736" y="804505"/>
            <a:ext cx="8000683" cy="6043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810" marR="969010" lvl="0" indent="20193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Тестирование проводится в государственных и муниципальных общеобразовательных организациях (далее – тестирующая организация);</a:t>
            </a:r>
            <a:endParaRPr lang="ru-RU" sz="800" dirty="0" smtClean="0">
              <a:solidFill>
                <a:schemeClr val="tx1"/>
              </a:solidFill>
              <a:cs typeface="Calibri"/>
            </a:endParaRPr>
          </a:p>
          <a:p>
            <a:pPr marL="442595" marR="0" lvl="0" indent="-201930" algn="l" defTabSz="914400" eaLnBrk="1" fontAlgn="auto" latinLnBrk="0" hangingPunct="1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595" algn="l"/>
              </a:tabLst>
              <a:defRPr/>
            </a:pPr>
            <a:r>
              <a:rPr lang="ru-RU" sz="800" dirty="0" smtClean="0">
                <a:solidFill>
                  <a:schemeClr val="tx1"/>
                </a:solidFill>
                <a:cs typeface="Calibri"/>
              </a:rPr>
              <a:t>Тестирующая организации определяются исполнительными органами в сфере образования;</a:t>
            </a:r>
          </a:p>
          <a:p>
            <a:pPr marL="432434" marR="0" lvl="0" indent="-201295" algn="l" defTabSz="91440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32434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Информация о тестирующих организациях и местах проведения тестирования публикуется ИО на ЕПГУ и РПГУ (при наличии технической возможности</a:t>
            </a:r>
            <a:r>
              <a:rPr lang="ru-RU" sz="1050" spc="-10" dirty="0" smtClean="0">
                <a:solidFill>
                  <a:schemeClr val="tx1"/>
                </a:solidFill>
                <a:cs typeface="Calibri"/>
              </a:rPr>
              <a:t>);</a:t>
            </a:r>
            <a:endParaRPr lang="ru-RU" sz="1200" spc="-25" dirty="0" smtClean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203835" y="6260071"/>
            <a:ext cx="6052820" cy="478336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Информация о тестирующих организациях  направляется исполнительным органом в сфере образования в </a:t>
            </a:r>
            <a:r>
              <a:rPr lang="ru-RU" sz="10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Минпросвещения</a:t>
            </a: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 России для размещения на сайте в сети «Интернет</a:t>
            </a:r>
            <a:r>
              <a:rPr lang="ru-RU" sz="1000" dirty="0" smtClean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»</a:t>
            </a:r>
            <a:endParaRPr lang="ru-RU" sz="10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" y="7620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субъектах РФ и (или) посредством системы </a:t>
            </a:r>
            <a:r>
              <a:rPr lang="ru-RU" sz="12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междведомственного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  <a:endParaRPr lang="ru-RU" sz="1400" b="1" dirty="0">
              <a:solidFill>
                <a:srgbClr val="003366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сведений о результатах тестирования обеспечивается исполнительным органом в сфере образования и (или) образовательными организациями.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CEC9D7F852F434DB797C74E22D9C858" ma:contentTypeVersion="0" ma:contentTypeDescription="Создание документа." ma:contentTypeScope="" ma:versionID="f7a6fdccb68d7ab79dc93c17c6998ce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91AA91A-CC7B-481E-AF6E-E370840ECB1B}"/>
</file>

<file path=customXml/itemProps2.xml><?xml version="1.0" encoding="utf-8"?>
<ds:datastoreItem xmlns:ds="http://schemas.openxmlformats.org/officeDocument/2006/customXml" ds:itemID="{1EB05A44-97E6-490B-AD3A-3E1EE0988D6E}"/>
</file>

<file path=customXml/itemProps3.xml><?xml version="1.0" encoding="utf-8"?>
<ds:datastoreItem xmlns:ds="http://schemas.openxmlformats.org/officeDocument/2006/customXml" ds:itemID="{8C685B89-FFBF-4614-877F-6565ADF0BE5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937</Words>
  <Application>Microsoft Office PowerPoint</Application>
  <PresentationFormat>Произвольный</PresentationFormat>
  <Paragraphs>108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Тема Office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tarasova-ea</cp:lastModifiedBy>
  <cp:revision>63</cp:revision>
  <cp:lastPrinted>2025-03-27T13:23:14Z</cp:lastPrinted>
  <dcterms:created xsi:type="dcterms:W3CDTF">2025-03-17T06:45:18Z</dcterms:created>
  <dcterms:modified xsi:type="dcterms:W3CDTF">2025-03-27T14:02:08Z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  <property fmtid="{D5CDD505-2E9C-101B-9397-08002B2CF9AE}" pid="6" name="ContentTypeId">
    <vt:lpwstr>0x0101008CEC9D7F852F434DB797C74E22D9C858</vt:lpwstr>
  </property>
</Properties>
</file>