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3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B61A-F19F-431D-90E8-D9507B2C83E8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0BECF-C62D-497F-B82B-EDA44CC250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B61A-F19F-431D-90E8-D9507B2C83E8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0BECF-C62D-497F-B82B-EDA44CC250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B61A-F19F-431D-90E8-D9507B2C83E8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0BECF-C62D-497F-B82B-EDA44CC250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B61A-F19F-431D-90E8-D9507B2C83E8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0BECF-C62D-497F-B82B-EDA44CC250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B61A-F19F-431D-90E8-D9507B2C83E8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0BECF-C62D-497F-B82B-EDA44CC250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B61A-F19F-431D-90E8-D9507B2C83E8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0BECF-C62D-497F-B82B-EDA44CC250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B61A-F19F-431D-90E8-D9507B2C83E8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0BECF-C62D-497F-B82B-EDA44CC250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B61A-F19F-431D-90E8-D9507B2C83E8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0BECF-C62D-497F-B82B-EDA44CC250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B61A-F19F-431D-90E8-D9507B2C83E8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0BECF-C62D-497F-B82B-EDA44CC250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B61A-F19F-431D-90E8-D9507B2C83E8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0BECF-C62D-497F-B82B-EDA44CC250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B61A-F19F-431D-90E8-D9507B2C83E8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0BECF-C62D-497F-B82B-EDA44CC250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50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DB61A-F19F-431D-90E8-D9507B2C83E8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20BECF-C62D-497F-B82B-EDA44CC2502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85723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solidFill>
                  <a:srgbClr val="7030A0"/>
                </a:solidFill>
              </a:rPr>
              <a:t>МБДОУ «Детский сад № 92 «Искорка»</a:t>
            </a:r>
            <a:r>
              <a:rPr lang="ru-RU" dirty="0" smtClean="0">
                <a:solidFill>
                  <a:srgbClr val="7030A0"/>
                </a:solidFill>
              </a:rPr>
              <a:t/>
            </a:r>
            <a:br>
              <a:rPr lang="ru-RU" dirty="0" smtClean="0">
                <a:solidFill>
                  <a:srgbClr val="7030A0"/>
                </a:solidFill>
              </a:rPr>
            </a:br>
            <a:r>
              <a:rPr lang="ru-RU" dirty="0" smtClean="0">
                <a:solidFill>
                  <a:srgbClr val="7030A0"/>
                </a:solidFill>
              </a:rPr>
              <a:t/>
            </a:r>
            <a:br>
              <a:rPr lang="ru-RU" dirty="0" smtClean="0">
                <a:solidFill>
                  <a:srgbClr val="7030A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МЕТОДИКА </a:t>
            </a:r>
            <a:r>
              <a:rPr lang="ru-RU" dirty="0">
                <a:solidFill>
                  <a:srgbClr val="C00000"/>
                </a:solidFill>
              </a:rPr>
              <a:t>ПРОВЕДЕНИЯ ЗАНЯТИЙ ПО ОЗНАКОМЛЕНИЮ С ЖИВОПИСЬЮ.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43504" y="3143248"/>
            <a:ext cx="2914648" cy="1752600"/>
          </a:xfrm>
        </p:spPr>
        <p:txBody>
          <a:bodyPr>
            <a:normAutofit lnSpcReduction="10000"/>
          </a:bodyPr>
          <a:lstStyle/>
          <a:p>
            <a:pPr algn="r"/>
            <a:endParaRPr lang="ru-RU" sz="2400" dirty="0" smtClean="0">
              <a:solidFill>
                <a:srgbClr val="C00000"/>
              </a:solidFill>
            </a:endParaRPr>
          </a:p>
          <a:p>
            <a:pPr algn="r"/>
            <a:r>
              <a:rPr lang="ru-RU" sz="2400" dirty="0" smtClean="0">
                <a:solidFill>
                  <a:srgbClr val="7030A0"/>
                </a:solidFill>
              </a:rPr>
              <a:t>Подготовила</a:t>
            </a:r>
            <a:r>
              <a:rPr lang="ru-RU" sz="2400" dirty="0">
                <a:solidFill>
                  <a:srgbClr val="7030A0"/>
                </a:solidFill>
              </a:rPr>
              <a:t>: </a:t>
            </a:r>
          </a:p>
          <a:p>
            <a:pPr algn="r"/>
            <a:r>
              <a:rPr lang="ru-RU" sz="2400" dirty="0">
                <a:solidFill>
                  <a:srgbClr val="7030A0"/>
                </a:solidFill>
              </a:rPr>
              <a:t>воспитатель</a:t>
            </a:r>
          </a:p>
          <a:p>
            <a:pPr algn="r"/>
            <a:r>
              <a:rPr lang="ru-RU" sz="2400" dirty="0" err="1">
                <a:solidFill>
                  <a:srgbClr val="7030A0"/>
                </a:solidFill>
              </a:rPr>
              <a:t>Ерондейкина</a:t>
            </a:r>
            <a:r>
              <a:rPr lang="ru-RU" sz="2400" dirty="0">
                <a:solidFill>
                  <a:srgbClr val="7030A0"/>
                </a:solidFill>
              </a:rPr>
              <a:t> Е.М.</a:t>
            </a:r>
          </a:p>
        </p:txBody>
      </p:sp>
      <p:pic>
        <p:nvPicPr>
          <p:cNvPr id="1026" name="Picture 2" descr="C:\Users\User\Desktop\Новая папка (3)\detsad-184418-1602967028.jpg"/>
          <p:cNvPicPr>
            <a:picLocks noChangeAspect="1" noChangeArrowheads="1"/>
          </p:cNvPicPr>
          <p:nvPr/>
        </p:nvPicPr>
        <p:blipFill>
          <a:blip r:embed="rId2" cstate="print"/>
          <a:srcRect b="3611"/>
          <a:stretch>
            <a:fillRect/>
          </a:stretch>
        </p:blipFill>
        <p:spPr bwMode="auto">
          <a:xfrm>
            <a:off x="1571604" y="3500438"/>
            <a:ext cx="2786042" cy="2000264"/>
          </a:xfrm>
          <a:prstGeom prst="rect">
            <a:avLst/>
          </a:prstGeom>
          <a:ln>
            <a:solidFill>
              <a:srgbClr val="FFFF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7030A0"/>
                </a:solidFill>
              </a:rPr>
              <a:t> </a:t>
            </a:r>
            <a:r>
              <a:rPr lang="ru-RU" sz="4000" i="1" dirty="0">
                <a:solidFill>
                  <a:srgbClr val="7030A0"/>
                </a:solidFill>
              </a:rPr>
              <a:t>«Искусство – </a:t>
            </a:r>
            <a:r>
              <a:rPr lang="ru-RU" sz="4000" i="1" dirty="0" smtClean="0">
                <a:solidFill>
                  <a:srgbClr val="7030A0"/>
                </a:solidFill>
              </a:rPr>
              <a:t>это…»</a:t>
            </a:r>
            <a:endParaRPr lang="ru-RU" sz="4000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214422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/>
              <a:t>	</a:t>
            </a:r>
            <a:r>
              <a:rPr lang="ru-RU" sz="2400" dirty="0" smtClean="0"/>
              <a:t>	</a:t>
            </a:r>
            <a:r>
              <a:rPr lang="ru-RU" sz="2400" dirty="0" smtClean="0">
                <a:solidFill>
                  <a:srgbClr val="7030A0"/>
                </a:solidFill>
              </a:rPr>
              <a:t>Искусство </a:t>
            </a:r>
            <a:r>
              <a:rPr lang="ru-RU" sz="2400" dirty="0">
                <a:solidFill>
                  <a:srgbClr val="7030A0"/>
                </a:solidFill>
              </a:rPr>
              <a:t>- это </a:t>
            </a:r>
            <a:r>
              <a:rPr lang="ru-RU" sz="2400" i="1" dirty="0">
                <a:solidFill>
                  <a:srgbClr val="7030A0"/>
                </a:solidFill>
              </a:rPr>
              <a:t>«образ»</a:t>
            </a:r>
            <a:r>
              <a:rPr lang="ru-RU" sz="2400" dirty="0">
                <a:solidFill>
                  <a:srgbClr val="7030A0"/>
                </a:solidFill>
              </a:rPr>
              <a:t>, </a:t>
            </a:r>
            <a:r>
              <a:rPr lang="ru-RU" sz="2400" dirty="0" err="1">
                <a:solidFill>
                  <a:srgbClr val="7030A0"/>
                </a:solidFill>
              </a:rPr>
              <a:t>образ</a:t>
            </a:r>
            <a:r>
              <a:rPr lang="ru-RU" sz="2400" dirty="0">
                <a:solidFill>
                  <a:srgbClr val="7030A0"/>
                </a:solidFill>
              </a:rPr>
              <a:t> мира, человека, сформировавшийся в сознании художника и выраженный им в слове, звуках, красках, форме.</a:t>
            </a:r>
          </a:p>
          <a:p>
            <a:pPr>
              <a:buNone/>
            </a:pPr>
            <a:r>
              <a:rPr lang="ru-RU" sz="2400" dirty="0">
                <a:solidFill>
                  <a:srgbClr val="7030A0"/>
                </a:solidFill>
              </a:rPr>
              <a:t>		Искусство говорит образным языком, оно наглядно, что близко ребенку дошкольного возраста.</a:t>
            </a:r>
          </a:p>
          <a:p>
            <a:endParaRPr lang="ru-RU" dirty="0"/>
          </a:p>
        </p:txBody>
      </p:sp>
      <p:pic>
        <p:nvPicPr>
          <p:cNvPr id="12290" name="Picture 2" descr="https://lucky-child.com/upload/resize_cache/iblock/7ab/760_612_2/7ab59045d8684d877dbf5b5f1617b8d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3214686"/>
            <a:ext cx="4080837" cy="328614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sz="3600" i="1" dirty="0"/>
              <a:t/>
            </a:r>
            <a:br>
              <a:rPr lang="ru-RU" sz="3600" i="1" dirty="0"/>
            </a:br>
            <a:r>
              <a:rPr lang="ru-RU" sz="3600" i="1" dirty="0">
                <a:solidFill>
                  <a:srgbClr val="7030A0"/>
                </a:solidFill>
              </a:rPr>
              <a:t>«</a:t>
            </a:r>
            <a:r>
              <a:rPr lang="ru-RU" sz="3600" b="1" i="1" dirty="0">
                <a:solidFill>
                  <a:srgbClr val="7030A0"/>
                </a:solidFill>
              </a:rPr>
              <a:t>Искусство призвано…</a:t>
            </a:r>
            <a:r>
              <a:rPr lang="ru-RU" sz="3600" i="1" dirty="0">
                <a:solidFill>
                  <a:srgbClr val="7030A0"/>
                </a:solidFill>
              </a:rPr>
              <a:t>»</a:t>
            </a:r>
            <a:r>
              <a:rPr lang="ru-RU" dirty="0">
                <a:solidFill>
                  <a:srgbClr val="7030A0"/>
                </a:solidFill>
              </a:rPr>
              <a:t/>
            </a:r>
            <a:br>
              <a:rPr lang="ru-RU" dirty="0">
                <a:solidFill>
                  <a:srgbClr val="7030A0"/>
                </a:solidFill>
              </a:rPr>
            </a:b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857232"/>
            <a:ext cx="8229600" cy="361475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>
                <a:solidFill>
                  <a:srgbClr val="7030A0"/>
                </a:solidFill>
              </a:rPr>
              <a:t>Искусство призвано :</a:t>
            </a:r>
          </a:p>
          <a:p>
            <a:pPr>
              <a:buNone/>
            </a:pPr>
            <a:r>
              <a:rPr lang="ru-RU" sz="2400" dirty="0">
                <a:solidFill>
                  <a:srgbClr val="7030A0"/>
                </a:solidFill>
              </a:rPr>
              <a:t>• </a:t>
            </a:r>
            <a:r>
              <a:rPr lang="ru-RU" sz="2400" i="1" dirty="0">
                <a:solidFill>
                  <a:srgbClr val="7030A0"/>
                </a:solidFill>
              </a:rPr>
              <a:t>«раскрывать истину в чувственной форме»</a:t>
            </a:r>
            <a:r>
              <a:rPr lang="ru-RU" sz="2400" dirty="0">
                <a:solidFill>
                  <a:srgbClr val="7030A0"/>
                </a:solidFill>
              </a:rPr>
              <a:t> </a:t>
            </a:r>
            <a:r>
              <a:rPr lang="ru-RU" sz="2400" i="1" dirty="0">
                <a:solidFill>
                  <a:srgbClr val="7030A0"/>
                </a:solidFill>
              </a:rPr>
              <a:t>(Гегель)</a:t>
            </a:r>
            <a:endParaRPr lang="ru-RU" sz="2400" dirty="0">
              <a:solidFill>
                <a:srgbClr val="7030A0"/>
              </a:solidFill>
            </a:endParaRPr>
          </a:p>
          <a:p>
            <a:pPr>
              <a:buNone/>
            </a:pPr>
            <a:r>
              <a:rPr lang="ru-RU" sz="2400" dirty="0">
                <a:solidFill>
                  <a:srgbClr val="7030A0"/>
                </a:solidFill>
              </a:rPr>
              <a:t>• </a:t>
            </a:r>
            <a:r>
              <a:rPr lang="ru-RU" sz="2400" i="1" dirty="0">
                <a:solidFill>
                  <a:srgbClr val="7030A0"/>
                </a:solidFill>
              </a:rPr>
              <a:t>«исправлять природу»</a:t>
            </a:r>
            <a:r>
              <a:rPr lang="ru-RU" sz="2400" dirty="0">
                <a:solidFill>
                  <a:srgbClr val="7030A0"/>
                </a:solidFill>
              </a:rPr>
              <a:t> </a:t>
            </a:r>
            <a:r>
              <a:rPr lang="ru-RU" sz="2400" i="1" dirty="0">
                <a:solidFill>
                  <a:srgbClr val="7030A0"/>
                </a:solidFill>
              </a:rPr>
              <a:t>(Вольтер)</a:t>
            </a:r>
            <a:endParaRPr lang="ru-RU" sz="2400" dirty="0">
              <a:solidFill>
                <a:srgbClr val="7030A0"/>
              </a:solidFill>
            </a:endParaRPr>
          </a:p>
          <a:p>
            <a:pPr>
              <a:buNone/>
            </a:pPr>
            <a:r>
              <a:rPr lang="ru-RU" sz="2400" dirty="0">
                <a:solidFill>
                  <a:srgbClr val="7030A0"/>
                </a:solidFill>
              </a:rPr>
              <a:t>• «способствовать тому, чтобы люди глубже понимали жизнь и больше ее любили» </a:t>
            </a:r>
            <a:r>
              <a:rPr lang="ru-RU" sz="2400" i="1" dirty="0">
                <a:solidFill>
                  <a:srgbClr val="7030A0"/>
                </a:solidFill>
              </a:rPr>
              <a:t>(Р. Кент)</a:t>
            </a:r>
            <a:endParaRPr lang="ru-RU" sz="2400" dirty="0">
              <a:solidFill>
                <a:srgbClr val="7030A0"/>
              </a:solidFill>
            </a:endParaRPr>
          </a:p>
          <a:p>
            <a:pPr>
              <a:buNone/>
            </a:pPr>
            <a:r>
              <a:rPr lang="ru-RU" sz="2400" dirty="0">
                <a:solidFill>
                  <a:srgbClr val="7030A0"/>
                </a:solidFill>
              </a:rPr>
              <a:t>• </a:t>
            </a:r>
            <a:r>
              <a:rPr lang="ru-RU" sz="2400" i="1" dirty="0">
                <a:solidFill>
                  <a:srgbClr val="7030A0"/>
                </a:solidFill>
              </a:rPr>
              <a:t>«озарять светом глубины человеческой души»</a:t>
            </a:r>
            <a:r>
              <a:rPr lang="ru-RU" sz="2400" dirty="0">
                <a:solidFill>
                  <a:srgbClr val="7030A0"/>
                </a:solidFill>
              </a:rPr>
              <a:t> </a:t>
            </a:r>
            <a:r>
              <a:rPr lang="ru-RU" sz="2400" i="1" dirty="0">
                <a:solidFill>
                  <a:srgbClr val="7030A0"/>
                </a:solidFill>
              </a:rPr>
              <a:t>(Р. Шуман)</a:t>
            </a:r>
            <a:endParaRPr lang="ru-RU" sz="2400" dirty="0">
              <a:solidFill>
                <a:srgbClr val="7030A0"/>
              </a:solidFill>
            </a:endParaRPr>
          </a:p>
          <a:p>
            <a:pPr>
              <a:buNone/>
            </a:pPr>
            <a:r>
              <a:rPr lang="ru-RU" sz="2200" dirty="0">
                <a:solidFill>
                  <a:srgbClr val="7030A0"/>
                </a:solidFill>
              </a:rPr>
              <a:t>Эти высказывания раскрывают педагогические возможности живописи.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1266" name="Picture 2" descr="https://lucky-child.com/upload/resize_cache/iblock/042/760_369_2/042c67c8397bbf3c2c372709ebc95ef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3857628"/>
            <a:ext cx="5810240" cy="2821025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 «</a:t>
            </a:r>
            <a:r>
              <a:rPr lang="ru-RU" sz="2800" b="1" dirty="0"/>
              <a:t>Методы ознакомления дошкольников с изобразительным искусством</a:t>
            </a:r>
            <a:r>
              <a:rPr lang="ru-RU" sz="2800" dirty="0"/>
              <a:t>».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6386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ru-RU" b="1" i="1" dirty="0"/>
              <a:t>		Пояснение</a:t>
            </a:r>
            <a:r>
              <a:rPr lang="ru-RU" i="1" dirty="0"/>
              <a:t> –</a:t>
            </a:r>
            <a:r>
              <a:rPr lang="ru-RU" dirty="0"/>
              <a:t>применяется при первых беседах для уточнения представления детей о картине, помогает уточнить ответы детей. Этот прием помогает всматриваться в картину. Содержание эмоционально окрашено, богато интонациями. Дети внимательно слушают рассказ по картине, смотрят и видят детали, соотносят изображенные предметы с реальными, выделяют главное в содержании произведения, устанавливают связи между предметами и явлениями, изображенными на картине. Используется в случае, когда дети затрудняются с ответом.</a:t>
            </a:r>
          </a:p>
          <a:p>
            <a:pPr algn="just">
              <a:buNone/>
            </a:pPr>
            <a:r>
              <a:rPr lang="ru-RU" i="1" dirty="0"/>
              <a:t>		</a:t>
            </a:r>
            <a:r>
              <a:rPr lang="ru-RU" b="1" i="1" dirty="0"/>
              <a:t>Сравнение</a:t>
            </a:r>
            <a:r>
              <a:rPr lang="ru-RU" i="1" dirty="0"/>
              <a:t> –</a:t>
            </a:r>
            <a:r>
              <a:rPr lang="ru-RU" dirty="0"/>
              <a:t> сравнения можно использовать для того, чтобы развивать у детей мыслительные процессы - умение делать анализ и выводы на основе умозаключений. Например,  использовать при сравнении одной картины с другой. Направляю внимание детей на колорит картины — сочетание красок, характерное, например, для весеннего дня. </a:t>
            </a:r>
            <a:r>
              <a:rPr lang="ru-RU" dirty="0" err="1"/>
              <a:t>Проситт</a:t>
            </a:r>
            <a:r>
              <a:rPr lang="ru-RU" dirty="0"/>
              <a:t> детей рассказать о цветовых сочетаниях, передающих пасмурный </a:t>
            </a:r>
            <a:r>
              <a:rPr lang="ru-RU" i="1" dirty="0"/>
              <a:t>(ясный)</a:t>
            </a:r>
            <a:r>
              <a:rPr lang="ru-RU" dirty="0"/>
              <a:t> день в картине.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«</a:t>
            </a:r>
            <a:r>
              <a:rPr lang="ru-RU" sz="2800" b="1" dirty="0"/>
              <a:t>Методы ознакомления дошкольников с изобразительным искусством</a:t>
            </a:r>
            <a:r>
              <a:rPr lang="ru-RU" sz="2800" dirty="0"/>
              <a:t>».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buNone/>
            </a:pPr>
            <a:r>
              <a:rPr lang="ru-RU" b="1" i="1" dirty="0"/>
              <a:t>		</a:t>
            </a:r>
            <a:r>
              <a:rPr lang="ru-RU" sz="2400" b="1" i="1" dirty="0"/>
              <a:t>Акцентирование деталей</a:t>
            </a:r>
            <a:r>
              <a:rPr lang="ru-RU" sz="2400" b="1" dirty="0"/>
              <a:t> </a:t>
            </a:r>
            <a:r>
              <a:rPr lang="ru-RU" sz="2400" dirty="0"/>
              <a:t>–раскрывает выразительность части картины, именно на ней сосредотачивает внимание, усиливает восприятие детей и помогает им установить взаимосвязь между частью и целым в картине. Прежде чем спрашивать </a:t>
            </a:r>
            <a:r>
              <a:rPr lang="ru-RU" sz="2400" i="1" dirty="0"/>
              <a:t>«о чем картина?»</a:t>
            </a:r>
            <a:r>
              <a:rPr lang="ru-RU" sz="2400" dirty="0"/>
              <a:t>, надо научить детально рассматривать произведение. Вопросы обобщенного характера задаются в том случае, если дети приобрели умение ее анализировать.</a:t>
            </a:r>
          </a:p>
          <a:p>
            <a:pPr algn="just">
              <a:buNone/>
            </a:pPr>
            <a:r>
              <a:rPr lang="ru-RU" sz="2400" dirty="0"/>
              <a:t>		</a:t>
            </a:r>
            <a:r>
              <a:rPr lang="ru-RU" sz="2400" i="1" dirty="0"/>
              <a:t> </a:t>
            </a:r>
            <a:r>
              <a:rPr lang="ru-RU" sz="2400" b="1" i="1" dirty="0"/>
              <a:t>Метод вызывания адекватных эмоций</a:t>
            </a:r>
            <a:r>
              <a:rPr lang="ru-RU" sz="2400" b="1" dirty="0"/>
              <a:t>. </a:t>
            </a:r>
            <a:r>
              <a:rPr lang="ru-RU" sz="2400" dirty="0"/>
              <a:t>Суть его заключается в том, чтобы вызвать у детей определённые чувства, эмоции, настроение. Предлагается вспомнить сходную ситуацию, в каких случаях у детей было такое же настроение.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dirty="0"/>
              <a:t>«</a:t>
            </a:r>
            <a:r>
              <a:rPr lang="ru-RU" sz="2800" b="1" dirty="0"/>
              <a:t>Методы ознакомления дошкольников с изобразительным искусством</a:t>
            </a:r>
            <a:r>
              <a:rPr lang="ru-RU" sz="2800" dirty="0"/>
              <a:t>».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000108"/>
            <a:ext cx="8229600" cy="4757758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000" dirty="0"/>
              <a:t>		</a:t>
            </a:r>
            <a:r>
              <a:rPr lang="ru-RU" sz="2000" b="1" i="1" dirty="0"/>
              <a:t> Тактильно-чувственный метод.</a:t>
            </a:r>
            <a:r>
              <a:rPr lang="ru-RU" sz="2000" dirty="0"/>
              <a:t> Данный метод заключается в том. что в процессе восприятия воспитатель прикасается к ребёнку руками. Цель данного метода – вызвать чувства детей, пережить адекватное состояние изображённого образа. Он действует на эмоциональное состояние детей, вызывает ответные реакции, особенно у застенчивых, но при условии, если между детьми и воспитателем есть взаимная искренность.</a:t>
            </a:r>
            <a:br>
              <a:rPr lang="ru-RU" sz="2000" dirty="0"/>
            </a:br>
            <a:r>
              <a:rPr lang="ru-RU" sz="2000" dirty="0"/>
              <a:t>	</a:t>
            </a:r>
            <a:r>
              <a:rPr lang="ru-RU" sz="2000" b="1" i="1" dirty="0"/>
              <a:t>Метод оживления детских эмоций с помощью литературных и песенных образов.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	</a:t>
            </a:r>
            <a:r>
              <a:rPr lang="ru-RU" sz="2000" b="1" i="1" dirty="0"/>
              <a:t>Приём «вхождении» в картину </a:t>
            </a:r>
            <a:r>
              <a:rPr lang="ru-RU" sz="2000" dirty="0"/>
              <a:t>– используя этот прием,  предлагается детям представить себя на месте изображенного человека. Этот прием оживляет, усиливает, раскрашивает все детали содержания, подсказывает верную интонацию, переносит на изображаемое место, учит сопереживанию и будит воображение детей. Этот прием тесно связан с игрой и творческой фантазией, с определенного рода установками на развернутое выразительное рассказывание.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«</a:t>
            </a:r>
            <a:r>
              <a:rPr lang="ru-RU" sz="2800" b="1" dirty="0"/>
              <a:t>Методы ознакомления дошкольников с изобразительным искусством</a:t>
            </a:r>
            <a:r>
              <a:rPr lang="ru-RU" sz="2800" dirty="0"/>
              <a:t>».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ru-RU" dirty="0"/>
              <a:t>		 </a:t>
            </a:r>
            <a:r>
              <a:rPr lang="ru-RU" b="1" i="1" dirty="0"/>
              <a:t>Метод музыкального сопрово</a:t>
            </a:r>
            <a:r>
              <a:rPr lang="ru-RU" b="1" dirty="0"/>
              <a:t>ждения</a:t>
            </a:r>
            <a:r>
              <a:rPr lang="ru-RU" dirty="0"/>
              <a:t> – звучит музыка, настроение которой созвучно настроению картины, т.е. происходит воздействие одновременно на зрительный и слуховой анализаторы. Музыка может предварять восприятие портрета. тогда воспитатель спрашивает, догадались ли дети, кто изображён на портрете, который мы посмотрим сегодня. Музыка может быт фоном для рассказа воспитателя.</a:t>
            </a:r>
            <a:br>
              <a:rPr lang="ru-RU" dirty="0"/>
            </a:br>
            <a:r>
              <a:rPr lang="ru-RU" dirty="0"/>
              <a:t>	</a:t>
            </a:r>
            <a:r>
              <a:rPr lang="ru-RU" b="1" i="1" dirty="0"/>
              <a:t>Игровые приёмы. </a:t>
            </a:r>
            <a:r>
              <a:rPr lang="ru-RU" dirty="0"/>
              <a:t>При помощи которого можно заинтересовать ребенка содержанием картин. Игровые приемы сосредотачивают внимание детей на необходимой для восприятия части картины, активизируют мыслительную деятельность, вызывают интерес к произведению, формируют положительное отношение к искусству в целом. Например, </a:t>
            </a:r>
            <a:r>
              <a:rPr lang="ru-RU" i="1" dirty="0"/>
              <a:t>«Кто точнее передаст движение руки»</a:t>
            </a:r>
            <a:r>
              <a:rPr lang="ru-RU" dirty="0"/>
              <a:t>, </a:t>
            </a:r>
            <a:r>
              <a:rPr lang="ru-RU" i="1" dirty="0"/>
              <a:t>«Кто расскажет лучше, интереснее, почему понравилось произведение?»</a:t>
            </a:r>
            <a:r>
              <a:rPr lang="ru-RU" dirty="0"/>
              <a:t>, </a:t>
            </a:r>
            <a:r>
              <a:rPr lang="ru-RU" i="1" dirty="0"/>
              <a:t>«Узнай, к какому портрету относится эта музыка»</a:t>
            </a:r>
            <a:r>
              <a:rPr lang="ru-RU" dirty="0"/>
              <a:t>, </a:t>
            </a:r>
            <a:r>
              <a:rPr lang="ru-RU" i="1" dirty="0"/>
              <a:t>«Открой тайну человека, которую скрыл художник»</a:t>
            </a:r>
            <a:r>
              <a:rPr lang="ru-RU" dirty="0"/>
              <a:t>, </a:t>
            </a:r>
            <a:r>
              <a:rPr lang="ru-RU" i="1" dirty="0"/>
              <a:t>«Придумай название к данному портрету»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1176" y="71422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dirty="0"/>
              <a:t>МЕТОДИКА ПРОВЕДЕНИЯ ЗАНЯТИЙ ПО ОЗНАКОМЛЕНИЮ С ЖИВОПИСЬЮ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214422"/>
            <a:ext cx="8229600" cy="452596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/>
              <a:t>		Перед тем как познакомить детей с произведением, воспитатель изучает его, определяет, о чём картина, устанавливает связь между содержанием и средствами выразительности, цветом и композицией, построением и настроением произведения, решает, что в картине звучит наиболее ярко. После детального изучения отбирает слова, необходимые для рассказывания.</a:t>
            </a:r>
          </a:p>
          <a:p>
            <a:pPr>
              <a:buNone/>
            </a:pPr>
            <a:r>
              <a:rPr lang="ru-RU" dirty="0"/>
              <a:t>		Воспитатель подбирает художественную литературу, музыкальные произведения, подходящие к картине.</a:t>
            </a:r>
          </a:p>
          <a:p>
            <a:pPr>
              <a:buNone/>
            </a:pPr>
            <a:r>
              <a:rPr lang="ru-RU" dirty="0"/>
              <a:t>		Предварительная работа с детьми включает задания и игровые упражнения по обогащению и активизации словаря, развитию выразительности речи, формированию монологической речи.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/>
              <a:t>		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0b13a739e6b828770c6afe1895a1e917_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7224" y="5000636"/>
            <a:ext cx="2478210" cy="16263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 descr="cee335bf502f8572009372fa82116d8f_x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868" y="5000636"/>
            <a:ext cx="2199356" cy="16430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 descr="vlodarchyk_yabloki_natyurmort_cla2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00760" y="5000636"/>
            <a:ext cx="2243942" cy="17145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934107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СТРУКТУРА РАССКАЗА ВОСПИТАТЕЛЯ ПО КАРТИНЕ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214422"/>
            <a:ext cx="8229600" cy="4525963"/>
          </a:xfrm>
        </p:spPr>
        <p:txBody>
          <a:bodyPr>
            <a:normAutofit/>
          </a:bodyPr>
          <a:lstStyle/>
          <a:p>
            <a:r>
              <a:rPr lang="ru-RU" sz="2400" dirty="0"/>
              <a:t>Сообщение названия картины.</a:t>
            </a:r>
          </a:p>
          <a:p>
            <a:r>
              <a:rPr lang="ru-RU" sz="2400" dirty="0"/>
              <a:t>Сообщение фамилии художника.</a:t>
            </a:r>
          </a:p>
          <a:p>
            <a:r>
              <a:rPr lang="ru-RU" sz="2400" dirty="0"/>
              <a:t>О чём написана картина.</a:t>
            </a:r>
          </a:p>
          <a:p>
            <a:r>
              <a:rPr lang="ru-RU" sz="2400" dirty="0"/>
              <a:t>Что самое главное в картине.</a:t>
            </a:r>
          </a:p>
          <a:p>
            <a:r>
              <a:rPr lang="ru-RU" sz="2400" dirty="0"/>
              <a:t>Как оно изображено.</a:t>
            </a:r>
          </a:p>
          <a:p>
            <a:r>
              <a:rPr lang="ru-RU" sz="2400" dirty="0"/>
              <a:t>Что изображено вокруг главного и как с ним связаны детали.</a:t>
            </a:r>
          </a:p>
        </p:txBody>
      </p:sp>
      <p:pic>
        <p:nvPicPr>
          <p:cNvPr id="4" name="Рисунок 3" descr="hvItInsBTw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4546" y="4143380"/>
            <a:ext cx="1857370" cy="2476493"/>
          </a:xfrm>
          <a:prstGeom prst="rect">
            <a:avLst/>
          </a:prstGeom>
          <a:ln>
            <a:solidFill>
              <a:srgbClr val="C000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 descr="ZtdqsG4u2q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628" y="4143380"/>
            <a:ext cx="1875247" cy="2500330"/>
          </a:xfrm>
          <a:prstGeom prst="rect">
            <a:avLst/>
          </a:prstGeom>
          <a:ln>
            <a:solidFill>
              <a:srgbClr val="C000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7995010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ВОПРОСЫ ДЛЯ РАССКАЗА С ДЕТЬМИ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О чём картина?</a:t>
            </a:r>
          </a:p>
          <a:p>
            <a:r>
              <a:rPr lang="ru-RU" sz="2400" dirty="0"/>
              <a:t>Почему так думаете?</a:t>
            </a:r>
          </a:p>
          <a:p>
            <a:r>
              <a:rPr lang="ru-RU" sz="2400" dirty="0"/>
              <a:t>Как бы вы назвали картину?</a:t>
            </a:r>
          </a:p>
          <a:p>
            <a:r>
              <a:rPr lang="ru-RU" sz="2400" dirty="0"/>
              <a:t>Что красивого и удивительного передал художник?</a:t>
            </a:r>
          </a:p>
          <a:p>
            <a:r>
              <a:rPr lang="ru-RU" sz="2400" dirty="0"/>
              <a:t>Как он изобразил это?</a:t>
            </a:r>
          </a:p>
          <a:p>
            <a:r>
              <a:rPr lang="ru-RU" sz="2400" dirty="0"/>
              <a:t>Какое настроение вызывает картина?</a:t>
            </a:r>
          </a:p>
          <a:p>
            <a:r>
              <a:rPr lang="ru-RU" sz="2400" dirty="0"/>
              <a:t>Отчего возникает такое настроение?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</p:txBody>
      </p:sp>
      <p:pic>
        <p:nvPicPr>
          <p:cNvPr id="4098" name="Picture 2" descr="Картины художников с названиями и фамилиями авторов. Известные русские  художни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4714884"/>
            <a:ext cx="4071966" cy="1963270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</p:pic>
      <p:pic>
        <p:nvPicPr>
          <p:cNvPr id="4100" name="Picture 4" descr="https://s1.babiki.ru/uploads/images/01/71/50/2014/05/31/73271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64" y="3714752"/>
            <a:ext cx="2419123" cy="2100239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</p:pic>
      <p:pic>
        <p:nvPicPr>
          <p:cNvPr id="4102" name="Picture 6" descr="Дети на картинах известных художников: фото полотен Репина, Ренуара, Моне,  Венецианова, Васнецова и других живописцев, писавших детские образы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4643446"/>
            <a:ext cx="1571604" cy="207771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xmlns="" val="2352400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/>
              <a:t>ОЗНАКОМЛЕНИЕ ДОШКОЛЬНИКОВ СО СКАЗОЧНО-БЫЛИННОЙ ЖИВОПИСЬЮ ПРОИСХОДИТ ПО ОПРЕДЕЛЁННОЙ СХЕМЕ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554551"/>
          </a:xfrm>
        </p:spPr>
        <p:txBody>
          <a:bodyPr>
            <a:normAutofit fontScale="92500" lnSpcReduction="10000"/>
          </a:bodyPr>
          <a:lstStyle/>
          <a:p>
            <a:r>
              <a:rPr lang="ru-RU" sz="2400" dirty="0"/>
              <a:t>Рассказывание детям сказки, связанной с картиной.</a:t>
            </a:r>
          </a:p>
          <a:p>
            <a:r>
              <a:rPr lang="ru-RU" sz="2400" dirty="0"/>
              <a:t>Проведение беседы по сказке, обсуждение характера главных героев, рассматривание иллюстраций.</a:t>
            </a:r>
          </a:p>
          <a:p>
            <a:r>
              <a:rPr lang="ru-RU" sz="2400" dirty="0"/>
              <a:t>Проведение художественно-развивающих игр.</a:t>
            </a:r>
          </a:p>
          <a:p>
            <a:r>
              <a:rPr lang="ru-RU" sz="2400" dirty="0"/>
              <a:t>Рассматривание картины, словесное рисование по теме картины.</a:t>
            </a:r>
          </a:p>
          <a:p>
            <a:r>
              <a:rPr lang="ru-RU" sz="2400" dirty="0"/>
              <a:t>Анализ главного героя: поза героя, положение рук, ног, головы, мимику лица.</a:t>
            </a:r>
          </a:p>
          <a:p>
            <a:r>
              <a:rPr lang="ru-RU" sz="2400" dirty="0"/>
              <a:t>Анализ цветовой гаммы.</a:t>
            </a:r>
          </a:p>
          <a:p>
            <a:r>
              <a:rPr lang="ru-RU" sz="2400" dirty="0"/>
              <a:t>Анализ деталей.</a:t>
            </a:r>
          </a:p>
          <a:p>
            <a:r>
              <a:rPr lang="ru-RU" sz="2400" dirty="0"/>
              <a:t>Анализ заднего плана.</a:t>
            </a:r>
          </a:p>
          <a:p>
            <a:r>
              <a:rPr lang="ru-RU" sz="2400" dirty="0"/>
              <a:t>Целостный анализ содержания и средств выразительности картины.</a:t>
            </a:r>
          </a:p>
        </p:txBody>
      </p:sp>
    </p:spTree>
    <p:extLst>
      <p:ext uri="{BB962C8B-B14F-4D97-AF65-F5344CB8AC3E}">
        <p14:creationId xmlns:p14="http://schemas.microsoft.com/office/powerpoint/2010/main" xmlns="" val="39372892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85728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i="1" dirty="0" smtClean="0"/>
              <a:t>Вывод</a:t>
            </a:r>
          </a:p>
          <a:p>
            <a:pPr>
              <a:buNone/>
            </a:pPr>
            <a:r>
              <a:rPr lang="ru-RU" sz="2600" dirty="0" smtClean="0"/>
              <a:t>Таким </a:t>
            </a:r>
            <a:r>
              <a:rPr lang="ru-RU" sz="2600" dirty="0"/>
              <a:t>образом, выбор метода и приёмов ознакомления детей дошкольного возраста с произведениями изобразительного искусства зависит :</a:t>
            </a:r>
          </a:p>
          <a:p>
            <a:r>
              <a:rPr lang="ru-RU" sz="2600" dirty="0"/>
              <a:t>от содержания и задач занятия по ознакомлению детей дошкольного возраста с произведениями изобразительного искусства;</a:t>
            </a:r>
          </a:p>
          <a:p>
            <a:r>
              <a:rPr lang="ru-RU" sz="2600" dirty="0"/>
              <a:t>от возраста детей и уровня их развития.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2051" name="Picture 3" descr="D:\галерея в детском саду\IMG_20240117_101233_6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4214818"/>
            <a:ext cx="1920507" cy="25606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2052" name="Picture 4" descr="D:\галерея в детском саду\IMG_20240117_101239_9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4214817"/>
            <a:ext cx="1928826" cy="257176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2053" name="Picture 5" descr="D:\галерея в детском саду\IMG_20240117_101606_89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7884" y="4190982"/>
            <a:ext cx="1928826" cy="257176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accent4">
                    <a:lumMod val="75000"/>
                  </a:schemeClr>
                </a:solidFill>
                <a:latin typeface="Monotype Corsiva" pitchFamily="66" charset="0"/>
              </a:rPr>
              <a:t>СПАСИБО ЗА  ВНИМАНИЕ!</a:t>
            </a:r>
            <a:endParaRPr lang="ru-RU" sz="4000" b="1" dirty="0">
              <a:solidFill>
                <a:schemeClr val="accent4">
                  <a:lumMod val="75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4" name="Picture 2" descr="https://lucky-child.com/upload/resize_cache/iblock/3f3/760_590_2/3f3b8786dce08c497123df85dd3b904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2357430"/>
            <a:ext cx="5072098" cy="393755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40277BDBBCE9164FA16281740FF6BF35" ma:contentTypeVersion="0" ma:contentTypeDescription="Создание документа." ma:contentTypeScope="" ma:versionID="e1b0ddb53fe4a50944e57fbcc35fc75a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37D92053-EE75-4F03-816B-6EDCA1E8F3F0}"/>
</file>

<file path=customXml/itemProps2.xml><?xml version="1.0" encoding="utf-8"?>
<ds:datastoreItem xmlns:ds="http://schemas.openxmlformats.org/officeDocument/2006/customXml" ds:itemID="{C9064E06-0D8E-457B-A3EA-9229F134B60D}"/>
</file>

<file path=customXml/itemProps3.xml><?xml version="1.0" encoding="utf-8"?>
<ds:datastoreItem xmlns:ds="http://schemas.openxmlformats.org/officeDocument/2006/customXml" ds:itemID="{FF3B2E04-2582-4626-85D3-76493358AB16}"/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216</Words>
  <Application>Microsoft Office PowerPoint</Application>
  <PresentationFormat>Экран (4:3)</PresentationFormat>
  <Paragraphs>61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МБДОУ «Детский сад № 92 «Искорка»  МЕТОДИКА ПРОВЕДЕНИЯ ЗАНЯТИЙ ПО ОЗНАКОМЛЕНИЮ С ЖИВОПИСЬЮ.</vt:lpstr>
      <vt:lpstr> «Искусство – это…»</vt:lpstr>
      <vt:lpstr> «Искусство призвано…» </vt:lpstr>
      <vt:lpstr> «Методы ознакомления дошкольников с изобразительным искусством».</vt:lpstr>
      <vt:lpstr>«Методы ознакомления дошкольников с изобразительным искусством».</vt:lpstr>
      <vt:lpstr>«Методы ознакомления дошкольников с изобразительным искусством».</vt:lpstr>
      <vt:lpstr>«Методы ознакомления дошкольников с изобразительным искусством».</vt:lpstr>
      <vt:lpstr>МЕТОДИКА ПРОВЕДЕНИЯ ЗАНЯТИЙ ПО ОЗНАКОМЛЕНИЮ С ЖИВОПИСЬЮ</vt:lpstr>
      <vt:lpstr>СТРУКТУРА РАССКАЗА ВОСПИТАТЕЛЯ ПО КАРТИНЕ</vt:lpstr>
      <vt:lpstr>ВОПРОСЫ ДЛЯ РАССКАЗА С ДЕТЬМИ</vt:lpstr>
      <vt:lpstr>ОЗНАКОМЛЕНИЕ ДОШКОЛЬНИКОВ СО СКАЗОЧНО-БЫЛИННОЙ ЖИВОПИСЬЮ ПРОИСХОДИТ ПО ОПРЕДЕЛЁННОЙ СХЕМЕ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11</cp:revision>
  <dcterms:created xsi:type="dcterms:W3CDTF">2024-01-16T18:06:02Z</dcterms:created>
  <dcterms:modified xsi:type="dcterms:W3CDTF">2024-01-18T06:13:58Z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0x01010040277BDBBCE9164FA16281740FF6BF35</vt:lpwstr>
  </property>
</Properties>
</file>