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sldIdLst>
    <p:sldId id="256" r:id="rId5"/>
    <p:sldId id="257" r:id="rId6"/>
    <p:sldId id="273" r:id="rId7"/>
    <p:sldId id="272" r:id="rId8"/>
    <p:sldId id="274" r:id="rId9"/>
    <p:sldId id="275" r:id="rId10"/>
    <p:sldId id="281" r:id="rId11"/>
    <p:sldId id="282" r:id="rId12"/>
    <p:sldId id="283" r:id="rId13"/>
    <p:sldId id="276" r:id="rId14"/>
    <p:sldId id="278" r:id="rId15"/>
    <p:sldId id="277" r:id="rId16"/>
    <p:sldId id="279" r:id="rId17"/>
    <p:sldId id="28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292-7FC5-4D3C-8E62-2D519203A8B3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BB62-7937-457B-9DDC-837007DA22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292-7FC5-4D3C-8E62-2D519203A8B3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BB62-7937-457B-9DDC-837007DA22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292-7FC5-4D3C-8E62-2D519203A8B3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BB62-7937-457B-9DDC-837007DA22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292-7FC5-4D3C-8E62-2D519203A8B3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BB62-7937-457B-9DDC-837007DA22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292-7FC5-4D3C-8E62-2D519203A8B3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BB62-7937-457B-9DDC-837007DA22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292-7FC5-4D3C-8E62-2D519203A8B3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BB62-7937-457B-9DDC-837007DA22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292-7FC5-4D3C-8E62-2D519203A8B3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BB62-7937-457B-9DDC-837007DA22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292-7FC5-4D3C-8E62-2D519203A8B3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BB62-7937-457B-9DDC-837007DA22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292-7FC5-4D3C-8E62-2D519203A8B3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868BB62-7937-457B-9DDC-837007DA220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292-7FC5-4D3C-8E62-2D519203A8B3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BB62-7937-457B-9DDC-837007DA22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292-7FC5-4D3C-8E62-2D519203A8B3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BB62-7937-457B-9DDC-837007DA22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9A5D292-7FC5-4D3C-8E62-2D519203A8B3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868BB62-7937-457B-9DDC-837007DA220D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928670"/>
            <a:ext cx="8280920" cy="314840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Краткая презентация</a:t>
            </a:r>
            <a:b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адаптированной образовательной программы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дошкольного образования для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обучающихся </a:t>
            </a:r>
            <a:b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с задержкой психического развития </a:t>
            </a:r>
            <a:b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Муниципального бюджетного дошкольного образовательного учреждения «Детский сад №79 </a:t>
            </a:r>
            <a:b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dirty="0" err="1" smtClean="0">
                <a:solidFill>
                  <a:schemeClr val="accent1">
                    <a:lumMod val="75000"/>
                  </a:schemeClr>
                </a:solidFill>
              </a:rPr>
              <a:t>г.Йошкар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-Олы «Золотой колосок»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4653136"/>
            <a:ext cx="5637010" cy="882119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469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60648"/>
            <a:ext cx="7848872" cy="6336704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Адаптированная образовательная 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программа дошкольного образования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образовательная Адаптированная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образовательная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программа Муниципального бюджетного дошкольного образовательного учреждения «Детский сад №79 г. Йошкар-Олы «Золотой колосок» разработана для детей группы компенсирующей направленности с задержкой психического развития (далее с ЗПР) в соответствии с требованиями основных нормативных документов: </a:t>
            </a: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Федеральный государственный образовательный стандарт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дошкольного образования (утвержден приказом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Минобрнауки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России от 17 октября 2013 г. № 1155, зарегистрировано в Минюсте России 14 ноября 2013 г., регистрационный № 30384; в редакции приказа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России от 8 ноября 2022 г. № 955, зарегистрировано в Минюсте России 6 февраля 2023 г., регистрационный № 72264) (далее – ФГОС ДО) </a:t>
            </a: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Федеральная адаптированная образовательная программа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дошкольного образования для обучающихся с ограниченными возможностями здоровья (утверждена приказом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России от 25 ноября 2022 г. № 1028, зарегистрировано в Минюсте России 27 января 2023 г., регистрационный № 72149) (далее – ФАОП ДО).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87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3275856" y="1688943"/>
            <a:ext cx="537494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124744"/>
            <a:ext cx="8039236" cy="547260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Адаптированная образовательная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программа МБДОУ «Детский сад №79 «Золотой колосок» для детей группы компенсирующей направленности с задержкой психического развития (ЗПР) ориентирована на детей в возрасте от 5 до 7 лет. Охватывает 2 возрастных периода физического и психического развития детей: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 5- до 6 лет старшая группа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 6 до 7 лет подготовительная группа.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404664"/>
            <a:ext cx="8229600" cy="504056"/>
          </a:xfrm>
          <a:prstGeom prst="rect">
            <a:avLst/>
          </a:prstGeom>
        </p:spPr>
        <p:txBody>
          <a:bodyPr vert="horz" lIns="0" rIns="0" bIns="0" anchor="b">
            <a:normAutofit fontScale="55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Адаптированная образовательная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дошкольного образования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75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69557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Нормативно-правовая база адаптированной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образовательной программы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052736"/>
            <a:ext cx="8606190" cy="5544616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-Указ Президента Российской Федерации от 7 мая 2018 г. № 204 «О национальных целях и стратегических задачах развития Российской Федерации на период до 2024 года»;       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‒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Указ Президента Российской Федерации от 21 июля 2020 г. № 474 «О национальных целях развития Российской Федерации на период до 2030 года»; </a:t>
            </a:r>
            <a:endParaRPr lang="ru-RU" sz="24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‒ Указ Президента Российской Федерации от 9 ноября 2022 г. № 809 «Об утверждении основ государственной политики по сохранению и укреплению традиционных российских духовно-нравственных ценностей» ‒ Федеральный закон от 29декабря2012г.№273-ФЗ «Об образовании в Российской Федерации»; </a:t>
            </a:r>
            <a:endParaRPr lang="ru-RU" sz="24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‒ Федеральный закон от 31 июля 2020 г. № 304-ФЗ «О внесении изменений в Федеральный закон «Об образовании в Российской Федерации» по вопросам воспитания обучающихся» ‒ Федеральный закон от 24 сентября 2022 г. № 371-ФЗ «О внесении изменений в Федеральный закон «Об образовании в Российской Федерации» и статью 1 Федерального закона «Об обязательных требованиях в Российской Федерации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  <a:endParaRPr lang="ru-RU" sz="24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‒ распоряжение Правительства Российской Федерации от 29 мая 2015 г. № 999-р «Об утверждении Стратегии развития воспитания в Российской Федерации на период до 2025 года»;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69557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Нормативно-правовая база адаптированной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образовательной программы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052736"/>
            <a:ext cx="8606190" cy="5544616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‒ федеральный государственный образовательный стандарт дошкольного образования (утвержден приказом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Минобрнауки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России от 17 октября 2013 г. № 1155, зарегистрировано в Минюсте России 14 ноября 2013 г., регистрационный № 30384; в редакции приказа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России от 8 ноября 2022 г. № 955, зарегистрировано в Минюсте России 6 февраля 2023 г., регистрационный № 72264);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‒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Порядок организации и осуществления образовательной деятельности по основным общеобразовательным программам – образовательным программам дошкольного образования (утверждена приказом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России от 31 июля 2020 года № 373, зарегистрировано в Минюсте России 31 августа 2020 г., 4 регистрационный № 59599);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‒ Санитарные правила СП 2.4.3648-20 «Санитарно-эпидемиологические требования к организациям воспитания и обучения, отдыха и оздоровления детей и молодежи (утверждены постановлением Главного государственного санитарного врача Российской Федерации от 28 сентября 2020 г. № 28, зарегистрировано в Минюсте России 18 декабря 2020 г., регистрационный № 61573); </a:t>
            </a:r>
            <a:endParaRPr lang="ru-RU" sz="24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‒ Устав МБДОУ «Детский сад № 79 «Золотой колосок»;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‒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Программа развития МБДОУ «Детский сад № 79 «Золотой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колосок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998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Адаптированная образовательная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программа дошкольного образования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764704"/>
            <a:ext cx="8606190" cy="583264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направлена на создание благоприятных условий для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коррекционно-развивающей работы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полноценного проживания ребенком с задержкой психического развития дошкольного детства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FontTx/>
              <a:buChar char="-"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формирования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 базовой культуры личности </a:t>
            </a:r>
            <a:endParaRPr lang="ru-RU" sz="20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развития психических и физических качеств в соответствии с возрастными и индивидуальными особенностями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социальной адаптации.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856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1823" y="188640"/>
            <a:ext cx="8229600" cy="504056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Цель и задачи программы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764704"/>
            <a:ext cx="8606190" cy="5976664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1900" b="1" dirty="0">
                <a:latin typeface="Times New Roman" panose="02020603050405020304" pitchFamily="18" charset="0"/>
                <a:ea typeface="Calibri" panose="020F0502020204030204" pitchFamily="34" charset="0"/>
              </a:rPr>
              <a:t>Цель реализации Программы</a:t>
            </a:r>
            <a:r>
              <a:rPr lang="ru-RU" sz="1900" dirty="0">
                <a:latin typeface="Times New Roman" panose="02020603050405020304" pitchFamily="18" charset="0"/>
                <a:ea typeface="Calibri" panose="020F0502020204030204" pitchFamily="34" charset="0"/>
              </a:rPr>
              <a:t>: обеспечение условий для дошкольного образования, определяемых общими и особыми потребностями обучающегося дошкольного возраста с ОВЗ, индивидуальными особенностями его развития и состояния здоровья. </a:t>
            </a:r>
            <a:endParaRPr lang="ru-RU" sz="19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lv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9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Задачи: </a:t>
            </a:r>
          </a:p>
          <a:p>
            <a:pPr marL="0" lv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9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RU" sz="1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Коррекция </a:t>
            </a:r>
            <a:r>
              <a:rPr lang="ru-RU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недостатков психофизического развития обучающихся с ОВЗ; 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Охрана </a:t>
            </a:r>
            <a:r>
              <a:rPr lang="ru-RU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укрепление физического и психического здоровья обучающихся с ОВЗ, в том числе их эмоционального благополучия; 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Обеспечение </a:t>
            </a:r>
            <a:r>
              <a:rPr lang="ru-RU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равных возможностей для полноценного развития ребенка с ОВЗ в период дошкольного образования независимо от места проживания, пола, нации, языка, социального статуса; </a:t>
            </a:r>
            <a:endParaRPr lang="ru-RU" sz="19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ru-RU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благоприятных условий развития в соответствии с их возрастными, психофизическими и индивидуальными особенностями, развитие способностей и творческого потенциала каждого ребенка с ОВЗ как субъекта отношений с педагогическим работником, родителями (законными представителями), другими детьми; </a:t>
            </a:r>
            <a:endParaRPr lang="ru-RU" sz="19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ru-RU" sz="1900" dirty="0">
                <a:latin typeface="Times New Roman" panose="02020603050405020304" pitchFamily="18" charset="0"/>
                <a:ea typeface="Calibri" panose="020F0502020204030204" pitchFamily="34" charset="0"/>
              </a:rPr>
              <a:t>Объединение обучения и воспитания в целостный образовательный процесс на основе духовно-нравственных и социокультурных ценностей, принятых в обществе правил и норм поведения в интересах человека, семьи, общества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990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1823" y="188640"/>
            <a:ext cx="82296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Целевые ориентиры на этапе завершения дошкольного детства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764704"/>
            <a:ext cx="8606190" cy="5976664"/>
          </a:xfrm>
        </p:spPr>
        <p:txBody>
          <a:bodyPr>
            <a:normAutofit fontScale="925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buFontTx/>
              <a:buChar char="-"/>
              <a:tabLst>
                <a:tab pos="996950" algn="l"/>
              </a:tabLst>
            </a:pPr>
            <a:r>
              <a:rPr lang="ru-RU" sz="1800" dirty="0" smtClean="0"/>
              <a:t>Ребенок </a:t>
            </a:r>
            <a:r>
              <a:rPr lang="ru-RU" sz="1800" dirty="0"/>
              <a:t>овладевает основными культурными способами деятельности, проявляет инициативу и самостоятельность в разных видах деятельности </a:t>
            </a:r>
            <a:endParaRPr lang="ru-RU" sz="1800" dirty="0" smtClean="0"/>
          </a:p>
          <a:p>
            <a:pPr algn="just">
              <a:lnSpc>
                <a:spcPct val="115000"/>
              </a:lnSpc>
              <a:spcAft>
                <a:spcPts val="0"/>
              </a:spcAft>
              <a:buFontTx/>
              <a:buChar char="-"/>
              <a:tabLst>
                <a:tab pos="996950" algn="l"/>
              </a:tabLst>
            </a:pPr>
            <a:r>
              <a:rPr lang="ru-RU" sz="1800" dirty="0" smtClean="0"/>
              <a:t> </a:t>
            </a:r>
            <a:r>
              <a:rPr lang="ru-RU" sz="1800" dirty="0"/>
              <a:t>ребенок обладает установкой положительного отношения к миру, к разным видам труда, другим людям и самому себе, обладает чувством собственного достоинства; </a:t>
            </a:r>
            <a:endParaRPr lang="ru-RU" sz="1800" dirty="0" smtClean="0"/>
          </a:p>
          <a:p>
            <a:pPr algn="just">
              <a:lnSpc>
                <a:spcPct val="115000"/>
              </a:lnSpc>
              <a:spcAft>
                <a:spcPts val="0"/>
              </a:spcAft>
              <a:buFontTx/>
              <a:buChar char="-"/>
              <a:tabLst>
                <a:tab pos="996950" algn="l"/>
              </a:tabLst>
            </a:pPr>
            <a:r>
              <a:rPr lang="ru-RU" sz="1800" dirty="0" smtClean="0"/>
              <a:t> </a:t>
            </a:r>
            <a:r>
              <a:rPr lang="ru-RU" sz="1800" dirty="0"/>
              <a:t>ребенок обладает развитым воображением, которое реализуется в разных видах деятельности, и прежде всего в игре;  ребенок достаточно хорошо владеет устной речью, может выражать свои мысли и желания, может использовать речь для выражения своих мыслей, чувств и желаний, </a:t>
            </a:r>
            <a:endParaRPr lang="ru-RU" sz="1800" dirty="0" smtClean="0"/>
          </a:p>
          <a:p>
            <a:pPr algn="just">
              <a:lnSpc>
                <a:spcPct val="115000"/>
              </a:lnSpc>
              <a:spcAft>
                <a:spcPts val="0"/>
              </a:spcAft>
              <a:buFontTx/>
              <a:buChar char="-"/>
              <a:tabLst>
                <a:tab pos="996950" algn="l"/>
              </a:tabLst>
            </a:pPr>
            <a:r>
              <a:rPr lang="ru-RU" sz="1800" dirty="0" smtClean="0"/>
              <a:t> </a:t>
            </a:r>
            <a:r>
              <a:rPr lang="ru-RU" sz="1800" dirty="0"/>
              <a:t>у ребенка развита крупная и мелкая моторика; он подвижен, вынослив, владеет основными движениями, может контролировать свои движения и управлять ими; </a:t>
            </a:r>
            <a:endParaRPr lang="ru-RU" sz="1800" dirty="0" smtClean="0"/>
          </a:p>
          <a:p>
            <a:pPr algn="just">
              <a:lnSpc>
                <a:spcPct val="115000"/>
              </a:lnSpc>
              <a:spcAft>
                <a:spcPts val="0"/>
              </a:spcAft>
              <a:buFontTx/>
              <a:buChar char="-"/>
              <a:tabLst>
                <a:tab pos="996950" algn="l"/>
              </a:tabLst>
            </a:pPr>
            <a:r>
              <a:rPr lang="ru-RU" sz="1800" dirty="0" smtClean="0"/>
              <a:t> </a:t>
            </a:r>
            <a:r>
              <a:rPr lang="ru-RU" sz="1800" dirty="0"/>
              <a:t>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личной гигиены; </a:t>
            </a:r>
            <a:endParaRPr lang="ru-RU" sz="1800" dirty="0" smtClean="0"/>
          </a:p>
          <a:p>
            <a:pPr algn="just">
              <a:lnSpc>
                <a:spcPct val="115000"/>
              </a:lnSpc>
              <a:spcAft>
                <a:spcPts val="0"/>
              </a:spcAft>
              <a:buFontTx/>
              <a:buChar char="-"/>
              <a:tabLst>
                <a:tab pos="996950" algn="l"/>
              </a:tabLst>
            </a:pPr>
            <a:r>
              <a:rPr lang="ru-RU" sz="1800" dirty="0" smtClean="0"/>
              <a:t> </a:t>
            </a:r>
            <a:r>
              <a:rPr lang="ru-RU" sz="1800" dirty="0"/>
              <a:t>ребенок 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618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1823" y="188640"/>
            <a:ext cx="8229600" cy="504056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Основные направления образования и развития детей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764704"/>
            <a:ext cx="8606190" cy="5976664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buFontTx/>
              <a:buChar char="-"/>
              <a:tabLst>
                <a:tab pos="996950" algn="l"/>
              </a:tabLs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развитие;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FontTx/>
              <a:buChar char="-"/>
              <a:tabLst>
                <a:tab pos="996950" algn="l"/>
              </a:tabLs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развитие;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FontTx/>
              <a:buChar char="-"/>
              <a:tabLst>
                <a:tab pos="996950" algn="l"/>
              </a:tabLs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развитие;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FontTx/>
              <a:buChar char="-"/>
              <a:tabLst>
                <a:tab pos="996950" algn="l"/>
              </a:tabLs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 развитие;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FontTx/>
              <a:buChar char="-"/>
              <a:tabLst>
                <a:tab pos="996950" algn="l"/>
              </a:tabLs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200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Адаптированная образовательная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программа дошкольного образования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052736"/>
            <a:ext cx="8606190" cy="554461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взаимодействия детского сада с семьей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Важнейшим условием обеспечения целостного развития личности ребенка является развитие конструктивного взаимодействия с семьей.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Ведущая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 — создание необходимых условий для формирования ответственных взаимоотношений с семьями воспитанников и развития компетентности родителей (способности разрешать разные типы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социальнo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-педагогических ситуаций, связанных с воспитанием ребенка); обеспечение права родителей на уважение и понимание, на участие в жизни детского сада.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249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Адаптированная образовательная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программа дошкольного образования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908720"/>
            <a:ext cx="8606190" cy="5688632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задачи взаимодействия детского сада с семьей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изучение отношения педагогов и родителей к различным вопросам воспитания, обучения, развития детей, условий организации разнообразной деятельности в детском саду и семье;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знакомство педагогов и родителей с лучшим опытом воспитания в детском саду и семье, а также с трудностями, возникающими в семейном и общественном воспитании дошкольников;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информирование друг друга об актуальных задачах воспитания и обучения детей и о возможностях детского сада и семьи в решении данных задач;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FontTx/>
              <a:buChar char="-"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детском саду условий для разнообразного по содержанию и формам сотрудничества, способствующего развитию конструктивного взаимодействия педагогов и родителей с детьми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привлечение семей воспитанников к участию в совместных с педагогами мероприятиях, организуемых в районе (городе, области);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поощрение родителей за внимательное отношение к разнообразным стремлениям и потребностям ребенка, создание необходимых условий для их удовлетворения в семье.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312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Адаптированная образовательная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программа дошкольного образования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052736"/>
            <a:ext cx="8606190" cy="554461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образования и развития детей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социально-коммуникативное развитие; </a:t>
            </a:r>
            <a:endParaRPr lang="ru-RU" sz="18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познавательное развитие;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речевое развитие;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 развитие;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физическое развитие.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215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Адаптированная образовательная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программа дошкольного образования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052736"/>
            <a:ext cx="8606190" cy="554461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Принципы работы с родителями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FontTx/>
              <a:buChar char="-"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Целенаправленность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системность, плановость </a:t>
            </a:r>
            <a:endParaRPr lang="ru-RU" sz="18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Обеспечение единство воспитательных, развивающих и обучающих целей и задач процесса образования, воспитания и развития детей дошкольного возраста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Дифференцированный подход к работе с родителями с учетом многоаспектной специфики каждой семьи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Возрастной характер работы с родителями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Доброжелательность, открытость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575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Адаптированная образовательная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программа дошкольного образования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052736"/>
            <a:ext cx="8606190" cy="5544616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Методы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изучения семьи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Анкетирование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Наблюдение за ребенком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FontTx/>
              <a:buChar char="-"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Посещение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семьи ребенка </a:t>
            </a:r>
            <a:endParaRPr lang="ru-RU" sz="18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Обследование семьи с помощью проективных методик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Беседа с ребенком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Беседа с родителями.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Формы взаимодействия с родителями воспитанников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Родительские собрания, встречи за «круглым столом»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FontTx/>
              <a:buChar char="-"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консультации, беседы, семинары, тренинги </a:t>
            </a:r>
            <a:endParaRPr lang="ru-RU" sz="18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Совместные проекты (дети-родители)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Участие в семейных конкурсах по развитию дошкольников </a:t>
            </a:r>
            <a:endParaRPr lang="ru-RU" sz="18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Совместное проведение занятий, досугов, праздников </a:t>
            </a:r>
            <a:endParaRPr lang="ru-RU" sz="18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99695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Занятия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семейного клуба «Домашний очаг».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0311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F6BAD296ECF5C74FA07E5AD55CF9F196" ma:contentTypeVersion="0" ma:contentTypeDescription="Создание документа." ma:contentTypeScope="" ma:versionID="27a19ac4a12a126116c83c865d3f5645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17F1E8-302C-448B-84CF-EA885AD2C106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purl.org/dc/elements/1.1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22DF490-C218-485A-9F1F-BF675ADD4F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10E5D6CD-AA74-4E32-B185-06F3A47CD2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217</TotalTime>
  <Words>1455</Words>
  <Application>Microsoft Office PowerPoint</Application>
  <PresentationFormat>Экран (4:3)</PresentationFormat>
  <Paragraphs>89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Calibri</vt:lpstr>
      <vt:lpstr>Constantia</vt:lpstr>
      <vt:lpstr>Times New Roman</vt:lpstr>
      <vt:lpstr>Wingdings 2</vt:lpstr>
      <vt:lpstr>Поток</vt:lpstr>
      <vt:lpstr>Краткая презентация адаптированной образовательной программы дошкольного образования для обучающихся  с задержкой психического развития  Муниципального бюджетного дошкольного образовательного учреждения «Детский сад №79  г.Йошкар-Олы «Золотой колосок»</vt:lpstr>
      <vt:lpstr>Презентация PowerPoint</vt:lpstr>
      <vt:lpstr>Презентация PowerPoint</vt:lpstr>
      <vt:lpstr>Нормативно-правовая база адаптированной  образовательной программы</vt:lpstr>
      <vt:lpstr>Нормативно-правовая база адаптированной  образовательной программы</vt:lpstr>
      <vt:lpstr>Адаптированная образовательная программа дошкольного образования</vt:lpstr>
      <vt:lpstr>Цель и задачи программы</vt:lpstr>
      <vt:lpstr>Целевые ориентиры на этапе завершения дошкольного детства</vt:lpstr>
      <vt:lpstr>Основные направления образования и развития детей</vt:lpstr>
      <vt:lpstr>Адаптированная образовательная программа дошкольного образования</vt:lpstr>
      <vt:lpstr>Адаптированная образовательная программа дошкольного образования</vt:lpstr>
      <vt:lpstr>Адаптированная образовательная программа дошкольного образования</vt:lpstr>
      <vt:lpstr>Адаптированная образовательная программа дошкольного образования</vt:lpstr>
      <vt:lpstr>Адаптированная образовательная программа дошкольного образования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User-PC</cp:lastModifiedBy>
  <cp:revision>23</cp:revision>
  <dcterms:created xsi:type="dcterms:W3CDTF">2015-10-22T14:50:00Z</dcterms:created>
  <dcterms:modified xsi:type="dcterms:W3CDTF">2025-03-31T10:20:51Z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0x010100F6BAD296ECF5C74FA07E5AD55CF9F196</vt:lpwstr>
  </property>
</Properties>
</file>