
<file path=[Content_Types].xml><?xml version="1.0" encoding="utf-8"?>
<Types xmlns="http://schemas.openxmlformats.org/package/2006/content-types">
  <Override PartName="/ppt/fonts/font1.fntdata" ContentType="application/x-fontdata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xml" ContentType="application/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custom.xml" ContentType="application/vnd.openxmlformats-officedocument.custom-properties+xml"/>
  <Override PartName="/ppt/tableStyles.xml" ContentType="application/vnd.openxmlformats-officedocument.presentationml.tableStyles+xml"/>
  <Override PartName="/ppt/fonts/font5.fntdata" ContentType="application/x-fontdata"/>
  <Override PartName="/ppt/fonts/font4.fntdata" ContentType="application/x-fontdata"/>
  <Default Extension="JPG" ContentType="image/.jpg"/>
  <Override PartName="/docProps/core.xml" ContentType="application/vnd.openxmlformats-package.core-properties+xml"/>
  <Override PartName="/ppt/fonts/font2.fntdata" ContentType="application/x-fontdata"/>
  <Override PartName="/ppt/fonts/font3.fntdata" ContentType="application/x-fontdata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8" r:id="rId11"/>
  </p:sldIdLst>
  <p:sldSz cx="9144000" cy="6858000"/>
  <p:notesSz cx="9144000" cy="6858000"/>
  <p:embeddedFontLst>
    <p:embeddedFont>
      <p:font typeface="QOREEP+Times New Roman" panose="02020603050405020304"/>
      <p:regular r:id="rId15"/>
    </p:embeddedFont>
    <p:embeddedFont>
      <p:font typeface="Calibri" panose="020F0502020204030204" charset="0"/>
      <p:regular r:id="rId16"/>
      <p:bold r:id="rId17"/>
      <p:italic r:id="rId18"/>
      <p:boldItalic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0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7" d="100"/>
          <a:sy n="57" d="100"/>
        </p:scale>
        <p:origin x="-2482" y="-91"/>
      </p:cViewPr>
      <p:guideLst>
        <p:guide orient="horz" pos="3160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customXml" Target="../customXml/item2.xml"/><Relationship Id="rId7" Type="http://schemas.openxmlformats.org/officeDocument/2006/relationships/slide" Target="slides/slide5.xml"/><Relationship Id="rId1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theme" Target="theme/theme1.xml"/><Relationship Id="rId16" Type="http://schemas.openxmlformats.org/officeDocument/2006/relationships/font" Target="fonts/font2.fntdata"/><Relationship Id="rId20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19" Type="http://schemas.openxmlformats.org/officeDocument/2006/relationships/font" Target="fonts/font5.fntdata"/><Relationship Id="rId10" Type="http://schemas.openxmlformats.org/officeDocument/2006/relationships/slide" Target="slides/slide8.xml"/><Relationship Id="rId9" Type="http://schemas.openxmlformats.org/officeDocument/2006/relationships/slide" Target="slides/slide7.xml"/><Relationship Id="rId4" Type="http://schemas.openxmlformats.org/officeDocument/2006/relationships/slide" Target="slides/slide2.xml"/><Relationship Id="rId14" Type="http://schemas.openxmlformats.org/officeDocument/2006/relationships/tableStyles" Target="tableStyles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-27305"/>
            <a:ext cx="9184640" cy="688594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90318" y="548766"/>
            <a:ext cx="5866680" cy="511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Муниципальное</a:t>
            </a:r>
            <a:r>
              <a:rPr sz="1800" spc="1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lang="ru-RU" sz="1800" spc="1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бюджетное </a:t>
            </a:r>
            <a:r>
              <a:rPr sz="1800" spc="-1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дошкольное</a:t>
            </a:r>
            <a:r>
              <a:rPr sz="1800" spc="2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образовательное учреждение</a:t>
            </a:r>
            <a:r>
              <a:rPr lang="ru-RU"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«Детский </a:t>
            </a:r>
            <a:r>
              <a:rPr sz="1800" spc="14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сад</a:t>
            </a:r>
            <a:r>
              <a:rPr sz="1800" spc="-3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№ </a:t>
            </a:r>
            <a:r>
              <a:rPr lang="ru-RU"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52 г.Йошкар-Олы «Колибри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»</a:t>
            </a:r>
            <a:endParaRPr sz="18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5785" y="4077335"/>
            <a:ext cx="7748270" cy="50450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algn="ctr">
              <a:lnSpc>
                <a:spcPts val="48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4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    </a:t>
            </a:r>
            <a:r>
              <a:rPr lang="ru-RU" sz="4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cs typeface="Times New Roman" panose="02020603050405020304"/>
              </a:rPr>
              <a:t>Предоставление </a:t>
            </a:r>
            <a:endParaRPr lang="ru-RU" sz="4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cs typeface="Times New Roman" panose="02020603050405020304"/>
            </a:endParaRPr>
          </a:p>
          <a:p>
            <a:pPr marL="0" marR="0" algn="ctr">
              <a:lnSpc>
                <a:spcPts val="48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cs typeface="Times New Roman" panose="02020603050405020304"/>
              </a:rPr>
              <a:t>образовательных услуг в дистанционном режиме</a:t>
            </a:r>
            <a:endParaRPr lang="ru-RU" sz="4400" b="1" spc="-86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50213" y="633009"/>
            <a:ext cx="7134759" cy="741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Основные</a:t>
            </a:r>
            <a:r>
              <a:rPr sz="24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принципы</a:t>
            </a:r>
            <a:r>
              <a:rPr sz="2400" b="1" spc="56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применения</a:t>
            </a:r>
            <a:r>
              <a:rPr sz="2400" b="1" spc="30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дистанционных</a:t>
            </a:r>
            <a:endParaRPr sz="2400" b="1" dirty="0">
              <a:solidFill>
                <a:srgbClr val="953735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477010" marR="0">
              <a:lnSpc>
                <a:spcPts val="2660"/>
              </a:lnSpc>
              <a:spcBef>
                <a:spcPts val="175"/>
              </a:spcBef>
              <a:spcAft>
                <a:spcPts val="0"/>
              </a:spcAft>
            </a:pPr>
            <a:r>
              <a:rPr sz="2400" b="1" spc="-10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образовательных</a:t>
            </a:r>
            <a:r>
              <a:rPr sz="2400" b="1" spc="26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spc="-10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технологий</a:t>
            </a:r>
            <a:endParaRPr sz="2400" b="1" spc="-10" dirty="0">
              <a:solidFill>
                <a:srgbClr val="953735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5380" y="1724124"/>
            <a:ext cx="7416912" cy="750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Принцип</a:t>
            </a:r>
            <a:r>
              <a:rPr sz="1600" b="1" i="1" spc="12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i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доступности</a:t>
            </a:r>
            <a:r>
              <a:rPr sz="1600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600" spc="40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выражающийся</a:t>
            </a:r>
            <a:r>
              <a:rPr sz="1600" spc="49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предоставлении</a:t>
            </a:r>
            <a:r>
              <a:rPr sz="1600" spc="48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всем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участникам</a:t>
            </a:r>
            <a:endParaRPr sz="16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образовательного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процесса</a:t>
            </a:r>
            <a:r>
              <a:rPr sz="1600" spc="2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возможности</a:t>
            </a:r>
            <a:r>
              <a:rPr sz="1600" spc="16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получения</a:t>
            </a:r>
            <a:r>
              <a:rPr sz="1600" spc="54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качественной</a:t>
            </a:r>
            <a:r>
              <a:rPr sz="1600" spc="35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своевременной</a:t>
            </a:r>
            <a:endParaRPr sz="16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информации</a:t>
            </a:r>
            <a:r>
              <a:rPr sz="1600" spc="52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непосредственно</a:t>
            </a:r>
            <a:r>
              <a:rPr sz="1600" spc="56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по</a:t>
            </a:r>
            <a:r>
              <a:rPr sz="1600" spc="1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месту</a:t>
            </a:r>
            <a:r>
              <a:rPr sz="1600" spc="23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жительства</a:t>
            </a:r>
            <a:endParaRPr sz="16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95298" y="2948404"/>
            <a:ext cx="7214069" cy="704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Принцип</a:t>
            </a:r>
            <a:r>
              <a:rPr sz="1600" b="1" i="1" spc="12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i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персонализации</a:t>
            </a:r>
            <a:r>
              <a:rPr sz="16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6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выражающийся</a:t>
            </a:r>
            <a:r>
              <a:rPr sz="1600" spc="6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1600" spc="-16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создании</a:t>
            </a:r>
            <a:r>
              <a:rPr sz="1600" spc="29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условий</a:t>
            </a:r>
            <a:r>
              <a:rPr sz="1600" spc="45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(педагогических,</a:t>
            </a:r>
            <a:endParaRPr sz="16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организационных</a:t>
            </a:r>
            <a:r>
              <a:rPr sz="1600" spc="55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технических)</a:t>
            </a:r>
            <a:r>
              <a:rPr sz="1600" spc="5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для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реализации</a:t>
            </a:r>
            <a:r>
              <a:rPr sz="1600" spc="44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индивидуальной</a:t>
            </a:r>
            <a:endParaRPr sz="16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образовательной</a:t>
            </a:r>
            <a:r>
              <a:rPr sz="1600" spc="19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траектории</a:t>
            </a:r>
            <a:r>
              <a:rPr sz="1600" spc="16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lang="ru-RU"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воспитанника</a:t>
            </a:r>
            <a:endParaRPr lang="ru-RU" sz="16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1370" y="4172811"/>
            <a:ext cx="6635060" cy="750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Принцип</a:t>
            </a:r>
            <a:r>
              <a:rPr sz="1600" b="1" i="1" spc="12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i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интерактивности</a:t>
            </a:r>
            <a:r>
              <a:rPr sz="1600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600" spc="52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выражающийся</a:t>
            </a:r>
            <a:r>
              <a:rPr sz="1600" spc="49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возможности</a:t>
            </a:r>
            <a:r>
              <a:rPr sz="1600" spc="16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постоянных</a:t>
            </a:r>
            <a:endParaRPr sz="16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spc="-14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контактов</a:t>
            </a:r>
            <a:r>
              <a:rPr sz="1600" spc="2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всех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2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участников</a:t>
            </a:r>
            <a:r>
              <a:rPr sz="1600" spc="3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образовательного</a:t>
            </a:r>
            <a:r>
              <a:rPr sz="1600" spc="17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процесса</a:t>
            </a:r>
            <a:r>
              <a:rPr sz="1600" spc="2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с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помощью</a:t>
            </a:r>
            <a:endParaRPr sz="16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информационно</a:t>
            </a:r>
            <a:r>
              <a:rPr sz="1600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образовательной</a:t>
            </a:r>
            <a:r>
              <a:rPr sz="1600" spc="7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среды</a:t>
            </a:r>
            <a:endParaRPr sz="16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47442" y="5403314"/>
            <a:ext cx="6107676" cy="750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Принцип</a:t>
            </a:r>
            <a:r>
              <a:rPr sz="1600" b="1" i="1" spc="12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i="1" spc="-1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гибкости</a:t>
            </a:r>
            <a:r>
              <a:rPr sz="1600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r>
              <a:rPr sz="1600" spc="28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дающий</a:t>
            </a:r>
            <a:r>
              <a:rPr sz="1600" spc="37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возможность</a:t>
            </a:r>
            <a:r>
              <a:rPr sz="1600" spc="1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участникам</a:t>
            </a:r>
            <a:endParaRPr sz="16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образовательного</a:t>
            </a:r>
            <a:r>
              <a:rPr sz="1600" spc="15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процесса</a:t>
            </a:r>
            <a:r>
              <a:rPr sz="1600" spc="2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работать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2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необходимом</a:t>
            </a:r>
            <a:r>
              <a:rPr sz="1600" spc="24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для</a:t>
            </a:r>
            <a:r>
              <a:rPr sz="1600" spc="15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них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темпе</a:t>
            </a:r>
            <a:r>
              <a:rPr sz="1600" spc="27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endParaRPr sz="16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3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удобное</a:t>
            </a:r>
            <a:r>
              <a:rPr sz="1600" spc="1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для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себя</a:t>
            </a:r>
            <a:r>
              <a:rPr sz="1600" spc="18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время</a:t>
            </a:r>
            <a:endParaRPr sz="16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72184" y="682167"/>
            <a:ext cx="3749036" cy="657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8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spc="-68" dirty="0">
                <a:solidFill>
                  <a:srgbClr val="D99694"/>
                </a:solidFill>
                <a:latin typeface="Times New Roman" panose="02020603050405020304"/>
                <a:cs typeface="Times New Roman" panose="02020603050405020304"/>
              </a:rPr>
              <a:t>Главная</a:t>
            </a:r>
            <a:r>
              <a:rPr sz="4400" b="1" spc="43" dirty="0">
                <a:solidFill>
                  <a:srgbClr val="D996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400" b="1" dirty="0">
                <a:solidFill>
                  <a:srgbClr val="D99694"/>
                </a:solidFill>
                <a:latin typeface="Times New Roman" panose="02020603050405020304"/>
                <a:cs typeface="Times New Roman" panose="02020603050405020304"/>
              </a:rPr>
              <a:t>цель:</a:t>
            </a:r>
            <a:endParaRPr sz="4400" b="1" dirty="0">
              <a:solidFill>
                <a:srgbClr val="D996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75560" y="1788016"/>
            <a:ext cx="3970679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50"/>
              </a:lnSpc>
              <a:spcBef>
                <a:spcPts val="0"/>
              </a:spcBef>
              <a:spcAft>
                <a:spcPts val="0"/>
              </a:spcAft>
            </a:pPr>
            <a:r>
              <a:rPr sz="3200" spc="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предоставить</a:t>
            </a:r>
            <a:r>
              <a:rPr sz="3200" spc="-3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ребенку</a:t>
            </a:r>
            <a:endParaRPr sz="32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75560" y="2275806"/>
            <a:ext cx="4148808" cy="454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5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возможност</a:t>
            </a:r>
            <a:r>
              <a:rPr lang="ru-RU"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ь</a:t>
            </a:r>
            <a:r>
              <a:rPr sz="3200" spc="-1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получить</a:t>
            </a:r>
            <a:endParaRPr sz="32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75560" y="2763758"/>
            <a:ext cx="5251835" cy="2731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5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образов</a:t>
            </a:r>
            <a:r>
              <a:rPr lang="ru-RU"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ательные</a:t>
            </a:r>
            <a:r>
              <a:rPr sz="3200" spc="-2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lang="ru-RU"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услуги  в дистанционном режиме</a:t>
            </a:r>
            <a:r>
              <a:rPr sz="3200" spc="-7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,</a:t>
            </a:r>
            <a:r>
              <a:rPr sz="3200" spc="4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3200" spc="-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оказать</a:t>
            </a:r>
            <a:r>
              <a:rPr lang="ru-RU" sz="3200" spc="-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педагогическую</a:t>
            </a:r>
            <a:r>
              <a:rPr sz="3200" spc="-3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3200" spc="-1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поддержку</a:t>
            </a:r>
            <a:r>
              <a:rPr sz="3200" spc="-2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lang="ru-RU"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3200" spc="-5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консульт</a:t>
            </a:r>
            <a:r>
              <a:rPr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ативную</a:t>
            </a:r>
            <a:r>
              <a:rPr sz="3200" spc="-4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помощь</a:t>
            </a:r>
            <a:r>
              <a:rPr lang="ru-RU"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32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родителям</a:t>
            </a:r>
            <a:r>
              <a:rPr sz="3200" spc="-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lang="ru-RU" sz="3200" spc="-1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воспитанников</a:t>
            </a:r>
            <a:endParaRPr lang="ru-RU" sz="3200" spc="-17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602482" y="551992"/>
            <a:ext cx="2114870" cy="657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8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spc="-2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Задачи:</a:t>
            </a:r>
            <a:endParaRPr sz="4400" b="1" spc="-21" dirty="0">
              <a:solidFill>
                <a:srgbClr val="953735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07741" y="1608581"/>
            <a:ext cx="5109172" cy="5107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2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Удовлетворение</a:t>
            </a:r>
            <a:r>
              <a:rPr sz="1800" spc="2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потребностей</a:t>
            </a:r>
            <a:r>
              <a:rPr sz="1800" spc="-2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родителей</a:t>
            </a:r>
            <a:r>
              <a:rPr sz="1800" spc="-1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детей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endParaRPr sz="18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2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получении</a:t>
            </a:r>
            <a:r>
              <a:rPr sz="1800" spc="-2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образования</a:t>
            </a:r>
            <a:endParaRPr sz="18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07741" y="2377058"/>
            <a:ext cx="5200793" cy="510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Повышение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качества</a:t>
            </a:r>
            <a:r>
              <a:rPr sz="1800" spc="-1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эффективности</a:t>
            </a:r>
            <a:r>
              <a:rPr sz="18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образования</a:t>
            </a:r>
            <a:endParaRPr sz="18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2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путем</a:t>
            </a:r>
            <a:r>
              <a:rPr sz="1800" spc="-3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внедрения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дистанционных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технологий</a:t>
            </a:r>
            <a:endParaRPr sz="18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07741" y="3145136"/>
            <a:ext cx="5588649" cy="730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Предоставление</a:t>
            </a:r>
            <a:r>
              <a:rPr sz="1800" spc="-2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воспитанникам</a:t>
            </a:r>
            <a:r>
              <a:rPr sz="1800" spc="-1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возможности</a:t>
            </a:r>
            <a:r>
              <a:rPr sz="1800" spc="-1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spc="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освоения</a:t>
            </a:r>
            <a:endParaRPr sz="1800" spc="1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2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образовательных</a:t>
            </a:r>
            <a:r>
              <a:rPr sz="1800" spc="1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программ</a:t>
            </a:r>
            <a:r>
              <a:rPr sz="1800" spc="-1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непосредственно</a:t>
            </a:r>
            <a:r>
              <a:rPr sz="1800" spc="-2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spc="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месту</a:t>
            </a:r>
            <a:endParaRPr sz="1800" spc="1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30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их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жительства</a:t>
            </a:r>
            <a:r>
              <a:rPr sz="1800" spc="-2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или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временного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пребывания</a:t>
            </a:r>
            <a:endParaRPr sz="18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7741" y="4132960"/>
            <a:ext cx="5674462" cy="510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2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Усиление</a:t>
            </a:r>
            <a:r>
              <a:rPr sz="1800" spc="2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личностной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направленности</a:t>
            </a:r>
            <a:r>
              <a:rPr sz="1800" spc="-2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образовательного</a:t>
            </a:r>
            <a:endParaRPr sz="18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25"/>
              </a:lnSpc>
              <a:spcBef>
                <a:spcPts val="0"/>
              </a:spcBef>
              <a:spcAft>
                <a:spcPts val="0"/>
              </a:spcAft>
            </a:pPr>
            <a:r>
              <a:rPr sz="1800" spc="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процесса</a:t>
            </a:r>
            <a:endParaRPr sz="1800" spc="11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7741" y="4901437"/>
            <a:ext cx="5565683" cy="5107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Обеспечение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нацеленности</a:t>
            </a:r>
            <a:r>
              <a:rPr sz="1800" spc="-2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на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распространение</a:t>
            </a:r>
            <a:r>
              <a:rPr sz="1800" spc="-3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знаний</a:t>
            </a:r>
            <a:endParaRPr sz="18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среди</a:t>
            </a:r>
            <a:r>
              <a:rPr sz="18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родителей,</a:t>
            </a:r>
            <a:r>
              <a:rPr sz="18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повышение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уровня</a:t>
            </a:r>
            <a:r>
              <a:rPr sz="1800" spc="-3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их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spc="-1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компетенции</a:t>
            </a:r>
            <a:endParaRPr sz="1800" spc="-12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57679" y="359974"/>
            <a:ext cx="5715864" cy="431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5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Направления</a:t>
            </a:r>
            <a:r>
              <a:rPr sz="2800" b="1" spc="17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деятельности</a:t>
            </a:r>
            <a:r>
              <a:rPr sz="2800" b="1" spc="17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ДОО</a:t>
            </a:r>
            <a:r>
              <a:rPr sz="28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с</a:t>
            </a:r>
            <a:endParaRPr sz="2800" b="1" dirty="0">
              <a:solidFill>
                <a:srgbClr val="953735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1483" y="786948"/>
            <a:ext cx="7328777" cy="431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5"/>
              </a:lnSpc>
              <a:spcBef>
                <a:spcPts val="0"/>
              </a:spcBef>
              <a:spcAft>
                <a:spcPts val="0"/>
              </a:spcAft>
            </a:pPr>
            <a:r>
              <a:rPr sz="2800" b="1" spc="-1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использованием</a:t>
            </a:r>
            <a:r>
              <a:rPr sz="2800" b="1" spc="20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дистанционных</a:t>
            </a:r>
            <a:r>
              <a:rPr sz="2800" b="1" spc="23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spc="-12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технологий</a:t>
            </a:r>
            <a:endParaRPr sz="2800" b="1" spc="-12" dirty="0">
              <a:solidFill>
                <a:srgbClr val="953735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7524" y="1620265"/>
            <a:ext cx="6482309" cy="1114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800" b="1" spc="-16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Психолого</a:t>
            </a:r>
            <a:r>
              <a:rPr sz="18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8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педагогическое</a:t>
            </a:r>
            <a:r>
              <a:rPr sz="18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просвещение</a:t>
            </a:r>
            <a:r>
              <a:rPr sz="1800" b="1" spc="3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родителей</a:t>
            </a:r>
            <a:r>
              <a:rPr sz="1800" b="1" spc="27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2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(законных</a:t>
            </a:r>
            <a:endParaRPr sz="1800" spc="-12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995"/>
              </a:lnSpc>
              <a:spcBef>
                <a:spcPts val="165"/>
              </a:spcBef>
              <a:spcAft>
                <a:spcPts val="0"/>
              </a:spcAft>
            </a:pP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представителей)</a:t>
            </a:r>
            <a:r>
              <a:rPr sz="1800" spc="-34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с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целью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повышение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уровня</a:t>
            </a:r>
            <a:r>
              <a:rPr sz="1800" spc="-22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их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педагогической</a:t>
            </a:r>
            <a:endParaRPr sz="18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995"/>
              </a:lnSpc>
              <a:spcBef>
                <a:spcPts val="115"/>
              </a:spcBef>
              <a:spcAft>
                <a:spcPts val="0"/>
              </a:spcAft>
            </a:pP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компетентности</a:t>
            </a:r>
            <a:r>
              <a:rPr sz="1800" spc="-17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вопросах</a:t>
            </a:r>
            <a:r>
              <a:rPr sz="1800" spc="-2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воспитания,</a:t>
            </a:r>
            <a:r>
              <a:rPr sz="1800" spc="-19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развития</a:t>
            </a:r>
            <a:r>
              <a:rPr sz="1800" spc="-1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образования</a:t>
            </a:r>
            <a:endParaRPr sz="18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995"/>
              </a:lnSpc>
              <a:spcBef>
                <a:spcPts val="165"/>
              </a:spcBef>
              <a:spcAft>
                <a:spcPts val="0"/>
              </a:spcAft>
            </a:pP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детей.</a:t>
            </a:r>
            <a:endParaRPr sz="18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7524" y="3276853"/>
            <a:ext cx="6507903" cy="1114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Практические</a:t>
            </a:r>
            <a:r>
              <a:rPr sz="18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рекомендации</a:t>
            </a:r>
            <a:r>
              <a:rPr sz="1800" b="1" spc="35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по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содержательному</a:t>
            </a:r>
            <a:r>
              <a:rPr sz="1800" spc="-12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наполнению</a:t>
            </a:r>
            <a:endParaRPr sz="18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995"/>
              </a:lnSpc>
              <a:spcBef>
                <a:spcPts val="165"/>
              </a:spcBef>
              <a:spcAft>
                <a:spcPts val="0"/>
              </a:spcAft>
            </a:pP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организации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spc="1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процесса</a:t>
            </a:r>
            <a:r>
              <a:rPr sz="1800" spc="-1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освоения</a:t>
            </a:r>
            <a:r>
              <a:rPr sz="1800" spc="-29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воспитанниками</a:t>
            </a:r>
            <a:r>
              <a:rPr sz="1800" spc="-19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ДОО</a:t>
            </a:r>
            <a:endParaRPr sz="18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995"/>
              </a:lnSpc>
              <a:spcBef>
                <a:spcPts val="115"/>
              </a:spcBef>
              <a:spcAft>
                <a:spcPts val="0"/>
              </a:spcAft>
            </a:pP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содержания</a:t>
            </a:r>
            <a:r>
              <a:rPr sz="1800" spc="-26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основной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образовательной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программы</a:t>
            </a:r>
            <a:r>
              <a:rPr sz="1800" spc="-17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spc="-16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дошкольного</a:t>
            </a:r>
            <a:endParaRPr sz="1800" spc="-16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995"/>
              </a:lnSpc>
              <a:spcBef>
                <a:spcPts val="165"/>
              </a:spcBef>
              <a:spcAft>
                <a:spcPts val="0"/>
              </a:spcAft>
            </a:pP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образования.</a:t>
            </a:r>
            <a:endParaRPr sz="18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1931" y="4933441"/>
            <a:ext cx="5023444" cy="839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Оказание</a:t>
            </a:r>
            <a:r>
              <a:rPr sz="1800" b="1" spc="12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22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необходимой</a:t>
            </a:r>
            <a:r>
              <a:rPr sz="1800" b="1" spc="33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7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помощи</a:t>
            </a:r>
            <a:r>
              <a:rPr sz="1800" b="1" spc="52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родителям</a:t>
            </a:r>
            <a:endParaRPr sz="1800" b="1" dirty="0">
              <a:solidFill>
                <a:srgbClr val="403152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1995"/>
              </a:lnSpc>
              <a:spcBef>
                <a:spcPts val="165"/>
              </a:spcBef>
              <a:spcAft>
                <a:spcPts val="0"/>
              </a:spcAft>
            </a:pPr>
            <a:r>
              <a:rPr sz="1800" spc="-12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(законным</a:t>
            </a:r>
            <a:r>
              <a:rPr sz="1800" spc="2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представителям)</a:t>
            </a:r>
            <a:r>
              <a:rPr sz="1800" spc="-28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области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реализации</a:t>
            </a:r>
            <a:endParaRPr sz="18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995"/>
              </a:lnSpc>
              <a:spcBef>
                <a:spcPts val="115"/>
              </a:spcBef>
              <a:spcAft>
                <a:spcPts val="0"/>
              </a:spcAft>
            </a:pP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мероприятий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коррекционной</a:t>
            </a:r>
            <a:r>
              <a:rPr sz="1800" spc="2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направленности.</a:t>
            </a:r>
            <a:endParaRPr sz="18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138426" y="579878"/>
            <a:ext cx="6181557" cy="600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b="1" spc="-17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Содержание</a:t>
            </a:r>
            <a:r>
              <a:rPr sz="4000" b="1" spc="40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40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деятельности</a:t>
            </a:r>
            <a:endParaRPr sz="4000" b="1" dirty="0">
              <a:solidFill>
                <a:srgbClr val="953735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5745" y="1475993"/>
            <a:ext cx="7126567" cy="1080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0870" marR="0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При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реализации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образовательной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программы</a:t>
            </a:r>
            <a:r>
              <a:rPr sz="1800" spc="-17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spc="-16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дошкольного</a:t>
            </a:r>
            <a:endParaRPr sz="1800" spc="-16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67310" marR="0">
              <a:lnSpc>
                <a:spcPts val="1995"/>
              </a:lnSpc>
              <a:spcBef>
                <a:spcPts val="165"/>
              </a:spcBef>
              <a:spcAft>
                <a:spcPts val="0"/>
              </a:spcAft>
            </a:pP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образования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с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применением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электронного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обучения</a:t>
            </a:r>
            <a:r>
              <a:rPr sz="1800" spc="-14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дистанционных</a:t>
            </a:r>
            <a:endParaRPr sz="18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995"/>
              </a:lnSpc>
              <a:spcBef>
                <a:spcPts val="115"/>
              </a:spcBef>
              <a:spcAft>
                <a:spcPts val="0"/>
              </a:spcAft>
            </a:pP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образовательных</a:t>
            </a:r>
            <a:r>
              <a:rPr sz="1800" spc="13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технологий,</a:t>
            </a:r>
            <a:r>
              <a:rPr sz="1800" spc="-1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зависимости</a:t>
            </a:r>
            <a:r>
              <a:rPr sz="1800" spc="-15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spc="-23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от</a:t>
            </a:r>
            <a:r>
              <a:rPr sz="1800" spc="23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технических</a:t>
            </a:r>
            <a:r>
              <a:rPr sz="1800" spc="-12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условий,</a:t>
            </a:r>
            <a:r>
              <a:rPr sz="1800" spc="-31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endParaRPr sz="1800" dirty="0">
              <a:solidFill>
                <a:srgbClr val="403152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913130" marR="0">
              <a:lnSpc>
                <a:spcPts val="1995"/>
              </a:lnSpc>
              <a:spcBef>
                <a:spcPts val="165"/>
              </a:spcBef>
              <a:spcAft>
                <a:spcPts val="0"/>
              </a:spcAft>
            </a:pPr>
            <a:r>
              <a:rPr lang="ru-RU"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ДОУ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применяются</a:t>
            </a:r>
            <a:r>
              <a:rPr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разные</a:t>
            </a:r>
            <a:r>
              <a:rPr lang="ru-RU" sz="1800" dirty="0">
                <a:solidFill>
                  <a:srgbClr val="403152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b="1" spc="-14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модели</a:t>
            </a:r>
            <a:r>
              <a:rPr sz="1800" b="1" spc="10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обучения</a:t>
            </a:r>
            <a:r>
              <a:rPr sz="1800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:</a:t>
            </a:r>
            <a:endParaRPr sz="1800" dirty="0">
              <a:solidFill>
                <a:srgbClr val="403152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31897" y="3213586"/>
            <a:ext cx="4904777" cy="323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2000" spc="15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обучение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режиме</a:t>
            </a:r>
            <a:r>
              <a:rPr sz="2000" spc="-1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онлайн</a:t>
            </a:r>
            <a:r>
              <a:rPr sz="2000" spc="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(электронное</a:t>
            </a:r>
            <a:endParaRPr sz="20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4797" y="3461030"/>
            <a:ext cx="1318190" cy="31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обучение);</a:t>
            </a:r>
            <a:endParaRPr sz="20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31897" y="3899386"/>
            <a:ext cx="5566589" cy="323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2000" spc="15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дистанционное</a:t>
            </a:r>
            <a:r>
              <a:rPr sz="2000" spc="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обучение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через</a:t>
            </a:r>
            <a:r>
              <a:rPr sz="2000" spc="-2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интерактивные</a:t>
            </a:r>
            <a:endParaRPr sz="20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74797" y="4146812"/>
            <a:ext cx="2369483" cy="320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учебные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материалы;</a:t>
            </a:r>
            <a:endParaRPr sz="20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31897" y="4585440"/>
            <a:ext cx="5774274" cy="8112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2000" spc="15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самостоятельная</a:t>
            </a:r>
            <a:r>
              <a:rPr sz="2000" spc="-2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работа</a:t>
            </a:r>
            <a:r>
              <a:rPr sz="2000" spc="-2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родителей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детьми</a:t>
            </a:r>
            <a:r>
              <a:rPr sz="2000" spc="-1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на</a:t>
            </a:r>
            <a:endParaRPr sz="20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spc="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основе</a:t>
            </a:r>
            <a:r>
              <a:rPr sz="2000" spc="-1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обратной</a:t>
            </a:r>
            <a:r>
              <a:rPr sz="2000" spc="-1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связи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через</a:t>
            </a:r>
            <a:r>
              <a:rPr sz="2000" spc="-2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spc="-2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сайт,</a:t>
            </a:r>
            <a:r>
              <a:rPr sz="2000" spc="2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электронную</a:t>
            </a:r>
            <a:endParaRPr sz="20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spc="-4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почту,</a:t>
            </a:r>
            <a:r>
              <a:rPr sz="2000" spc="4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интернет</a:t>
            </a:r>
            <a:r>
              <a:rPr sz="20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-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мессенджеры,</a:t>
            </a:r>
            <a:r>
              <a:rPr sz="2000" spc="-2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социальные</a:t>
            </a:r>
            <a:r>
              <a:rPr sz="2000" spc="2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20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сети.</a:t>
            </a:r>
            <a:endParaRPr sz="20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88643" y="777154"/>
            <a:ext cx="6724502" cy="702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На</a:t>
            </a:r>
            <a:r>
              <a:rPr sz="2400" b="1" spc="595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информационных</a:t>
            </a:r>
            <a:r>
              <a:rPr sz="2400" b="1" spc="664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ресурсах</a:t>
            </a:r>
            <a:r>
              <a:rPr sz="2400" b="1" spc="61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endParaRPr sz="2400" b="1" spc="-10" dirty="0">
              <a:solidFill>
                <a:srgbClr val="604A7B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822960" marR="0">
              <a:lnSpc>
                <a:spcPts val="2655"/>
              </a:lnSpc>
              <a:spcBef>
                <a:spcPts val="170"/>
              </a:spcBef>
              <a:spcAft>
                <a:spcPts val="0"/>
              </a:spcAft>
            </a:pPr>
            <a:r>
              <a:rPr sz="2400" b="1" spc="-1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размеща</a:t>
            </a:r>
            <a:r>
              <a:rPr lang="ru-RU" sz="2400" b="1" spc="-1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ю</a:t>
            </a:r>
            <a:r>
              <a:rPr lang="ru-RU" sz="2400" b="1" spc="-1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тся</a:t>
            </a:r>
            <a:r>
              <a:rPr sz="2400" b="1" spc="626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следующие</a:t>
            </a:r>
            <a:r>
              <a:rPr sz="2400" b="1" spc="10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материалы:</a:t>
            </a:r>
            <a:endParaRPr sz="2400" b="1" dirty="0">
              <a:solidFill>
                <a:srgbClr val="604A7B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8178" y="1917502"/>
            <a:ext cx="2637691" cy="431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5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Для</a:t>
            </a:r>
            <a:r>
              <a:rPr sz="28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spc="-1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родителей:</a:t>
            </a:r>
            <a:endParaRPr sz="2800" b="1" spc="-11" dirty="0">
              <a:solidFill>
                <a:srgbClr val="953735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8194" y="2454212"/>
            <a:ext cx="5875400" cy="8435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1800" spc="162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Рекомендации</a:t>
            </a:r>
            <a:r>
              <a:rPr sz="1800" spc="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создании</a:t>
            </a:r>
            <a:r>
              <a:rPr sz="1800" spc="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домашних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условиях</a:t>
            </a:r>
            <a:r>
              <a:rPr sz="1800" spc="-3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среды,</a:t>
            </a:r>
            <a:endParaRPr sz="18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995"/>
              </a:lnSpc>
              <a:spcBef>
                <a:spcPts val="165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способствующей</a:t>
            </a:r>
            <a:r>
              <a:rPr sz="1800" spc="-3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развитию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ребенка,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укреплению</a:t>
            </a:r>
            <a:r>
              <a:rPr sz="1800" spc="-2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spc="-1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его</a:t>
            </a:r>
            <a:endParaRPr sz="1800" spc="-19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995"/>
              </a:lnSpc>
              <a:spcBef>
                <a:spcPts val="115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здоровья.</a:t>
            </a:r>
            <a:endParaRPr sz="18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68194" y="3405569"/>
            <a:ext cx="6122099" cy="2944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1800" spc="162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Советы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специалистов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воспитанию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обучению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детей</a:t>
            </a:r>
            <a:r>
              <a:rPr sz="1800" spc="-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endParaRPr sz="18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11094" y="3683126"/>
            <a:ext cx="3901313" cy="2912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условиях</a:t>
            </a:r>
            <a:r>
              <a:rPr sz="1800" spc="-3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семьи</a:t>
            </a:r>
            <a:r>
              <a:rPr sz="1800" spc="-1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актуальным</a:t>
            </a:r>
            <a:r>
              <a:rPr sz="1800" spc="-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темам</a:t>
            </a:r>
            <a:r>
              <a:rPr sz="18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endParaRPr sz="1800" dirty="0">
              <a:solidFill>
                <a:srgbClr val="632523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68194" y="4082225"/>
            <a:ext cx="5050409" cy="2944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1800" spc="162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Ссылки</a:t>
            </a:r>
            <a:r>
              <a:rPr sz="1800" spc="-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на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полезные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ресурсы</a:t>
            </a:r>
            <a:r>
              <a:rPr sz="1800" spc="-4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spc="1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сети</a:t>
            </a:r>
            <a:r>
              <a:rPr sz="1800" spc="-3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spc="-1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Интернет</a:t>
            </a:r>
            <a:r>
              <a:rPr sz="18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endParaRPr sz="1800" dirty="0">
              <a:solidFill>
                <a:srgbClr val="632523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8194" y="4521391"/>
            <a:ext cx="5570677" cy="2944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1800" spc="162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Информация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изучаемом</a:t>
            </a:r>
            <a:r>
              <a:rPr sz="1800" spc="-2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содержании</a:t>
            </a:r>
            <a:r>
              <a:rPr sz="1800" spc="-1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spc="-1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дошкольного</a:t>
            </a:r>
            <a:endParaRPr sz="1800" spc="-16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11094" y="4798948"/>
            <a:ext cx="1419745" cy="2912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образования</a:t>
            </a:r>
            <a:r>
              <a:rPr sz="18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endParaRPr sz="1800" dirty="0">
              <a:solidFill>
                <a:srgbClr val="632523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68194" y="5124895"/>
            <a:ext cx="5790226" cy="8434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1800" spc="162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Новости</a:t>
            </a:r>
            <a:r>
              <a:rPr sz="1800" spc="-1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анонсы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предстоящих</a:t>
            </a:r>
            <a:r>
              <a:rPr sz="1800" spc="-1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видео</a:t>
            </a:r>
            <a:r>
              <a:rPr sz="18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8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семинаров</a:t>
            </a:r>
            <a:r>
              <a:rPr sz="1800" spc="-1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для</a:t>
            </a:r>
            <a:endParaRPr sz="18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995"/>
              </a:lnSpc>
              <a:spcBef>
                <a:spcPts val="165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родителей,</a:t>
            </a:r>
            <a:r>
              <a:rPr sz="18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архивные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материалы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прошедших</a:t>
            </a:r>
            <a:endParaRPr sz="18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995"/>
              </a:lnSpc>
              <a:spcBef>
                <a:spcPts val="120"/>
              </a:spcBef>
              <a:spcAft>
                <a:spcPts val="0"/>
              </a:spcAft>
            </a:pPr>
            <a:r>
              <a:rPr sz="18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мероприятий</a:t>
            </a:r>
            <a:r>
              <a:rPr sz="18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endParaRPr sz="1800" dirty="0">
              <a:solidFill>
                <a:srgbClr val="632523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95933" y="570271"/>
            <a:ext cx="6714140" cy="702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На</a:t>
            </a:r>
            <a:r>
              <a:rPr sz="2400" b="1" spc="592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информационных</a:t>
            </a:r>
            <a:r>
              <a:rPr sz="2400" b="1" spc="659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ресурсах</a:t>
            </a:r>
            <a:r>
              <a:rPr sz="2400" b="1" spc="608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endParaRPr sz="2400" b="1" spc="-12" dirty="0">
              <a:solidFill>
                <a:srgbClr val="604A7B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822960" marR="0">
              <a:lnSpc>
                <a:spcPts val="2655"/>
              </a:lnSpc>
              <a:spcBef>
                <a:spcPts val="170"/>
              </a:spcBef>
              <a:spcAft>
                <a:spcPts val="0"/>
              </a:spcAft>
            </a:pPr>
            <a:r>
              <a:rPr sz="2400" b="1" spc="-13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размеща</a:t>
            </a:r>
            <a:r>
              <a:rPr lang="ru-RU" sz="2400" b="1" spc="-13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ются </a:t>
            </a:r>
            <a:r>
              <a:rPr sz="2400" b="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следующие</a:t>
            </a:r>
            <a:r>
              <a:rPr sz="2400" b="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604A7B"/>
                </a:solidFill>
                <a:latin typeface="Times New Roman" panose="02020603050405020304"/>
                <a:cs typeface="Times New Roman" panose="02020603050405020304"/>
              </a:rPr>
              <a:t>материалы:</a:t>
            </a:r>
            <a:endParaRPr sz="2400" b="1" dirty="0">
              <a:solidFill>
                <a:srgbClr val="604A7B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64462" y="1538280"/>
            <a:ext cx="1868207" cy="431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5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Для</a:t>
            </a:r>
            <a:r>
              <a:rPr sz="28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solidFill>
                  <a:srgbClr val="953735"/>
                </a:solidFill>
                <a:latin typeface="Times New Roman" panose="02020603050405020304"/>
                <a:cs typeface="Times New Roman" panose="02020603050405020304"/>
              </a:rPr>
              <a:t>детей:</a:t>
            </a:r>
            <a:endParaRPr sz="2800" b="1" dirty="0">
              <a:solidFill>
                <a:srgbClr val="953735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7524" y="2120161"/>
            <a:ext cx="6433090" cy="14850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1600" spc="174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Содержательные</a:t>
            </a:r>
            <a:r>
              <a:rPr sz="1600" spc="2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подборки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различных</a:t>
            </a:r>
            <a:r>
              <a:rPr sz="1600" spc="3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детско</a:t>
            </a:r>
            <a:r>
              <a:rPr sz="16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-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взрослых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активностей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</a:t>
            </a:r>
            <a:r>
              <a:rPr sz="1600" spc="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темам</a:t>
            </a:r>
            <a:r>
              <a:rPr sz="1600" spc="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недели,</a:t>
            </a:r>
            <a:r>
              <a:rPr sz="1600" spc="4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</a:t>
            </a:r>
            <a:r>
              <a:rPr sz="1600" spc="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направлениям</a:t>
            </a:r>
            <a:r>
              <a:rPr sz="1600" spc="5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детского</a:t>
            </a:r>
            <a:r>
              <a:rPr sz="1600" spc="1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развития</a:t>
            </a:r>
            <a:r>
              <a:rPr sz="1600" spc="1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(тексты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spc="-1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художественных</a:t>
            </a:r>
            <a:r>
              <a:rPr sz="1600" spc="5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произведений</a:t>
            </a:r>
            <a:r>
              <a:rPr sz="1600" spc="4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для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чтения</a:t>
            </a:r>
            <a:r>
              <a:rPr sz="1600" spc="2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детям,</a:t>
            </a:r>
            <a:r>
              <a:rPr sz="1600" spc="1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презентации,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770"/>
              </a:lnSpc>
              <a:spcBef>
                <a:spcPts val="105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электронные</a:t>
            </a:r>
            <a:r>
              <a:rPr sz="1600" spc="3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игры,</a:t>
            </a:r>
            <a:r>
              <a:rPr sz="1600" spc="1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головоломки,</a:t>
            </a:r>
            <a:r>
              <a:rPr sz="1600" spc="2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раскраски,</a:t>
            </a:r>
            <a:r>
              <a:rPr sz="1600" spc="1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карты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схемы</a:t>
            </a:r>
            <a:endParaRPr sz="1600" spc="-16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765"/>
              </a:lnSpc>
              <a:spcBef>
                <a:spcPts val="150"/>
              </a:spcBef>
              <a:spcAft>
                <a:spcPts val="0"/>
              </a:spcAft>
            </a:pPr>
            <a:r>
              <a:rPr sz="16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изготовления</a:t>
            </a:r>
            <a:r>
              <a:rPr sz="1600" spc="4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поделок</a:t>
            </a:r>
            <a:r>
              <a:rPr sz="1600" spc="2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600" spc="1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построек,</a:t>
            </a:r>
            <a:r>
              <a:rPr sz="1600" spc="-1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рекомендации</a:t>
            </a:r>
            <a:r>
              <a:rPr sz="1600" spc="6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</a:t>
            </a:r>
            <a:r>
              <a:rPr sz="1600" spc="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организации</a:t>
            </a:r>
            <a:r>
              <a:rPr sz="1600" spc="4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проведению</a:t>
            </a:r>
            <a:r>
              <a:rPr sz="1600" spc="3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подвижных</a:t>
            </a:r>
            <a:r>
              <a:rPr sz="1600" spc="2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игр,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утренней</a:t>
            </a:r>
            <a:r>
              <a:rPr sz="1600" spc="3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гимнастики</a:t>
            </a:r>
            <a:r>
              <a:rPr sz="1600" spc="5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600" spc="2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др</a:t>
            </a:r>
            <a:r>
              <a:rPr sz="16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).</a:t>
            </a:r>
            <a:endParaRPr sz="1600" dirty="0">
              <a:solidFill>
                <a:srgbClr val="632523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7524" y="3632350"/>
            <a:ext cx="223362" cy="55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endParaRPr sz="1600" dirty="0">
              <a:solidFill>
                <a:srgbClr val="632523"/>
              </a:solidFill>
              <a:latin typeface="Arial" panose="020B0604020202020204"/>
              <a:cs typeface="Arial" panose="020B0604020202020204"/>
            </a:endParaRPr>
          </a:p>
          <a:p>
            <a:pPr marL="0" marR="0">
              <a:lnSpc>
                <a:spcPts val="1785"/>
              </a:lnSpc>
              <a:spcBef>
                <a:spcPts val="52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endParaRPr sz="1600" dirty="0">
              <a:solidFill>
                <a:srgbClr val="632523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80716" y="3635220"/>
            <a:ext cx="5879529" cy="26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Информация</a:t>
            </a:r>
            <a:r>
              <a:rPr sz="1600" spc="4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проводимых</a:t>
            </a:r>
            <a:r>
              <a:rPr sz="1600" spc="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конкурсах,</a:t>
            </a:r>
            <a:r>
              <a:rPr sz="1600" spc="1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образовательных</a:t>
            </a:r>
            <a:r>
              <a:rPr sz="1600" spc="2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акциях</a:t>
            </a:r>
            <a:r>
              <a:rPr sz="1600" spc="2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30424" y="3927828"/>
            <a:ext cx="5839429" cy="1238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165" marR="0">
              <a:lnSpc>
                <a:spcPts val="17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Материалы</a:t>
            </a:r>
            <a:r>
              <a:rPr sz="1600" spc="4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</a:t>
            </a:r>
            <a:r>
              <a:rPr sz="1600" spc="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результатам</a:t>
            </a:r>
            <a:r>
              <a:rPr sz="1600" spc="2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их</a:t>
            </a:r>
            <a:r>
              <a:rPr sz="1600" spc="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проведения.</a:t>
            </a:r>
            <a:r>
              <a:rPr sz="1600" spc="2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Например,</a:t>
            </a:r>
            <a:r>
              <a:rPr sz="1600" spc="3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родителям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70"/>
              </a:lnSpc>
              <a:spcBef>
                <a:spcPts val="100"/>
              </a:spcBef>
              <a:spcAft>
                <a:spcPts val="0"/>
              </a:spcAft>
            </a:pPr>
            <a:r>
              <a:rPr sz="16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можно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предложить</a:t>
            </a:r>
            <a:r>
              <a:rPr sz="1600" spc="3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прочитать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детям</a:t>
            </a:r>
            <a:r>
              <a:rPr sz="1600" spc="1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русские</a:t>
            </a:r>
            <a:r>
              <a:rPr sz="1600" spc="1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народные</a:t>
            </a:r>
            <a:r>
              <a:rPr sz="1600" spc="3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сказки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записать</a:t>
            </a:r>
            <a:r>
              <a:rPr sz="1600" spc="2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2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аудиофайл.</a:t>
            </a:r>
            <a:r>
              <a:rPr sz="1600" spc="7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Затем,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на</a:t>
            </a:r>
            <a:r>
              <a:rPr sz="1600" spc="1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информационной</a:t>
            </a:r>
            <a:r>
              <a:rPr sz="1600" spc="5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странице</a:t>
            </a:r>
            <a:r>
              <a:rPr sz="1600" spc="4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можно</a:t>
            </a:r>
            <a:endParaRPr sz="1600" spc="-1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создать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тематическую</a:t>
            </a:r>
            <a:r>
              <a:rPr sz="1600" spc="5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библиотеку</a:t>
            </a:r>
            <a:r>
              <a:rPr sz="1600" spc="3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2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аудиофайлов</a:t>
            </a:r>
            <a:r>
              <a:rPr sz="1600" spc="5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«Читаем</a:t>
            </a:r>
            <a:r>
              <a:rPr sz="1600" spc="3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сказки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всей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семьей».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7524" y="5193180"/>
            <a:ext cx="223362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endParaRPr sz="1600" dirty="0">
              <a:solidFill>
                <a:srgbClr val="632523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30424" y="5196050"/>
            <a:ext cx="5919404" cy="994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165" marR="0">
              <a:lnSpc>
                <a:spcPts val="17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Выставки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детских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творческих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2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работ.</a:t>
            </a:r>
            <a:r>
              <a:rPr sz="1600" spc="3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Например,</a:t>
            </a:r>
            <a:r>
              <a:rPr sz="1600" spc="3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предложить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70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родителям</a:t>
            </a:r>
            <a:r>
              <a:rPr sz="1600" spc="3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вместе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детьми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понаблюдать</a:t>
            </a:r>
            <a:r>
              <a:rPr sz="1600" spc="4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процесс</a:t>
            </a:r>
            <a:r>
              <a:rPr sz="1600" spc="2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весеннего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пробуждения</a:t>
            </a:r>
            <a:r>
              <a:rPr sz="1600" spc="3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природы,</a:t>
            </a:r>
            <a:r>
              <a:rPr sz="1600" spc="2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сделать</a:t>
            </a:r>
            <a:r>
              <a:rPr sz="1600" spc="1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зарисовки.</a:t>
            </a:r>
            <a:r>
              <a:rPr sz="1600" spc="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Затем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можно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оформить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выставку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детских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рисунков</a:t>
            </a:r>
            <a:r>
              <a:rPr sz="1600" spc="3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2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«К</a:t>
            </a:r>
            <a:r>
              <a:rPr sz="1600" spc="2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нам</a:t>
            </a:r>
            <a:r>
              <a:rPr sz="1600" spc="1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весна</a:t>
            </a:r>
            <a:r>
              <a:rPr sz="1600" spc="2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шагает».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05510" y="404495"/>
            <a:ext cx="7833360" cy="1077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algn="ctr"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spc="-34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Условия</a:t>
            </a:r>
            <a:r>
              <a:rPr sz="2400" b="1" spc="43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проведения</a:t>
            </a:r>
            <a:r>
              <a:rPr sz="2400" b="1" spc="24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дистанционного</a:t>
            </a:r>
            <a:r>
              <a:rPr sz="2400" b="1" spc="44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обучения </a:t>
            </a:r>
            <a:r>
              <a:rPr sz="2400" b="1" spc="-15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отлича</a:t>
            </a:r>
            <a:r>
              <a:rPr lang="ru-RU" sz="2400" b="1" spc="-15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ют</a:t>
            </a:r>
            <a:r>
              <a:rPr sz="2400" b="1" spc="-15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ся</a:t>
            </a:r>
            <a:r>
              <a:rPr sz="2400" b="1" spc="45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по</a:t>
            </a:r>
            <a:r>
              <a:rPr lang="ru-RU" sz="24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режиму</a:t>
            </a:r>
            <a:r>
              <a:rPr sz="2400" b="1" spc="20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взаимодействия</a:t>
            </a:r>
            <a:r>
              <a:rPr sz="2400" b="1" spc="39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spc="-10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педагога</a:t>
            </a:r>
            <a:r>
              <a:rPr sz="2400" b="1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 и </a:t>
            </a:r>
            <a:r>
              <a:rPr lang="ru-RU" sz="2400" b="1" spc="-10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воспитанника</a:t>
            </a:r>
            <a:r>
              <a:rPr sz="2400" b="1" spc="-10" dirty="0">
                <a:solidFill>
                  <a:srgbClr val="403152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endParaRPr sz="2400" b="1" spc="-10" dirty="0">
              <a:solidFill>
                <a:srgbClr val="403152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3633" y="2048279"/>
            <a:ext cx="6337666" cy="26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1600" spc="174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Offline</a:t>
            </a:r>
            <a:r>
              <a:rPr sz="1600" b="1" spc="47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–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местонахождение</a:t>
            </a:r>
            <a:r>
              <a:rPr sz="1600" spc="6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время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не</a:t>
            </a:r>
            <a:r>
              <a:rPr sz="1600" spc="2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является</a:t>
            </a:r>
            <a:r>
              <a:rPr sz="1600" spc="2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существенным,</a:t>
            </a:r>
            <a:r>
              <a:rPr sz="1600" spc="5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так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86533" y="2294989"/>
            <a:ext cx="5820972" cy="26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5"/>
              </a:lnSpc>
              <a:spcBef>
                <a:spcPts val="0"/>
              </a:spcBef>
              <a:spcAft>
                <a:spcPts val="0"/>
              </a:spcAft>
            </a:pPr>
            <a:r>
              <a:rPr sz="1600" spc="-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как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все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взаимодействие</a:t>
            </a:r>
            <a:r>
              <a:rPr sz="1600" spc="4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организовывается</a:t>
            </a:r>
            <a:r>
              <a:rPr sz="1600" spc="3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1600" spc="-1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отложенном</a:t>
            </a:r>
            <a:r>
              <a:rPr sz="1600" spc="4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режиме</a:t>
            </a:r>
            <a:r>
              <a:rPr sz="160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;</a:t>
            </a:r>
            <a:endParaRPr sz="1600" dirty="0">
              <a:solidFill>
                <a:srgbClr val="632523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43633" y="2749319"/>
            <a:ext cx="6213835" cy="26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1600" spc="174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Online</a:t>
            </a:r>
            <a:r>
              <a:rPr sz="1600" b="1" spc="36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–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обучающийся</a:t>
            </a:r>
            <a:r>
              <a:rPr sz="1600" spc="5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родителем</a:t>
            </a:r>
            <a:r>
              <a:rPr sz="1600" spc="2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(законным</a:t>
            </a:r>
            <a:r>
              <a:rPr sz="1600" spc="5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представителем)</a:t>
            </a:r>
            <a:r>
              <a:rPr sz="1600" spc="4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86533" y="2996029"/>
            <a:ext cx="5202472" cy="26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5"/>
              </a:lnSpc>
              <a:spcBef>
                <a:spcPts val="0"/>
              </a:spcBef>
              <a:spcAft>
                <a:spcPts val="0"/>
              </a:spcAft>
            </a:pPr>
            <a:r>
              <a:rPr sz="16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педагог</a:t>
            </a:r>
            <a:r>
              <a:rPr sz="1600" spc="3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находится</a:t>
            </a:r>
            <a:r>
              <a:rPr sz="1600" spc="2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у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автоматизированного</a:t>
            </a:r>
            <a:r>
              <a:rPr sz="1600" spc="5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рабочего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места.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43633" y="3450613"/>
            <a:ext cx="6447141" cy="1241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1600" spc="174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Дистанционное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занятие</a:t>
            </a:r>
            <a:r>
              <a:rPr sz="1600" b="1" spc="37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в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режиме</a:t>
            </a:r>
            <a:r>
              <a:rPr sz="1600" b="1" spc="43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offline</a:t>
            </a:r>
            <a:r>
              <a:rPr sz="1600" b="1" spc="23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выкладывается</a:t>
            </a:r>
            <a:r>
              <a:rPr sz="1600" spc="2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методическую</a:t>
            </a:r>
            <a:r>
              <a:rPr sz="1600" spc="4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9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копилку</a:t>
            </a:r>
            <a:r>
              <a:rPr sz="1600" spc="4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Виртуального</a:t>
            </a:r>
            <a:r>
              <a:rPr sz="1600" spc="4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детского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сада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(электронный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ресурс)</a:t>
            </a:r>
            <a:r>
              <a:rPr sz="1600" spc="2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заказчик</a:t>
            </a:r>
            <a:r>
              <a:rPr sz="1600" spc="1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(родитель</a:t>
            </a:r>
            <a:r>
              <a:rPr sz="1600" spc="2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(законный</a:t>
            </a:r>
            <a:r>
              <a:rPr sz="1600" spc="6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представитель)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765"/>
              </a:lnSpc>
              <a:spcBef>
                <a:spcPts val="10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обучающегося)</a:t>
            </a:r>
            <a:r>
              <a:rPr sz="1600" spc="4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6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может</a:t>
            </a:r>
            <a:r>
              <a:rPr sz="1600" spc="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воспользоваться</a:t>
            </a:r>
            <a:r>
              <a:rPr sz="1600" spc="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им</a:t>
            </a:r>
            <a:r>
              <a:rPr sz="1600" spc="15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любое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3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удобное</a:t>
            </a:r>
            <a:r>
              <a:rPr sz="1600" spc="1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для</a:t>
            </a:r>
            <a:r>
              <a:rPr sz="1600" spc="1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себя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  <a:p>
            <a:pPr marL="342900" marR="0">
              <a:lnSpc>
                <a:spcPts val="1770"/>
              </a:lnSpc>
              <a:spcBef>
                <a:spcPts val="155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время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самостоятельно.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43633" y="4883554"/>
            <a:ext cx="6191582" cy="265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1600" spc="1740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Дистанционное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занятие</a:t>
            </a:r>
            <a:r>
              <a:rPr sz="1600" b="1" spc="37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в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режиме</a:t>
            </a:r>
            <a:r>
              <a:rPr sz="1600" b="1" spc="43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online</a:t>
            </a:r>
            <a:r>
              <a:rPr sz="1600" b="1" spc="12" dirty="0">
                <a:solidFill>
                  <a:srgbClr val="63252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проводится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по</a:t>
            </a:r>
            <a:r>
              <a:rPr sz="1600" spc="11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заранее</a:t>
            </a:r>
            <a:endParaRPr sz="1600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86533" y="5130264"/>
            <a:ext cx="5241186" cy="26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составленному</a:t>
            </a:r>
            <a:r>
              <a:rPr sz="1600" spc="4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расписанию,</a:t>
            </a:r>
            <a:r>
              <a:rPr sz="1600" spc="54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2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согласованному</a:t>
            </a:r>
            <a:r>
              <a:rPr sz="1600" spc="57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с</a:t>
            </a:r>
            <a:r>
              <a:rPr sz="1600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 </a:t>
            </a:r>
            <a:r>
              <a:rPr sz="1600" spc="-18" dirty="0">
                <a:solidFill>
                  <a:srgbClr val="632523"/>
                </a:solidFill>
                <a:latin typeface="QOREEP+Times New Roman" panose="02020603050405020304"/>
                <a:cs typeface="QOREEP+Times New Roman" panose="02020603050405020304"/>
              </a:rPr>
              <a:t>заказчиком.</a:t>
            </a:r>
            <a:endParaRPr sz="1600" spc="-18" dirty="0">
              <a:solidFill>
                <a:srgbClr val="632523"/>
              </a:solidFill>
              <a:latin typeface="QOREEP+Times New Roman" panose="02020603050405020304"/>
              <a:cs typeface="QOREEP+Times New Roman" panose="020206030504050203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C54C03EA8818E44BE04707F7B7168D0" ma:contentTypeVersion="0" ma:contentTypeDescription="Создание документа." ma:contentTypeScope="" ma:versionID="ed4491506554ea2aba9faaa52e2837bf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8E08B48-2520-46DB-A4FC-E9D088C5DD97}"/>
</file>

<file path=customXml/itemProps2.xml><?xml version="1.0" encoding="utf-8"?>
<ds:datastoreItem xmlns:ds="http://schemas.openxmlformats.org/officeDocument/2006/customXml" ds:itemID="{5062F747-183E-4DEB-AD07-91D55CEE2B82}"/>
</file>

<file path=customXml/itemProps3.xml><?xml version="1.0" encoding="utf-8"?>
<ds:datastoreItem xmlns:ds="http://schemas.openxmlformats.org/officeDocument/2006/customXml" ds:itemID="{9259CFB8-7A4B-4CF5-9F42-25007D64DE6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4693</Words>
  <Application>WPS Presentation</Application>
  <PresentationFormat>On-screen Show (4:3)</PresentationFormat>
  <Paragraphs>160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SimSun</vt:lpstr>
      <vt:lpstr>Wingdings</vt:lpstr>
      <vt:lpstr>QOREEP+Times New Roman</vt:lpstr>
      <vt:lpstr>Times New Roman</vt:lpstr>
      <vt:lpstr>Arial</vt:lpstr>
      <vt:lpstr>Calibri</vt:lpstr>
      <vt:lpstr>Microsoft YaHei</vt:lpstr>
      <vt:lpstr>Arial Unicode MS</vt:lpstr>
      <vt:lpstr>Theme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User</cp:lastModifiedBy>
  <cp:revision>7</cp:revision>
  <dcterms:created xsi:type="dcterms:W3CDTF">2026-05-18T13:22:00Z</dcterms:created>
  <dcterms:modified xsi:type="dcterms:W3CDTF">2026-05-18T13:59:41Z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79896BA34AB64D4FAF31C091D3C540BB_13</vt:lpwstr>
  </property>
  <property fmtid="{D5CDD505-2E9C-101B-9397-08002B2CF9AE}" pid="3" name="KSOProductBuildVer">
    <vt:lpwstr>1049-12.1.0.25862</vt:lpwstr>
  </property>
  <property fmtid="{D5CDD505-2E9C-101B-9397-08002B2CF9AE}" pid="4" name="ContentTypeId">
    <vt:lpwstr>0x0101000C54C03EA8818E44BE04707F7B7168D0</vt:lpwstr>
  </property>
</Properties>
</file>