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83" r:id="rId2"/>
    <p:sldId id="284" r:id="rId3"/>
    <p:sldId id="285" r:id="rId4"/>
    <p:sldId id="273" r:id="rId5"/>
    <p:sldId id="275" r:id="rId6"/>
    <p:sldId id="290" r:id="rId7"/>
    <p:sldId id="291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D6009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99" autoAdjust="0"/>
    <p:restoredTop sz="94660"/>
  </p:normalViewPr>
  <p:slideViewPr>
    <p:cSldViewPr>
      <p:cViewPr>
        <p:scale>
          <a:sx n="71" d="100"/>
          <a:sy n="71" d="100"/>
        </p:scale>
        <p:origin x="-1332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02.12.2024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02.12.2024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332656"/>
            <a:ext cx="7851648" cy="864096"/>
          </a:xfrm>
        </p:spPr>
        <p:txBody>
          <a:bodyPr>
            <a:noAutofit/>
          </a:bodyPr>
          <a:lstStyle/>
          <a:p>
            <a:pPr algn="ctr"/>
            <a:r>
              <a:rPr lang="ru-RU" sz="1600" b="0" dirty="0" smtClean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Муниципальное бюджетное дошкольное образовательное учреждение </a:t>
            </a:r>
            <a:br>
              <a:rPr lang="ru-RU" sz="1600" b="0" dirty="0" smtClean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</a:br>
            <a:r>
              <a:rPr lang="ru-RU" sz="1600" b="0" dirty="0" smtClean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«Детский сад №  51 г. Йошкар-Олы «Подсолнушек»</a:t>
            </a:r>
            <a:endParaRPr lang="ru-RU" sz="1600" b="0" dirty="0">
              <a:solidFill>
                <a:schemeClr val="tx1"/>
              </a:solidFill>
              <a:latin typeface="Arial Black" pitchFamily="34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5085184"/>
            <a:ext cx="8143056" cy="108012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latin typeface="Arial Black" pitchFamily="34" charset="0"/>
                <a:cs typeface="Times New Roman" pitchFamily="18" charset="0"/>
              </a:rPr>
              <a:t>Педагогический совет                                           </a:t>
            </a:r>
            <a:r>
              <a:rPr lang="ru-RU" sz="2800" b="1" i="1" dirty="0" smtClean="0">
                <a:solidFill>
                  <a:srgbClr val="FFFF00"/>
                </a:solidFill>
                <a:latin typeface="Arial Black" pitchFamily="34" charset="0"/>
                <a:cs typeface="Times New Roman" pitchFamily="18" charset="0"/>
              </a:rPr>
              <a:t>«Семья и детский сад – идем вместе»</a:t>
            </a:r>
          </a:p>
          <a:p>
            <a:pPr algn="ctr"/>
            <a:r>
              <a:rPr lang="ru-RU" sz="1400" b="1" dirty="0" smtClean="0">
                <a:latin typeface="Arial Black" pitchFamily="34" charset="0"/>
                <a:cs typeface="Times New Roman" pitchFamily="18" charset="0"/>
              </a:rPr>
              <a:t>Ноябрь 2024г.</a:t>
            </a:r>
            <a:endParaRPr lang="ru-RU" sz="1400" b="1" dirty="0">
              <a:latin typeface="Arial Black" pitchFamily="34" charset="0"/>
              <a:cs typeface="Times New Roman" pitchFamily="18" charset="0"/>
            </a:endParaRPr>
          </a:p>
        </p:txBody>
      </p:sp>
      <p:pic>
        <p:nvPicPr>
          <p:cNvPr id="1026" name="Picture 2" descr="D:\Фото\Фотокопилка\Фото САДИК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1412776"/>
            <a:ext cx="4523922" cy="33929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88640"/>
            <a:ext cx="7851648" cy="936104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rgbClr val="FFFF00"/>
                </a:solidFill>
                <a:latin typeface="Arial Black" pitchFamily="34" charset="0"/>
                <a:cs typeface="Times New Roman" pitchFamily="18" charset="0"/>
              </a:rPr>
              <a:t>2024 год – Год семьи</a:t>
            </a:r>
          </a:p>
        </p:txBody>
      </p:sp>
      <p:pic>
        <p:nvPicPr>
          <p:cNvPr id="1026" name="Picture 2" descr="C:\Users\Валентина\Desktop\Без назван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1412776"/>
            <a:ext cx="5256584" cy="49061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203899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Валентина\Desktop\20241122_1031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9363" y="481013"/>
            <a:ext cx="4105275" cy="58959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203899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323528" y="2204864"/>
            <a:ext cx="8568952" cy="4320480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Arial Black" pitchFamily="34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Arial Black" pitchFamily="34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Arial Black" pitchFamily="34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latin typeface="Arial Black" pitchFamily="34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Arial Black" pitchFamily="34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latin typeface="Arial Black" pitchFamily="34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ru-RU" sz="2400" dirty="0" smtClean="0">
                <a:solidFill>
                  <a:srgbClr val="FFFF00"/>
                </a:solidFill>
                <a:latin typeface="Arial Black" pitchFamily="34" charset="0"/>
              </a:rPr>
              <a:t>Особенности взаимодействия педагогического коллектива с семьями обучающихся</a:t>
            </a:r>
            <a:r>
              <a:rPr lang="ru-RU" sz="2400" dirty="0" smtClean="0">
                <a:solidFill>
                  <a:schemeClr val="tx1"/>
                </a:solidFill>
                <a:latin typeface="Arial Black" pitchFamily="34" charset="0"/>
              </a:rPr>
              <a:t/>
            </a:r>
            <a:br>
              <a:rPr lang="ru-RU" sz="2400" dirty="0" smtClean="0">
                <a:solidFill>
                  <a:schemeClr val="tx1"/>
                </a:solidFill>
                <a:latin typeface="Arial Black" pitchFamily="34" charset="0"/>
              </a:rPr>
            </a:br>
            <a:r>
              <a:rPr lang="ru-RU" sz="2400" b="0" dirty="0" smtClean="0"/>
              <a:t> </a:t>
            </a:r>
            <a:r>
              <a:rPr lang="ru-RU" sz="2800" dirty="0" smtClean="0">
                <a:solidFill>
                  <a:schemeClr val="tx1"/>
                </a:solidFill>
              </a:rPr>
              <a:t>Главными целями взаимодействия педагогического коллектива ДОО с семьями обучающихся дошкольного возраста являются: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1. Обеспечение психолого-педагогической поддержки семьи и повышение компетентности родителей в вопросах образования, охраны и укрепления здоровья детей;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2. Обеспечение единства подходов к воспитанию и обучению детей в условиях ДОО и семьи;                 повышение воспитательного потенциала семьи.</a:t>
            </a:r>
            <a:r>
              <a:rPr lang="ru-RU" sz="2800" dirty="0" smtClean="0"/>
              <a:t> </a:t>
            </a:r>
            <a:r>
              <a:rPr lang="ru-RU" sz="2800" dirty="0" smtClean="0">
                <a:solidFill>
                  <a:schemeClr val="tx1"/>
                </a:solidFill>
              </a:rPr>
              <a:t>Педагоги должны дополнять, поддерживать и </a:t>
            </a:r>
            <a:r>
              <a:rPr lang="ru-RU" sz="2800" u="sng" dirty="0" smtClean="0">
                <a:solidFill>
                  <a:schemeClr val="tx1"/>
                </a:solidFill>
              </a:rPr>
              <a:t>тактично</a:t>
            </a:r>
            <a:r>
              <a:rPr lang="ru-RU" sz="2800" dirty="0" smtClean="0">
                <a:solidFill>
                  <a:schemeClr val="tx1"/>
                </a:solidFill>
              </a:rPr>
              <a:t> направлять воспитательные действия родителей </a:t>
            </a:r>
            <a:endParaRPr lang="ru-RU" sz="2000" dirty="0">
              <a:solidFill>
                <a:schemeClr val="tx1"/>
              </a:solidFill>
              <a:latin typeface="Franklin Gothic Demi Cond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6092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533400" y="620688"/>
            <a:ext cx="7999040" cy="1152128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FFFF00"/>
                </a:solidFill>
              </a:rPr>
              <a:t>Достижение </a:t>
            </a:r>
            <a:r>
              <a:rPr lang="ru-RU" sz="2400" b="1" dirty="0" smtClean="0">
                <a:solidFill>
                  <a:srgbClr val="FFFF00"/>
                </a:solidFill>
              </a:rPr>
              <a:t> этих </a:t>
            </a:r>
            <a:r>
              <a:rPr lang="ru-RU" sz="2400" b="1" dirty="0" smtClean="0">
                <a:solidFill>
                  <a:srgbClr val="FFFF00"/>
                </a:solidFill>
              </a:rPr>
              <a:t>целей должно осуществляться через решение основных задач:</a:t>
            </a:r>
          </a:p>
          <a:p>
            <a:pPr algn="just"/>
            <a:r>
              <a:rPr lang="ru-RU" sz="2300" dirty="0" smtClean="0"/>
              <a:t>1)информирование родителей о мерах господдержки семьям, об образовательной программе, реализуемой в ДОО;</a:t>
            </a:r>
            <a:endParaRPr lang="ru-RU" sz="2300" b="1" dirty="0" smtClean="0"/>
          </a:p>
          <a:p>
            <a:pPr algn="just"/>
            <a:r>
              <a:rPr lang="ru-RU" sz="2300" dirty="0" smtClean="0"/>
              <a:t>2)просвещение родителей, повышение их правовой, психолого-педагогической компетентности в вопросах охраны и укрепления здоровья, развития и образования детей;</a:t>
            </a:r>
            <a:endParaRPr lang="ru-RU" sz="2300" b="1" dirty="0" smtClean="0"/>
          </a:p>
          <a:p>
            <a:pPr algn="just"/>
            <a:r>
              <a:rPr lang="ru-RU" sz="2300" dirty="0" smtClean="0"/>
              <a:t>3)способствование развитию ответственного и осознанного родительства как базовой основы благополучия семьи;</a:t>
            </a:r>
            <a:endParaRPr lang="ru-RU" sz="2300" b="1" dirty="0" smtClean="0"/>
          </a:p>
          <a:p>
            <a:pPr algn="just"/>
            <a:r>
              <a:rPr lang="ru-RU" sz="2300" dirty="0" smtClean="0"/>
              <a:t>4) построение взаимодействия в форме сотрудничества и установления партнерских отношений с родителями для решения образовательных задач;</a:t>
            </a:r>
            <a:endParaRPr lang="ru-RU" sz="2300" b="1" dirty="0" smtClean="0"/>
          </a:p>
          <a:p>
            <a:pPr algn="just"/>
            <a:r>
              <a:rPr lang="ru-RU" sz="2300" dirty="0" smtClean="0"/>
              <a:t>5) вовлечение родителей в образовательный процесс</a:t>
            </a:r>
            <a:endParaRPr lang="ru-RU" sz="2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533400" y="620688"/>
            <a:ext cx="7999040" cy="1152128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Построение взаимодействия с родителями должно придерживаться </a:t>
            </a:r>
          </a:p>
          <a:p>
            <a:pPr algn="ctr"/>
            <a:r>
              <a:rPr lang="ru-RU" sz="3200" b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основного принципа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семья имеет приоритет в воспитании, обучении и развитии ребенка: 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соответствии с Законом об образовании у родителей обучающихся не только есть преимущественное право на обучение и воспитание детей, но именно они обязаны заложить основы физического, нравственного и интеллектуального развития личности ребенка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Валентина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196752"/>
            <a:ext cx="8229485" cy="4608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0D06E9CCC8087748B8DC5CBAA4658FFB" ma:contentTypeVersion="0" ma:contentTypeDescription="Создание документа." ma:contentTypeScope="" ma:versionID="f16997ab0bf9c019ee3bf516681de697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C83104D8-63AF-4D02-8016-A8F5CB1F3BF2}"/>
</file>

<file path=customXml/itemProps2.xml><?xml version="1.0" encoding="utf-8"?>
<ds:datastoreItem xmlns:ds="http://schemas.openxmlformats.org/officeDocument/2006/customXml" ds:itemID="{39517144-C715-4F8D-8125-F122C1D0327D}"/>
</file>

<file path=customXml/itemProps3.xml><?xml version="1.0" encoding="utf-8"?>
<ds:datastoreItem xmlns:ds="http://schemas.openxmlformats.org/officeDocument/2006/customXml" ds:itemID="{A227E915-FE35-489C-9B38-B333141C2F31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833</TotalTime>
  <Words>116</Words>
  <Application>Microsoft Office PowerPoint</Application>
  <PresentationFormat>Экран (4:3)</PresentationFormat>
  <Paragraphs>15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Поток</vt:lpstr>
      <vt:lpstr>Муниципальное бюджетное дошкольное образовательное учреждение  «Детский сад №  51 г. Йошкар-Олы «Подсолнушек»</vt:lpstr>
      <vt:lpstr>2024 год – Год семьи</vt:lpstr>
      <vt:lpstr>Слайд 3</vt:lpstr>
      <vt:lpstr>    Особенности взаимодействия педагогического коллектива с семьями обучающихся  Главными целями взаимодействия педагогического коллектива ДОО с семьями обучающихся дошкольного возраста являются: 1. Обеспечение психолого-педагогической поддержки семьи и повышение компетентности родителей в вопросах образования, охраны и укрепления здоровья детей; 2. Обеспечение единства подходов к воспитанию и обучению детей в условиях ДОО и семьи;                 повышение воспитательного потенциала семьи. Педагоги должны дополнять, поддерживать и тактично направлять воспитательные действия родителей 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Валентина</cp:lastModifiedBy>
  <cp:revision>143</cp:revision>
  <dcterms:modified xsi:type="dcterms:W3CDTF">2024-12-02T07:44:38Z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0x0101000D06E9CCC8087748B8DC5CBAA4658FFB</vt:lpwstr>
  </property>
</Properties>
</file>