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9" r:id="rId4"/>
    <p:sldId id="260" r:id="rId5"/>
    <p:sldId id="262" r:id="rId6"/>
    <p:sldId id="261" r:id="rId7"/>
    <p:sldId id="265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1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B159C-21D3-49C7-8513-115616383470}" type="datetimeFigureOut">
              <a:rPr lang="ru-RU" smtClean="0"/>
              <a:pPr/>
              <a:t>02.06.2025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C9A0A-9A8D-41B1-89E9-3D0D1E620F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B159C-21D3-49C7-8513-115616383470}" type="datetimeFigureOut">
              <a:rPr lang="ru-RU" smtClean="0"/>
              <a:pPr/>
              <a:t>02.06.2025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C9A0A-9A8D-41B1-89E9-3D0D1E620F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B159C-21D3-49C7-8513-115616383470}" type="datetimeFigureOut">
              <a:rPr lang="ru-RU" smtClean="0"/>
              <a:pPr/>
              <a:t>02.06.2025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C9A0A-9A8D-41B1-89E9-3D0D1E620F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B159C-21D3-49C7-8513-115616383470}" type="datetimeFigureOut">
              <a:rPr lang="ru-RU" smtClean="0"/>
              <a:pPr/>
              <a:t>02.06.2025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C9A0A-9A8D-41B1-89E9-3D0D1E620F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B159C-21D3-49C7-8513-115616383470}" type="datetimeFigureOut">
              <a:rPr lang="ru-RU" smtClean="0"/>
              <a:pPr/>
              <a:t>02.06.2025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C9A0A-9A8D-41B1-89E9-3D0D1E620F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B159C-21D3-49C7-8513-115616383470}" type="datetimeFigureOut">
              <a:rPr lang="ru-RU" smtClean="0"/>
              <a:pPr/>
              <a:t>02.06.2025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C9A0A-9A8D-41B1-89E9-3D0D1E620F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B159C-21D3-49C7-8513-115616383470}" type="datetimeFigureOut">
              <a:rPr lang="ru-RU" smtClean="0"/>
              <a:pPr/>
              <a:t>02.06.2025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C9A0A-9A8D-41B1-89E9-3D0D1E620F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B159C-21D3-49C7-8513-115616383470}" type="datetimeFigureOut">
              <a:rPr lang="ru-RU" smtClean="0"/>
              <a:pPr/>
              <a:t>02.06.2025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C9A0A-9A8D-41B1-89E9-3D0D1E620F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B159C-21D3-49C7-8513-115616383470}" type="datetimeFigureOut">
              <a:rPr lang="ru-RU" smtClean="0"/>
              <a:pPr/>
              <a:t>02.06.2025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C9A0A-9A8D-41B1-89E9-3D0D1E620F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B159C-21D3-49C7-8513-115616383470}" type="datetimeFigureOut">
              <a:rPr lang="ru-RU" smtClean="0"/>
              <a:pPr/>
              <a:t>02.06.2025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C9A0A-9A8D-41B1-89E9-3D0D1E620F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B159C-21D3-49C7-8513-115616383470}" type="datetimeFigureOut">
              <a:rPr lang="ru-RU" smtClean="0"/>
              <a:pPr/>
              <a:t>02.06.2025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C9A0A-9A8D-41B1-89E9-3D0D1E620F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2ADB159C-21D3-49C7-8513-115616383470}" type="datetimeFigureOut">
              <a:rPr lang="ru-RU" smtClean="0"/>
              <a:pPr/>
              <a:t>02.06.2025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C13C9A0A-9A8D-41B1-89E9-3D0D1E620F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Blostin\Desktop\InShot_20240222_074923071.mp4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Blostin\Desktop\InShot_20240222_080100455.mp4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Blostin\Desktop\InShot_20240222_085719191.mp4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47681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dirty="0" smtClean="0"/>
              <a:t>Муниципальное бюджетное дошкольное образовательное учреждение «Детский сад №49 «Лесная сказка» г. Йошкар-Олы»</a:t>
            </a:r>
            <a:endParaRPr lang="ru-RU" sz="1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2560" y="1196752"/>
            <a:ext cx="7406640" cy="4536504"/>
          </a:xfrm>
        </p:spPr>
        <p:txBody>
          <a:bodyPr/>
          <a:lstStyle/>
          <a:p>
            <a:pPr algn="ctr"/>
            <a:endParaRPr lang="ru-RU" dirty="0" smtClean="0"/>
          </a:p>
          <a:p>
            <a:pPr algn="ctr"/>
            <a:r>
              <a:rPr lang="ru-RU" sz="3600" b="1" i="1" dirty="0" smtClean="0">
                <a:solidFill>
                  <a:srgbClr val="7030A0"/>
                </a:solidFill>
              </a:rPr>
              <a:t>Спортивно-развлекательная игра</a:t>
            </a:r>
          </a:p>
          <a:p>
            <a:pPr algn="ctr"/>
            <a:r>
              <a:rPr lang="ru-RU" sz="3600" b="1" i="1" dirty="0" smtClean="0">
                <a:solidFill>
                  <a:srgbClr val="7030A0"/>
                </a:solidFill>
              </a:rPr>
              <a:t>«</a:t>
            </a:r>
            <a:r>
              <a:rPr lang="ru-RU" sz="3600" b="1" i="1" dirty="0" smtClean="0">
                <a:solidFill>
                  <a:srgbClr val="FF0000"/>
                </a:solidFill>
              </a:rPr>
              <a:t>Школа</a:t>
            </a:r>
            <a:r>
              <a:rPr lang="ru-RU" sz="3600" b="1" i="1" dirty="0" smtClean="0"/>
              <a:t> </a:t>
            </a:r>
            <a:r>
              <a:rPr lang="ru-RU" sz="3600" b="1" i="1" dirty="0" smtClean="0">
                <a:solidFill>
                  <a:srgbClr val="FFFF00"/>
                </a:solidFill>
              </a:rPr>
              <a:t>дорожных</a:t>
            </a:r>
            <a:r>
              <a:rPr lang="ru-RU" sz="3600" b="1" i="1" dirty="0" smtClean="0"/>
              <a:t> </a:t>
            </a:r>
            <a:r>
              <a:rPr lang="ru-RU" sz="3600" b="1" i="1" dirty="0" smtClean="0">
                <a:solidFill>
                  <a:srgbClr val="00B050"/>
                </a:solidFill>
              </a:rPr>
              <a:t>наук</a:t>
            </a:r>
            <a:r>
              <a:rPr lang="ru-RU" sz="3600" b="1" i="1" dirty="0" smtClean="0">
                <a:solidFill>
                  <a:srgbClr val="7030A0"/>
                </a:solidFill>
              </a:rPr>
              <a:t>»</a:t>
            </a:r>
          </a:p>
          <a:p>
            <a:pPr algn="ctr"/>
            <a:endParaRPr lang="ru-RU" sz="3600" b="1" i="1" dirty="0" smtClean="0">
              <a:solidFill>
                <a:srgbClr val="7030A0"/>
              </a:solidFill>
            </a:endParaRPr>
          </a:p>
          <a:p>
            <a:pPr algn="ctr"/>
            <a:endParaRPr lang="ru-RU" sz="2400" dirty="0" smtClean="0">
              <a:solidFill>
                <a:srgbClr val="7030A0"/>
              </a:solidFill>
            </a:endParaRPr>
          </a:p>
          <a:p>
            <a:pPr algn="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Воспитатель: Павлова Ксения Валерьевна</a:t>
            </a:r>
          </a:p>
          <a:p>
            <a:pPr algn="r"/>
            <a:endParaRPr lang="ru-RU" sz="24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endParaRPr lang="ru-RU" sz="24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2024 г.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Задачи: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ru-RU" dirty="0" smtClean="0"/>
              <a:t>Образовательные задачи:</a:t>
            </a:r>
          </a:p>
          <a:p>
            <a:pPr>
              <a:buFont typeface="Arial" pitchFamily="34" charset="0"/>
              <a:buChar char="•"/>
            </a:pPr>
            <a:r>
              <a:rPr lang="ru-RU" sz="1900" dirty="0" smtClean="0"/>
              <a:t>закрепить правила пользования общественным транспортом;</a:t>
            </a:r>
          </a:p>
          <a:p>
            <a:pPr>
              <a:buFont typeface="Arial" pitchFamily="34" charset="0"/>
              <a:buChar char="•"/>
            </a:pPr>
            <a:r>
              <a:rPr lang="ru-RU" sz="1900" dirty="0" smtClean="0"/>
              <a:t>закрепить знания об опасностях, которые ждут детей на улице;</a:t>
            </a:r>
          </a:p>
          <a:p>
            <a:pPr>
              <a:buFont typeface="Arial" pitchFamily="34" charset="0"/>
              <a:buChar char="•"/>
            </a:pPr>
            <a:r>
              <a:rPr lang="ru-RU" sz="1900" dirty="0" smtClean="0"/>
              <a:t> закрепить знания детей о сигналах светофора;</a:t>
            </a:r>
          </a:p>
          <a:p>
            <a:pPr>
              <a:buFont typeface="Arial" pitchFamily="34" charset="0"/>
              <a:buChar char="•"/>
            </a:pPr>
            <a:r>
              <a:rPr lang="ru-RU" sz="1900" dirty="0" smtClean="0"/>
              <a:t>Закрепить умение различать и понимать значения некоторых дорожных знаков.</a:t>
            </a:r>
            <a:endParaRPr lang="ru-RU" dirty="0" smtClean="0"/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Развивающие задачи:</a:t>
            </a:r>
          </a:p>
          <a:p>
            <a:pPr>
              <a:buFont typeface="Wingdings" pitchFamily="2" charset="2"/>
              <a:buChar char="§"/>
            </a:pPr>
            <a:r>
              <a:rPr lang="ru-RU" sz="1900" dirty="0" smtClean="0"/>
              <a:t> продолжать развивать умение классифицировать виды транспорта;</a:t>
            </a:r>
          </a:p>
          <a:p>
            <a:pPr>
              <a:buFont typeface="Wingdings" pitchFamily="2" charset="2"/>
              <a:buChar char="§"/>
            </a:pPr>
            <a:r>
              <a:rPr lang="ru-RU" sz="1900" dirty="0"/>
              <a:t>ф</a:t>
            </a:r>
            <a:r>
              <a:rPr lang="ru-RU" sz="1900" dirty="0" smtClean="0"/>
              <a:t>ормировать внимательность, наблюдательность при выполнении задания;</a:t>
            </a:r>
          </a:p>
          <a:p>
            <a:pPr>
              <a:buFont typeface="Wingdings" pitchFamily="2" charset="2"/>
              <a:buChar char="§"/>
            </a:pPr>
            <a:r>
              <a:rPr lang="ru-RU" sz="1900" dirty="0" smtClean="0"/>
              <a:t>развивать логическое мышление.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Воспитательные задачи:</a:t>
            </a:r>
          </a:p>
          <a:p>
            <a:pPr>
              <a:buFont typeface="Wingdings" pitchFamily="2" charset="2"/>
              <a:buChar char="§"/>
            </a:pPr>
            <a:r>
              <a:rPr lang="ru-RU" sz="1900" dirty="0" smtClean="0"/>
              <a:t>воспитывать у детей уважительное отношение к правилам дорожного движения и желание следовать им;</a:t>
            </a:r>
          </a:p>
          <a:p>
            <a:pPr>
              <a:buFont typeface="Wingdings" pitchFamily="2" charset="2"/>
              <a:buChar char="§"/>
            </a:pPr>
            <a:r>
              <a:rPr lang="ru-RU" sz="1900" dirty="0" smtClean="0"/>
              <a:t>воспитывать культуру поведения с целью предупреждения детского дорожно-транспортного травматизма;</a:t>
            </a:r>
          </a:p>
          <a:p>
            <a:pPr>
              <a:buFont typeface="Wingdings" pitchFamily="2" charset="2"/>
              <a:buChar char="§"/>
            </a:pPr>
            <a:r>
              <a:rPr lang="ru-RU" sz="1900" dirty="0" smtClean="0"/>
              <a:t>воспитывать умение внимательно слушать, не перебивать, дополнять и исправлять ошибки своих товарищей.</a:t>
            </a:r>
            <a:endParaRPr lang="ru-RU" sz="1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InShot_20240222_074923071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971600" y="260648"/>
            <a:ext cx="8172400" cy="65973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InShot_20240222_080100455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971600" y="0"/>
            <a:ext cx="81724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-20240119-WA001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07703" y="1431628"/>
            <a:ext cx="2664297" cy="3077492"/>
          </a:xfrm>
        </p:spPr>
      </p:pic>
      <p:pic>
        <p:nvPicPr>
          <p:cNvPr id="2051" name="Picture 3" descr="C:\Users\Blostin\Desktop\IMG-20240119-WA00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431628"/>
            <a:ext cx="3024336" cy="3077493"/>
          </a:xfrm>
          <a:prstGeom prst="rect">
            <a:avLst/>
          </a:prstGeom>
          <a:noFill/>
        </p:spPr>
      </p:pic>
      <p:pic>
        <p:nvPicPr>
          <p:cNvPr id="5" name="Picture 3" descr="C:\Users\Blostin\Desktop\IMG-20240119-WA00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56448" y="1584028"/>
            <a:ext cx="3024336" cy="30774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InShot_20240222_085719191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971600" y="0"/>
            <a:ext cx="81724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4594840"/>
          </a:xfrm>
        </p:spPr>
        <p:txBody>
          <a:bodyPr>
            <a:normAutofit/>
          </a:bodyPr>
          <a:lstStyle/>
          <a:p>
            <a:pPr algn="ctr"/>
            <a:r>
              <a:rPr lang="ru-RU" sz="6000" dirty="0" smtClean="0">
                <a:solidFill>
                  <a:srgbClr val="FF0000"/>
                </a:solidFill>
              </a:rPr>
              <a:t>Спасибо</a:t>
            </a:r>
            <a:r>
              <a:rPr lang="ru-RU" sz="6000" dirty="0" smtClean="0"/>
              <a:t> </a:t>
            </a:r>
            <a:r>
              <a:rPr lang="ru-RU" sz="6000" dirty="0" smtClean="0">
                <a:solidFill>
                  <a:srgbClr val="FFFF00"/>
                </a:solidFill>
              </a:rPr>
              <a:t>за</a:t>
            </a:r>
            <a:r>
              <a:rPr lang="ru-RU" sz="6000" dirty="0" smtClean="0"/>
              <a:t> </a:t>
            </a:r>
            <a:r>
              <a:rPr lang="ru-RU" sz="6000" dirty="0" smtClean="0">
                <a:solidFill>
                  <a:srgbClr val="00B050"/>
                </a:solidFill>
              </a:rPr>
              <a:t>внимание</a:t>
            </a:r>
            <a:endParaRPr lang="ru-RU" sz="60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54FBD14CAFD5264B82E65DCF40B54477" ma:contentTypeVersion="0" ma:contentTypeDescription="Создание документа." ma:contentTypeScope="" ma:versionID="198cb103fb65ade77470c2f67830b60f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12887C67-08B4-4E67-8892-2C90ADCB8941}"/>
</file>

<file path=customXml/itemProps2.xml><?xml version="1.0" encoding="utf-8"?>
<ds:datastoreItem xmlns:ds="http://schemas.openxmlformats.org/officeDocument/2006/customXml" ds:itemID="{F665D8CA-17CC-4A99-A9DC-E45DA856193B}"/>
</file>

<file path=customXml/itemProps3.xml><?xml version="1.0" encoding="utf-8"?>
<ds:datastoreItem xmlns:ds="http://schemas.openxmlformats.org/officeDocument/2006/customXml" ds:itemID="{0B5E5CDF-CD8A-48B9-A39A-470888DB82F8}"/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76</TotalTime>
  <Words>141</Words>
  <Application>Microsoft Office PowerPoint</Application>
  <PresentationFormat>Экран (4:3)</PresentationFormat>
  <Paragraphs>25</Paragraphs>
  <Slides>7</Slides>
  <Notes>0</Notes>
  <HiddenSlides>0</HiddenSlides>
  <MMClips>3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Arial</vt:lpstr>
      <vt:lpstr>Corbel</vt:lpstr>
      <vt:lpstr>Gill Sans MT</vt:lpstr>
      <vt:lpstr>Verdana</vt:lpstr>
      <vt:lpstr>Wingdings</vt:lpstr>
      <vt:lpstr>Wingdings 2</vt:lpstr>
      <vt:lpstr>Солнцестояние</vt:lpstr>
      <vt:lpstr>Муниципальное бюджетное дошкольное образовательное учреждение «Детский сад №49 «Лесная сказка» г. Йошкар-Олы»</vt:lpstr>
      <vt:lpstr>Задачи: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бюджетное дошкольное образовательное учреждение «Детский сад №49 «Лесная сказка» г. Йошкар-Олы</dc:title>
  <dc:creator>Blostin</dc:creator>
  <cp:lastModifiedBy>user</cp:lastModifiedBy>
  <cp:revision>15</cp:revision>
  <dcterms:created xsi:type="dcterms:W3CDTF">2009-01-09T21:03:42Z</dcterms:created>
  <dcterms:modified xsi:type="dcterms:W3CDTF">2025-06-02T11:03:08Z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0x01010054FBD14CAFD5264B82E65DCF40B54477</vt:lpwstr>
  </property>
</Properties>
</file>