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3" r:id="rId6"/>
    <p:sldId id="273" r:id="rId7"/>
    <p:sldId id="258" r:id="rId8"/>
    <p:sldId id="264" r:id="rId9"/>
    <p:sldId id="268" r:id="rId10"/>
    <p:sldId id="269" r:id="rId11"/>
    <p:sldId id="272" r:id="rId12"/>
    <p:sldId id="271" r:id="rId13"/>
    <p:sldId id="270" r:id="rId14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B71C9-7E62-4C7B-A940-8ECC75766FC3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B84CD-8749-423A-991B-A6C07BC0DA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Рисунок 6" descr="Рисунок13.png"/>
            <p:cNvPicPr>
              <a:picLocks noChangeAspect="1"/>
            </p:cNvPicPr>
            <p:nvPr/>
          </p:nvPicPr>
          <p:blipFill>
            <a:blip r:embed="rId2"/>
            <a:srcRect l="2308" b="1704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7000892" y="214290"/>
              <a:ext cx="1909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http://antalpiti.ru</a:t>
              </a:r>
              <a:endParaRPr lang="ru-RU" b="1" dirty="0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pic>
          <p:nvPicPr>
            <p:cNvPr id="47" name="Рисунок 46" descr="Рисунок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9322" y="1928802"/>
              <a:ext cx="2952000" cy="4769094"/>
            </a:xfrm>
            <a:prstGeom prst="rect">
              <a:avLst/>
            </a:prstGeom>
          </p:spPr>
        </p:pic>
      </p:grp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785918" y="1928802"/>
            <a:ext cx="5666402" cy="308437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ПРЕЗЕНТАЦИЯ 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АДАПТИРОВАННОЙ ОБРАЗОВАТЕЛЬНОЙ ПРОГРАММЫ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 ДОШКОЛЬНОГО ОБРАЗОВАНИЯ ДЛЯ </a:t>
            </a:r>
            <a:r>
              <a:rPr lang="ru-RU" sz="2000" b="1" dirty="0" smtClean="0">
                <a:solidFill>
                  <a:srgbClr val="7030A0"/>
                </a:solidFill>
              </a:rPr>
              <a:t>ДЕТЕЙ </a:t>
            </a:r>
            <a:r>
              <a:rPr lang="ru-RU" sz="2000" b="1" dirty="0" smtClean="0">
                <a:solidFill>
                  <a:srgbClr val="7030A0"/>
                </a:solidFill>
              </a:rPr>
              <a:t>ЗАДЕРЖКОЙ </a:t>
            </a:r>
            <a:r>
              <a:rPr lang="ru-RU" sz="2000" b="1" dirty="0" smtClean="0">
                <a:solidFill>
                  <a:srgbClr val="7030A0"/>
                </a:solidFill>
              </a:rPr>
              <a:t>ПСИХИЧЕСКОГО РАЗВИТИЯ 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МБДОУ </a:t>
            </a:r>
            <a:r>
              <a:rPr lang="ru-RU" sz="2000" b="1" dirty="0">
                <a:solidFill>
                  <a:srgbClr val="7030A0"/>
                </a:solidFill>
              </a:rPr>
              <a:t>«ДЕТСКИЙ САД №49 </a:t>
            </a:r>
            <a:r>
              <a:rPr lang="ru-RU" sz="2000" b="1" dirty="0" smtClean="0">
                <a:solidFill>
                  <a:srgbClr val="7030A0"/>
                </a:solidFill>
              </a:rPr>
              <a:t>«ЛЕСНАЯ СКАЗКА»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2357" y="42940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Адаптированная </a:t>
            </a:r>
            <a:r>
              <a:rPr lang="ru-RU" sz="3200" b="1" dirty="0" smtClean="0">
                <a:solidFill>
                  <a:srgbClr val="7030A0"/>
                </a:solidFill>
              </a:rPr>
              <a:t>образовательная </a:t>
            </a:r>
            <a:r>
              <a:rPr lang="ru-RU" sz="3200" b="1" dirty="0">
                <a:solidFill>
                  <a:srgbClr val="7030A0"/>
                </a:solidFill>
              </a:rPr>
              <a:t>программа </a:t>
            </a:r>
            <a:r>
              <a:rPr lang="ru-RU" sz="3200" b="1" dirty="0" smtClean="0">
                <a:solidFill>
                  <a:srgbClr val="7030A0"/>
                </a:solidFill>
              </a:rPr>
              <a:t>(далее </a:t>
            </a:r>
            <a:r>
              <a:rPr lang="ru-RU" sz="3200" b="1" dirty="0" smtClean="0">
                <a:solidFill>
                  <a:srgbClr val="7030A0"/>
                </a:solidFill>
              </a:rPr>
              <a:t>АОП</a:t>
            </a:r>
            <a:r>
              <a:rPr lang="ru-RU" sz="3200" b="1" dirty="0" smtClean="0">
                <a:solidFill>
                  <a:srgbClr val="7030A0"/>
                </a:solidFill>
              </a:rPr>
              <a:t>)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296145" y="1759763"/>
            <a:ext cx="8550122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образовательная программа, адаптированная для обучения воспитанников с ограниченными возможностями здоровья (задержка психического развития) с учетом особенностей их психофизического развития, индивидуальных возможностей и обеспечивающая коррекцию нарушений развития и социальную адаптацию указанных лиц (№273 – ФЗ гл.1 ст.28), разрабатываемая, утверждаемая и реализуемая: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Федеральным государственным образовательным стандартом дошкольного образования;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Федеральной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адаптированной образовательной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программой дошкольного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для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ограниченными возможностями здоровья;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программ: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школе детей с задержкой психического развития. Под ред. С.Г. Шевченко. - М. «Школьная пресса», 2003.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9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39552" y="1018364"/>
            <a:ext cx="8229600" cy="20567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Адаптированная образовательная программа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 дошкольного образования для детей задержкой психического развития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МБДОУ «Детский сад №49 «Лесная сказка»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ориентирована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на детей в возрасте от 5 до 7 лет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609231" y="3645024"/>
            <a:ext cx="8550122" cy="3755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 5 до 6 лет – </a:t>
            </a:r>
            <a:r>
              <a:rPr lang="ru-RU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старшая группа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 6 до 7 лет – </a:t>
            </a:r>
            <a:r>
              <a:rPr lang="ru-RU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подготовительная к школе</a:t>
            </a:r>
            <a:r>
              <a:rPr lang="ru-RU" sz="2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группа</a:t>
            </a:r>
            <a:endParaRPr lang="ru-RU" sz="1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>
                  <a:endCxn id="4" idx="3"/>
                </p:cNvCxnSpPr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>
                  <a:endCxn id="4" idx="2"/>
                </p:cNvCxnSpPr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Нормативно-правовая база </a:t>
            </a:r>
            <a:r>
              <a:rPr lang="ru-RU" sz="2800" b="1" dirty="0" smtClean="0">
                <a:solidFill>
                  <a:srgbClr val="7030A0"/>
                </a:solidFill>
              </a:rPr>
              <a:t>АОП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МБДОУ «</a:t>
            </a:r>
            <a:r>
              <a:rPr lang="ru-RU" sz="2800" b="1" dirty="0" smtClean="0">
                <a:solidFill>
                  <a:srgbClr val="7030A0"/>
                </a:solidFill>
              </a:rPr>
              <a:t>Детский сад №49 «Лесная сказка</a:t>
            </a:r>
            <a:r>
              <a:rPr lang="ru-RU" sz="2800" b="1" dirty="0" smtClean="0">
                <a:solidFill>
                  <a:srgbClr val="7030A0"/>
                </a:solidFill>
              </a:rPr>
              <a:t>»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500034" y="1736737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Федеральный закон от 29 декабря 2012г. №273-ФЗ «Об образовании в Российской Федерации»</a:t>
            </a:r>
          </a:p>
          <a:p>
            <a:r>
              <a:rPr lang="ru-RU" dirty="0" smtClean="0"/>
              <a:t>Приказ </a:t>
            </a:r>
            <a:r>
              <a:rPr lang="ru-RU" dirty="0" err="1" smtClean="0"/>
              <a:t>Мин.просвещения</a:t>
            </a:r>
            <a:r>
              <a:rPr lang="ru-RU" dirty="0" smtClean="0"/>
              <a:t> Р.Ф. от 30 сентября 2022г. №874 «Об утверждении Порядка организации и осуществления образовательной деятельности по основным общеобразовательным программам и образовательным программам дошкольного образования»</a:t>
            </a:r>
          </a:p>
          <a:p>
            <a:r>
              <a:rPr lang="ru-RU" dirty="0" smtClean="0"/>
              <a:t>СанПиН 2.4.3648-20 «Санитарно-эпидемиологические требования к организациям воспитания и обучения, отдыха и оздоровления детей и молодежи» от 28.09.2020г. №28</a:t>
            </a:r>
          </a:p>
          <a:p>
            <a:r>
              <a:rPr lang="ru-RU" dirty="0" smtClean="0"/>
              <a:t>Федеральный государственный образовательный стандарт дошкольного образования, утвержденный Приказом Министерства образования и науки Российской Федерации от 17 октября 2013г. №1155 </a:t>
            </a:r>
            <a:r>
              <a:rPr lang="ru-RU" dirty="0" err="1" smtClean="0"/>
              <a:t>г.Москва</a:t>
            </a:r>
            <a:r>
              <a:rPr lang="ru-RU" dirty="0" smtClean="0"/>
              <a:t> «Об утверждении федерального государственного образовательного стандарта дошкольного образования»</a:t>
            </a:r>
          </a:p>
          <a:p>
            <a:r>
              <a:rPr lang="ru-RU" dirty="0" smtClean="0"/>
              <a:t> Приказ Мин. Просвещения Р.Ф. от 24 ноября 2022 г.№ 1022 об утверждении Федеральной адаптированной образовательной программы дошкольного </a:t>
            </a:r>
            <a:r>
              <a:rPr lang="ru-RU" dirty="0" smtClean="0"/>
              <a:t>образования д</a:t>
            </a:r>
            <a:r>
              <a:rPr lang="ru-RU" dirty="0" smtClean="0"/>
              <a:t>ля </a:t>
            </a:r>
            <a:r>
              <a:rPr lang="ru-RU" dirty="0"/>
              <a:t>обучающихся с ограниченными возможностями здоровья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-17978" y="19192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2357" y="42940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АОП </a:t>
            </a:r>
            <a:r>
              <a:rPr lang="ru-RU" sz="3200" b="1" dirty="0" smtClean="0">
                <a:solidFill>
                  <a:srgbClr val="7030A0"/>
                </a:solidFill>
              </a:rPr>
              <a:t>направлена на создание благоприятных условий для: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927868" y="1714480"/>
            <a:ext cx="7804089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Коррекционно-развивающей работы;</a:t>
            </a:r>
          </a:p>
          <a:p>
            <a:r>
              <a:rPr lang="ru-RU" dirty="0" smtClean="0"/>
              <a:t>Полноценного проживания ребенком с задержкой психического развития дошкольного детства;</a:t>
            </a:r>
          </a:p>
          <a:p>
            <a:r>
              <a:rPr lang="ru-RU" dirty="0" smtClean="0"/>
              <a:t>Формирования основ базовой культуры личности;</a:t>
            </a:r>
          </a:p>
          <a:p>
            <a:r>
              <a:rPr lang="ru-RU" dirty="0" smtClean="0"/>
              <a:t>Развития психических и физических качеств в соответствии с возрастными и индивидуальными особенностями;</a:t>
            </a:r>
          </a:p>
          <a:p>
            <a:r>
              <a:rPr lang="ru-RU" dirty="0" smtClean="0"/>
              <a:t>Социальной адаптации.</a:t>
            </a:r>
          </a:p>
          <a:p>
            <a:endParaRPr lang="ru-RU" dirty="0"/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44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42834" y="18811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0034" y="517423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Основные направления развития и образования детей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(образовательные области):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500034" y="1736737"/>
            <a:ext cx="8229600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Социально-коммуникативное развитие</a:t>
            </a:r>
          </a:p>
          <a:p>
            <a:r>
              <a:rPr lang="ru-RU" dirty="0" smtClean="0"/>
              <a:t>Познавательной развитие</a:t>
            </a:r>
          </a:p>
          <a:p>
            <a:r>
              <a:rPr lang="ru-RU" dirty="0" smtClean="0"/>
              <a:t>Речевое развитие</a:t>
            </a:r>
          </a:p>
          <a:p>
            <a:r>
              <a:rPr lang="ru-RU" dirty="0" smtClean="0"/>
              <a:t>Художественно-эстетическое развитие</a:t>
            </a:r>
          </a:p>
          <a:p>
            <a:r>
              <a:rPr lang="ru-RU" dirty="0" smtClean="0"/>
              <a:t>Физическое развитие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78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42834" y="18811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0034" y="517423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Взаимодействие с семьями воспитанников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500034" y="1736737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600" dirty="0" smtClean="0"/>
              <a:t>Программа подчеркивает ценность семьи, как уникального института воспитания и необходимость развития ответственных и плодотворных отношений с семьями воспитанников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5106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42834" y="18811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0034" y="517423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Участие родителей в жизни ребенка не только дома, но и в ДОУ помогает: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500034" y="173673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реодолеть авторитаризм и увидеть мир с позиции ребенка;</a:t>
            </a:r>
          </a:p>
          <a:p>
            <a:r>
              <a:rPr lang="ru-RU" dirty="0"/>
              <a:t>о</a:t>
            </a:r>
            <a:r>
              <a:rPr lang="ru-RU" dirty="0" smtClean="0"/>
              <a:t>тноситься к ребенку как к равному партнеру;</a:t>
            </a:r>
          </a:p>
          <a:p>
            <a:r>
              <a:rPr lang="ru-RU" dirty="0"/>
              <a:t>п</a:t>
            </a:r>
            <a:r>
              <a:rPr lang="ru-RU" dirty="0" smtClean="0"/>
              <a:t>онять, что недопустимо сравнивать его с другими детьми;</a:t>
            </a:r>
          </a:p>
          <a:p>
            <a:r>
              <a:rPr lang="ru-RU" dirty="0"/>
              <a:t>з</a:t>
            </a:r>
            <a:r>
              <a:rPr lang="ru-RU" dirty="0" smtClean="0"/>
              <a:t>нать сильные и слабые стороны ребенка и учитывать их при воспитании;</a:t>
            </a:r>
          </a:p>
          <a:p>
            <a:r>
              <a:rPr lang="ru-RU" dirty="0"/>
              <a:t>п</a:t>
            </a:r>
            <a:r>
              <a:rPr lang="ru-RU" dirty="0" smtClean="0"/>
              <a:t>роявлять искреннюю заинтересованность в его действиях и быть готовым к эмоциональной поддержке,  совместному проживанию его радостей и горестей;</a:t>
            </a:r>
          </a:p>
          <a:p>
            <a:r>
              <a:rPr lang="ru-RU" dirty="0"/>
              <a:t>у</a:t>
            </a:r>
            <a:r>
              <a:rPr lang="ru-RU" dirty="0" smtClean="0"/>
              <a:t>становить хорошие доверительные отношения с ребенком.</a:t>
            </a:r>
          </a:p>
          <a:p>
            <a:pPr marL="0" indent="0" algn="ctr">
              <a:buNone/>
            </a:pPr>
            <a:endParaRPr lang="ru-RU" sz="34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400" b="1" i="1" dirty="0" smtClean="0">
                <a:solidFill>
                  <a:srgbClr val="FF0000"/>
                </a:solidFill>
              </a:rPr>
              <a:t>Вовлечение родителей в образовательный процесс важно не потому ,что этого хочет воспитатель, а потому, что это необходимо для развития собственного ребенка.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8193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42834" y="18811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0034" y="517423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Направления работы с родителями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500034" y="1736737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Оказание помощи семье в воспитании</a:t>
            </a:r>
          </a:p>
          <a:p>
            <a:r>
              <a:rPr lang="ru-RU" dirty="0" smtClean="0"/>
              <a:t>Вовлечение семьи в образовательный процесс</a:t>
            </a:r>
          </a:p>
          <a:p>
            <a:r>
              <a:rPr lang="ru-RU" dirty="0" smtClean="0"/>
              <a:t>Культурно-просветительская работа</a:t>
            </a:r>
          </a:p>
          <a:p>
            <a:r>
              <a:rPr lang="ru-RU" dirty="0" smtClean="0"/>
              <a:t>Создание условий для реализации личности ребенка</a:t>
            </a:r>
          </a:p>
        </p:txBody>
      </p:sp>
    </p:spTree>
    <p:extLst>
      <p:ext uri="{BB962C8B-B14F-4D97-AF65-F5344CB8AC3E}">
        <p14:creationId xmlns:p14="http://schemas.microsoft.com/office/powerpoint/2010/main" val="8519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35496" y="0"/>
            <a:ext cx="9144000" cy="6858794"/>
            <a:chOff x="0" y="0"/>
            <a:chExt cx="9144000" cy="6858794"/>
          </a:xfrm>
        </p:grpSpPr>
        <p:grpSp>
          <p:nvGrpSpPr>
            <p:cNvPr id="83" name="Группа 82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0" y="0"/>
                <a:ext cx="9144000" cy="6858794"/>
                <a:chOff x="0" y="0"/>
                <a:chExt cx="9144000" cy="6858794"/>
              </a:xfrm>
            </p:grpSpPr>
            <p:cxnSp>
              <p:nvCxnSpPr>
                <p:cNvPr id="73" name="Прямая соединительная линия 72"/>
                <p:cNvCxnSpPr/>
                <p:nvPr/>
              </p:nvCxnSpPr>
              <p:spPr>
                <a:xfrm>
                  <a:off x="0" y="62865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0" y="557214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0" y="48577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0" y="41433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 rot="10800000" flipH="1">
                  <a:off x="0" y="342900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0" y="271462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Прямая соединительная линия 59"/>
                <p:cNvCxnSpPr/>
                <p:nvPr/>
              </p:nvCxnSpPr>
              <p:spPr>
                <a:xfrm>
                  <a:off x="0" y="1928802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0" y="128586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0" y="571480"/>
                  <a:ext cx="9144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 rot="5400000">
                  <a:off x="47149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Прямая соединительная линия 51"/>
                <p:cNvCxnSpPr/>
                <p:nvPr/>
              </p:nvCxnSpPr>
              <p:spPr>
                <a:xfrm rot="5400000">
                  <a:off x="4000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 rot="5400000">
                  <a:off x="3286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 rot="5400000">
                  <a:off x="2571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Прямая соединительная линия 45"/>
                <p:cNvCxnSpPr/>
                <p:nvPr/>
              </p:nvCxnSpPr>
              <p:spPr>
                <a:xfrm rot="5400000">
                  <a:off x="185738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rot="16200000" flipH="1">
                  <a:off x="114300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5400000">
                  <a:off x="4286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5400000">
                  <a:off x="-28576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 rot="5400000">
                  <a:off x="-2501132" y="3429000"/>
                  <a:ext cx="6858794" cy="794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rot="5400000">
                  <a:off x="-171452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5400000">
                  <a:off x="-1000140" y="3429000"/>
                  <a:ext cx="6858000" cy="1588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Рамка 81"/>
              <p:cNvSpPr/>
              <p:nvPr/>
            </p:nvSpPr>
            <p:spPr>
              <a:xfrm>
                <a:off x="0" y="0"/>
                <a:ext cx="9144000" cy="6858000"/>
              </a:xfrm>
              <a:prstGeom prst="frame">
                <a:avLst>
                  <a:gd name="adj1" fmla="val 3885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84" name="Рисунок 83" descr="geom_nabor.png"/>
            <p:cNvPicPr>
              <a:picLocks noChangeAspect="1"/>
            </p:cNvPicPr>
            <p:nvPr/>
          </p:nvPicPr>
          <p:blipFill>
            <a:blip r:embed="rId2"/>
            <a:srcRect l="7088" b="6666"/>
            <a:stretch>
              <a:fillRect/>
            </a:stretch>
          </p:blipFill>
          <p:spPr>
            <a:xfrm>
              <a:off x="0" y="4705131"/>
              <a:ext cx="2015169" cy="21528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7" name="Заголовок 86"/>
          <p:cNvSpPr>
            <a:spLocks noGrp="1"/>
          </p:cNvSpPr>
          <p:nvPr>
            <p:ph type="title"/>
          </p:nvPr>
        </p:nvSpPr>
        <p:spPr>
          <a:xfrm>
            <a:off x="500034" y="517423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Формы взаимодействия с родителями воспитанников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8" name="Содержимое 87"/>
          <p:cNvSpPr>
            <a:spLocks noGrp="1"/>
          </p:cNvSpPr>
          <p:nvPr>
            <p:ph idx="1"/>
          </p:nvPr>
        </p:nvSpPr>
        <p:spPr>
          <a:xfrm>
            <a:off x="500034" y="1736737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Родительские собрания (в разных активных формах)</a:t>
            </a:r>
          </a:p>
          <a:p>
            <a:r>
              <a:rPr lang="ru-RU" dirty="0" smtClean="0"/>
              <a:t>Педагогические консультации, беседы, семинары-практикумы, тренинги, мастер-классы</a:t>
            </a:r>
          </a:p>
          <a:p>
            <a:r>
              <a:rPr lang="ru-RU" dirty="0" err="1" smtClean="0"/>
              <a:t>Исследовательско</a:t>
            </a:r>
            <a:r>
              <a:rPr lang="ru-RU" dirty="0" smtClean="0"/>
              <a:t>-проектные, деловые игры</a:t>
            </a:r>
          </a:p>
          <a:p>
            <a:r>
              <a:rPr lang="ru-RU" dirty="0" smtClean="0"/>
              <a:t>Участие в конкурсах</a:t>
            </a:r>
          </a:p>
          <a:p>
            <a:r>
              <a:rPr lang="ru-RU" dirty="0" smtClean="0"/>
              <a:t>Совместные праздники, досуги</a:t>
            </a:r>
          </a:p>
          <a:p>
            <a:r>
              <a:rPr lang="ru-RU" dirty="0" smtClean="0"/>
              <a:t>Выставки работ родителей и детей</a:t>
            </a:r>
          </a:p>
          <a:p>
            <a:r>
              <a:rPr lang="ru-RU" dirty="0" smtClean="0"/>
              <a:t>Кружки и секции</a:t>
            </a:r>
          </a:p>
          <a:p>
            <a:r>
              <a:rPr lang="ru-RU" dirty="0" smtClean="0"/>
              <a:t>Дни открытых дверей</a:t>
            </a:r>
          </a:p>
          <a:p>
            <a:r>
              <a:rPr lang="ru-RU" dirty="0" smtClean="0"/>
              <a:t>Выпуск стенгазет</a:t>
            </a:r>
          </a:p>
          <a:p>
            <a:r>
              <a:rPr lang="ru-RU" dirty="0" smtClean="0"/>
              <a:t>Организация мини-библиотек</a:t>
            </a:r>
          </a:p>
          <a:p>
            <a:r>
              <a:rPr lang="ru-RU" dirty="0" smtClean="0"/>
              <a:t>Информационные проспекты для родителей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836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f4bb4521e57a1212e5cb32fe7014756cc264bd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A72A0981A0566489997B91643BDFE1B" ma:contentTypeVersion="0" ma:contentTypeDescription="Создание документа." ma:contentTypeScope="" ma:versionID="55a906c5ab71b255da91596d4978a3f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2079A1E-8A4C-42A5-A37C-065B67ADD6CD}"/>
</file>

<file path=customXml/itemProps2.xml><?xml version="1.0" encoding="utf-8"?>
<ds:datastoreItem xmlns:ds="http://schemas.openxmlformats.org/officeDocument/2006/customXml" ds:itemID="{B0AA516F-0114-4C6A-B480-5DCBD773C2EE}"/>
</file>

<file path=customXml/itemProps3.xml><?xml version="1.0" encoding="utf-8"?>
<ds:datastoreItem xmlns:ds="http://schemas.openxmlformats.org/officeDocument/2006/customXml" ds:itemID="{00D93703-EC76-4E98-9776-3A768A85D17B}"/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538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 АДАПТИРОВАННОЙ ОБРАЗОВАТЕЛЬНОЙ ПРОГРАММЫ   ДОШКОЛЬНОГО ОБРАЗОВАНИЯ ДЛЯ ДЕТЕЙ ЗАДЕРЖКОЙ ПСИХИЧЕСКОГО РАЗВИТИЯ  МБДОУ «ДЕТСКИЙ САД №49 «ЛЕСНАЯ СКАЗКА»  </vt:lpstr>
      <vt:lpstr>Адаптированная образовательная программа (далее АОП)</vt:lpstr>
      <vt:lpstr>Адаптированная образовательная программа   дошкольного образования для детей задержкой психического развития  МБДОУ «Детский сад №49 «Лесная сказка»  ориентирована  на детей в возрасте от 5 до 7 лет</vt:lpstr>
      <vt:lpstr>Нормативно-правовая база АОП  МБДОУ «Детский сад №49 «Лесная сказка»</vt:lpstr>
      <vt:lpstr>АОП направлена на создание благоприятных условий для:</vt:lpstr>
      <vt:lpstr>Основные направления развития и образования детей  (образовательные области):</vt:lpstr>
      <vt:lpstr>Взаимодействие с семьями воспитанников</vt:lpstr>
      <vt:lpstr>Участие родителей в жизни ребенка не только дома, но и в ДОУ помогает:</vt:lpstr>
      <vt:lpstr>Направления работы с родителями</vt:lpstr>
      <vt:lpstr>Формы взаимодействия с родителями воспитанников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Клетка Цифры Математика</dc:title>
  <dc:subject>Шаблон</dc:subject>
  <dc:creator>Питинёва Антонина Алексеевна</dc:creator>
  <cp:keywords>шаблон математика клетка цифры</cp:keywords>
  <cp:lastModifiedBy>user</cp:lastModifiedBy>
  <cp:revision>109</cp:revision>
  <dcterms:created xsi:type="dcterms:W3CDTF">2014-01-24T14:26:17Z</dcterms:created>
  <dcterms:modified xsi:type="dcterms:W3CDTF">2026-03-30T10:48:15Z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0x0101005A72A0981A0566489997B91643BDFE1B</vt:lpwstr>
  </property>
</Properties>
</file>