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852E7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1" y="1814286"/>
            <a:ext cx="836677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/>
              <a:t>Презентация</a:t>
            </a:r>
          </a:p>
          <a:p>
            <a:pPr algn="ctr"/>
            <a:r>
              <a:rPr lang="ru-RU" sz="3200" b="1" dirty="0"/>
              <a:t> основной общеобразовательной программы</a:t>
            </a:r>
          </a:p>
          <a:p>
            <a:pPr algn="ctr"/>
            <a:r>
              <a:rPr lang="ru-RU" sz="3200" b="1" dirty="0"/>
              <a:t>(ОП ДО)</a:t>
            </a:r>
          </a:p>
          <a:p>
            <a:pPr algn="ctr"/>
            <a:r>
              <a:rPr lang="ru-RU" sz="3200" b="1" dirty="0"/>
              <a:t>МБДОУ «Детский сад №34 «Улыбка» </a:t>
            </a:r>
          </a:p>
          <a:p>
            <a:pPr algn="ctr"/>
            <a:r>
              <a:rPr lang="ru-RU" sz="3200" b="1" dirty="0" err="1"/>
              <a:t>г.Йошкар</a:t>
            </a:r>
            <a:r>
              <a:rPr lang="ru-RU" sz="3200" b="1" dirty="0"/>
              <a:t>-Олы»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215646"/>
            <a:ext cx="8484235" cy="6317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Нормативно-правовой</a:t>
            </a:r>
            <a:r>
              <a:rPr sz="1600" b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основой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для</a:t>
            </a:r>
            <a:r>
              <a:rPr sz="1600" b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разработки</a:t>
            </a:r>
            <a:r>
              <a:rPr sz="1600" b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Программы</a:t>
            </a:r>
            <a:r>
              <a:rPr sz="16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являются</a:t>
            </a:r>
            <a:r>
              <a:rPr sz="160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следующие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нормативно-правовые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документы</a:t>
            </a:r>
            <a:r>
              <a:rPr sz="1600" spc="-10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  <a:spcBef>
                <a:spcPts val="385"/>
              </a:spcBef>
              <a:buChar char="-"/>
              <a:tabLst>
                <a:tab pos="167005" algn="l"/>
              </a:tabLst>
            </a:pPr>
            <a:r>
              <a:rPr sz="1600" spc="-45" dirty="0">
                <a:latin typeface="Times New Roman"/>
                <a:cs typeface="Times New Roman"/>
              </a:rPr>
              <a:t>Указ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Президента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Российской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Федерации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от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7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мая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2018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90" dirty="0">
                <a:latin typeface="Times New Roman"/>
                <a:cs typeface="Times New Roman"/>
              </a:rPr>
              <a:t>г.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204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«О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национальных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целях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стратегических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задачах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развития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Российской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Федерации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период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2024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года»;</a:t>
            </a:r>
            <a:endParaRPr sz="16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  <a:spcBef>
                <a:spcPts val="385"/>
              </a:spcBef>
              <a:buChar char="-"/>
              <a:tabLst>
                <a:tab pos="162560" algn="l"/>
              </a:tabLst>
            </a:pPr>
            <a:r>
              <a:rPr sz="1600" spc="-45" dirty="0">
                <a:latin typeface="Times New Roman"/>
                <a:cs typeface="Times New Roman"/>
              </a:rPr>
              <a:t>Указ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Президента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Российской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Федерации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от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21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июля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2020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90" dirty="0">
                <a:latin typeface="Times New Roman"/>
                <a:cs typeface="Times New Roman"/>
              </a:rPr>
              <a:t>г.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474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«О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национальных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целях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развития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Российской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Федерации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период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dirty="0">
                <a:latin typeface="Times New Roman"/>
                <a:cs typeface="Times New Roman"/>
              </a:rPr>
              <a:t> 2030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года»;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385"/>
              </a:spcBef>
              <a:buChar char="-"/>
              <a:tabLst>
                <a:tab pos="160655" algn="l"/>
              </a:tabLst>
            </a:pPr>
            <a:r>
              <a:rPr sz="1600" spc="-45" dirty="0">
                <a:latin typeface="Times New Roman"/>
                <a:cs typeface="Times New Roman"/>
              </a:rPr>
              <a:t>Указ </a:t>
            </a:r>
            <a:r>
              <a:rPr sz="1600" dirty="0">
                <a:latin typeface="Times New Roman"/>
                <a:cs typeface="Times New Roman"/>
              </a:rPr>
              <a:t>Президента </a:t>
            </a:r>
            <a:r>
              <a:rPr sz="1600" spc="-15" dirty="0">
                <a:latin typeface="Times New Roman"/>
                <a:cs typeface="Times New Roman"/>
              </a:rPr>
              <a:t>Российской </a:t>
            </a:r>
            <a:r>
              <a:rPr sz="1600" spc="-5" dirty="0">
                <a:latin typeface="Times New Roman"/>
                <a:cs typeface="Times New Roman"/>
              </a:rPr>
              <a:t>Федерации </a:t>
            </a:r>
            <a:r>
              <a:rPr sz="1600" spc="-15" dirty="0">
                <a:latin typeface="Times New Roman"/>
                <a:cs typeface="Times New Roman"/>
              </a:rPr>
              <a:t>от </a:t>
            </a:r>
            <a:r>
              <a:rPr sz="1600" spc="-5" dirty="0">
                <a:latin typeface="Times New Roman"/>
                <a:cs typeface="Times New Roman"/>
              </a:rPr>
              <a:t>9 ноября </a:t>
            </a:r>
            <a:r>
              <a:rPr sz="1600" dirty="0">
                <a:latin typeface="Times New Roman"/>
                <a:cs typeface="Times New Roman"/>
              </a:rPr>
              <a:t>2022 </a:t>
            </a:r>
            <a:r>
              <a:rPr sz="1600" spc="-90" dirty="0">
                <a:latin typeface="Times New Roman"/>
                <a:cs typeface="Times New Roman"/>
              </a:rPr>
              <a:t>г.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 </a:t>
            </a:r>
            <a:r>
              <a:rPr sz="1600" spc="-10" dirty="0">
                <a:latin typeface="Times New Roman"/>
                <a:cs typeface="Times New Roman"/>
              </a:rPr>
              <a:t>809 </a:t>
            </a:r>
            <a:r>
              <a:rPr sz="1600" spc="-15" dirty="0">
                <a:latin typeface="Times New Roman"/>
                <a:cs typeface="Times New Roman"/>
              </a:rPr>
              <a:t>«Об </a:t>
            </a:r>
            <a:r>
              <a:rPr sz="1600" spc="-5" dirty="0">
                <a:latin typeface="Times New Roman"/>
                <a:cs typeface="Times New Roman"/>
              </a:rPr>
              <a:t>утверждении </a:t>
            </a:r>
            <a:r>
              <a:rPr sz="1600" dirty="0">
                <a:latin typeface="Times New Roman"/>
                <a:cs typeface="Times New Roman"/>
              </a:rPr>
              <a:t>основ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государственной </a:t>
            </a:r>
            <a:r>
              <a:rPr sz="1600" spc="-5" dirty="0">
                <a:latin typeface="Times New Roman"/>
                <a:cs typeface="Times New Roman"/>
              </a:rPr>
              <a:t>политики по сохранению и укреплению </a:t>
            </a:r>
            <a:r>
              <a:rPr sz="1600" dirty="0">
                <a:latin typeface="Times New Roman"/>
                <a:cs typeface="Times New Roman"/>
              </a:rPr>
              <a:t>традиционных российских </a:t>
            </a:r>
            <a:r>
              <a:rPr sz="1600" spc="-10" dirty="0">
                <a:latin typeface="Times New Roman"/>
                <a:cs typeface="Times New Roman"/>
              </a:rPr>
              <a:t>духовно-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нравственных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ценностей»</a:t>
            </a:r>
            <a:endParaRPr sz="1600">
              <a:latin typeface="Times New Roman"/>
              <a:cs typeface="Times New Roman"/>
            </a:endParaRPr>
          </a:p>
          <a:p>
            <a:pPr marL="131445" indent="-119380" algn="just">
              <a:lnSpc>
                <a:spcPct val="100000"/>
              </a:lnSpc>
              <a:spcBef>
                <a:spcPts val="385"/>
              </a:spcBef>
              <a:buChar char="-"/>
              <a:tabLst>
                <a:tab pos="132080" algn="l"/>
              </a:tabLst>
            </a:pPr>
            <a:r>
              <a:rPr sz="1600" spc="-5" dirty="0">
                <a:latin typeface="Times New Roman"/>
                <a:cs typeface="Times New Roman"/>
              </a:rPr>
              <a:t>Федеральный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закон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от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29декабря2012г.№273-ФЗ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«Об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образовании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Российской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Федерации»;</a:t>
            </a:r>
            <a:endParaRPr sz="1600">
              <a:latin typeface="Times New Roman"/>
              <a:cs typeface="Times New Roman"/>
            </a:endParaRPr>
          </a:p>
          <a:p>
            <a:pPr marL="132715" indent="-120650" algn="just">
              <a:lnSpc>
                <a:spcPct val="100000"/>
              </a:lnSpc>
              <a:spcBef>
                <a:spcPts val="384"/>
              </a:spcBef>
              <a:buChar char="-"/>
              <a:tabLst>
                <a:tab pos="133350" algn="l"/>
              </a:tabLst>
            </a:pPr>
            <a:r>
              <a:rPr sz="1600" spc="-5" dirty="0">
                <a:latin typeface="Times New Roman"/>
                <a:cs typeface="Times New Roman"/>
              </a:rPr>
              <a:t>Федеральный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закон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от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31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июля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2020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95" dirty="0">
                <a:latin typeface="Times New Roman"/>
                <a:cs typeface="Times New Roman"/>
              </a:rPr>
              <a:t>г.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304-ФЗ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«О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внесении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изменений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Федеральный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закон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15" dirty="0">
                <a:latin typeface="Times New Roman"/>
                <a:cs typeface="Times New Roman"/>
              </a:rPr>
              <a:t>«Об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образовании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Российской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Федерации»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вопросам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воспитания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обучающихся»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spcBef>
                <a:spcPts val="385"/>
              </a:spcBef>
              <a:buChar char="-"/>
              <a:tabLst>
                <a:tab pos="147320" algn="l"/>
              </a:tabLst>
            </a:pPr>
            <a:r>
              <a:rPr sz="1600" spc="-5" dirty="0">
                <a:latin typeface="Times New Roman"/>
                <a:cs typeface="Times New Roman"/>
              </a:rPr>
              <a:t>Федеральный </a:t>
            </a:r>
            <a:r>
              <a:rPr sz="1600" spc="-15" dirty="0">
                <a:latin typeface="Times New Roman"/>
                <a:cs typeface="Times New Roman"/>
              </a:rPr>
              <a:t>закон от </a:t>
            </a:r>
            <a:r>
              <a:rPr sz="1600" dirty="0">
                <a:latin typeface="Times New Roman"/>
                <a:cs typeface="Times New Roman"/>
              </a:rPr>
              <a:t>24 </a:t>
            </a:r>
            <a:r>
              <a:rPr sz="1600" spc="-5" dirty="0">
                <a:latin typeface="Times New Roman"/>
                <a:cs typeface="Times New Roman"/>
              </a:rPr>
              <a:t>сентября </a:t>
            </a:r>
            <a:r>
              <a:rPr sz="1600" dirty="0">
                <a:latin typeface="Times New Roman"/>
                <a:cs typeface="Times New Roman"/>
              </a:rPr>
              <a:t>2022 </a:t>
            </a:r>
            <a:r>
              <a:rPr sz="1600" spc="-90" dirty="0">
                <a:latin typeface="Times New Roman"/>
                <a:cs typeface="Times New Roman"/>
              </a:rPr>
              <a:t>г. </a:t>
            </a:r>
            <a:r>
              <a:rPr sz="1600" spc="-5" dirty="0">
                <a:latin typeface="Times New Roman"/>
                <a:cs typeface="Times New Roman"/>
              </a:rPr>
              <a:t>№ 371-ФЗ </a:t>
            </a:r>
            <a:r>
              <a:rPr sz="1600" spc="-15" dirty="0">
                <a:latin typeface="Times New Roman"/>
                <a:cs typeface="Times New Roman"/>
              </a:rPr>
              <a:t>«О </a:t>
            </a:r>
            <a:r>
              <a:rPr sz="1600" spc="5" dirty="0">
                <a:latin typeface="Times New Roman"/>
                <a:cs typeface="Times New Roman"/>
              </a:rPr>
              <a:t>внесении </a:t>
            </a:r>
            <a:r>
              <a:rPr sz="1600" spc="-5" dirty="0">
                <a:latin typeface="Times New Roman"/>
                <a:cs typeface="Times New Roman"/>
              </a:rPr>
              <a:t>изменений в Федеральный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закон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«Об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образовании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Российской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Федерации»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статью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Федерального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закона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15" dirty="0">
                <a:latin typeface="Times New Roman"/>
                <a:cs typeface="Times New Roman"/>
              </a:rPr>
              <a:t>«Об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обязательных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требованиях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Российской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Федерации»</a:t>
            </a:r>
            <a:endParaRPr sz="1600">
              <a:latin typeface="Times New Roman"/>
              <a:cs typeface="Times New Roman"/>
            </a:endParaRPr>
          </a:p>
          <a:p>
            <a:pPr marL="198755" indent="-186690" algn="just">
              <a:lnSpc>
                <a:spcPct val="100000"/>
              </a:lnSpc>
              <a:spcBef>
                <a:spcPts val="385"/>
              </a:spcBef>
              <a:buChar char="-"/>
              <a:tabLst>
                <a:tab pos="199390" algn="l"/>
              </a:tabLst>
            </a:pPr>
            <a:r>
              <a:rPr sz="1600" spc="-5" dirty="0">
                <a:latin typeface="Times New Roman"/>
                <a:cs typeface="Times New Roman"/>
              </a:rPr>
              <a:t>Распоряжение</a:t>
            </a:r>
            <a:r>
              <a:rPr sz="1600" spc="5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Правительства</a:t>
            </a:r>
            <a:r>
              <a:rPr sz="1600" spc="5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Российской</a:t>
            </a:r>
            <a:r>
              <a:rPr sz="1600" spc="5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Федерации</a:t>
            </a:r>
            <a:r>
              <a:rPr sz="1600" spc="54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от</a:t>
            </a:r>
            <a:r>
              <a:rPr sz="1600" spc="5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29</a:t>
            </a:r>
            <a:r>
              <a:rPr sz="1600" spc="5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мая</a:t>
            </a:r>
            <a:r>
              <a:rPr sz="1600" spc="5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2015</a:t>
            </a:r>
            <a:r>
              <a:rPr sz="1600" spc="550" dirty="0">
                <a:latin typeface="Times New Roman"/>
                <a:cs typeface="Times New Roman"/>
              </a:rPr>
              <a:t> </a:t>
            </a:r>
            <a:r>
              <a:rPr sz="1600" spc="-95" dirty="0">
                <a:latin typeface="Times New Roman"/>
                <a:cs typeface="Times New Roman"/>
              </a:rPr>
              <a:t>г.</a:t>
            </a:r>
            <a:r>
              <a:rPr sz="1600" spc="5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</a:t>
            </a:r>
            <a:r>
              <a:rPr sz="1600" spc="540" dirty="0">
                <a:latin typeface="Times New Roman"/>
                <a:cs typeface="Times New Roman"/>
              </a:rPr>
              <a:t>  </a:t>
            </a:r>
            <a:r>
              <a:rPr sz="1600" spc="5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999-р</a:t>
            </a:r>
            <a:r>
              <a:rPr sz="1600" spc="56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«Об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утверждении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Стратегии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развития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воспитания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Российской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Федерации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период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2025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года»;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385"/>
              </a:spcBef>
              <a:buChar char="-"/>
              <a:tabLst>
                <a:tab pos="290830" algn="l"/>
              </a:tabLst>
            </a:pPr>
            <a:r>
              <a:rPr sz="1600" spc="-5" dirty="0">
                <a:latin typeface="Times New Roman"/>
                <a:cs typeface="Times New Roman"/>
              </a:rPr>
              <a:t>Федеральный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государственный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образовательный</a:t>
            </a:r>
            <a:r>
              <a:rPr sz="1600" spc="-5" dirty="0">
                <a:latin typeface="Times New Roman"/>
                <a:cs typeface="Times New Roman"/>
              </a:rPr>
              <a:t> стандарт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дошкольного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образования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(утвержден </a:t>
            </a:r>
            <a:r>
              <a:rPr sz="1600" spc="-15" dirty="0">
                <a:latin typeface="Times New Roman"/>
                <a:cs typeface="Times New Roman"/>
              </a:rPr>
              <a:t>приказом </a:t>
            </a:r>
            <a:r>
              <a:rPr sz="1600" spc="-10" dirty="0">
                <a:latin typeface="Times New Roman"/>
                <a:cs typeface="Times New Roman"/>
              </a:rPr>
              <a:t>Минобрнауки </a:t>
            </a:r>
            <a:r>
              <a:rPr sz="1600" spc="-5" dirty="0">
                <a:latin typeface="Times New Roman"/>
                <a:cs typeface="Times New Roman"/>
              </a:rPr>
              <a:t>России </a:t>
            </a:r>
            <a:r>
              <a:rPr sz="1600" spc="-15" dirty="0">
                <a:latin typeface="Times New Roman"/>
                <a:cs typeface="Times New Roman"/>
              </a:rPr>
              <a:t>от </a:t>
            </a:r>
            <a:r>
              <a:rPr sz="1600" dirty="0">
                <a:latin typeface="Times New Roman"/>
                <a:cs typeface="Times New Roman"/>
              </a:rPr>
              <a:t>17 </a:t>
            </a:r>
            <a:r>
              <a:rPr sz="1600" spc="-10" dirty="0">
                <a:latin typeface="Times New Roman"/>
                <a:cs typeface="Times New Roman"/>
              </a:rPr>
              <a:t>октября </a:t>
            </a:r>
            <a:r>
              <a:rPr sz="1600" dirty="0">
                <a:latin typeface="Times New Roman"/>
                <a:cs typeface="Times New Roman"/>
              </a:rPr>
              <a:t>2013 </a:t>
            </a:r>
            <a:r>
              <a:rPr sz="1600" spc="-90" dirty="0">
                <a:latin typeface="Times New Roman"/>
                <a:cs typeface="Times New Roman"/>
              </a:rPr>
              <a:t>г.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 </a:t>
            </a:r>
            <a:r>
              <a:rPr sz="1600" spc="-15" dirty="0">
                <a:latin typeface="Times New Roman"/>
                <a:cs typeface="Times New Roman"/>
              </a:rPr>
              <a:t>1155, </a:t>
            </a:r>
            <a:r>
              <a:rPr sz="1600" spc="-5" dirty="0">
                <a:latin typeface="Times New Roman"/>
                <a:cs typeface="Times New Roman"/>
              </a:rPr>
              <a:t>зарегистрировано в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Минюсте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России</a:t>
            </a:r>
            <a:r>
              <a:rPr sz="1600" dirty="0">
                <a:latin typeface="Times New Roman"/>
                <a:cs typeface="Times New Roman"/>
              </a:rPr>
              <a:t> 14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ноября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2013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г.,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регистрационный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</a:t>
            </a:r>
            <a:r>
              <a:rPr sz="1600" dirty="0">
                <a:latin typeface="Times New Roman"/>
                <a:cs typeface="Times New Roman"/>
              </a:rPr>
              <a:t> 30384;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редакции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приказа </a:t>
            </a:r>
            <a:r>
              <a:rPr sz="1600" dirty="0">
                <a:latin typeface="Times New Roman"/>
                <a:cs typeface="Times New Roman"/>
              </a:rPr>
              <a:t> Минпросвещения </a:t>
            </a:r>
            <a:r>
              <a:rPr sz="1600" spc="-5" dirty="0">
                <a:latin typeface="Times New Roman"/>
                <a:cs typeface="Times New Roman"/>
              </a:rPr>
              <a:t>России </a:t>
            </a:r>
            <a:r>
              <a:rPr sz="1600" spc="-10" dirty="0">
                <a:latin typeface="Times New Roman"/>
                <a:cs typeface="Times New Roman"/>
              </a:rPr>
              <a:t>от </a:t>
            </a:r>
            <a:r>
              <a:rPr sz="1600" spc="-5" dirty="0">
                <a:latin typeface="Times New Roman"/>
                <a:cs typeface="Times New Roman"/>
              </a:rPr>
              <a:t>8 ноября </a:t>
            </a:r>
            <a:r>
              <a:rPr sz="1600" dirty="0">
                <a:latin typeface="Times New Roman"/>
                <a:cs typeface="Times New Roman"/>
              </a:rPr>
              <a:t>2022 </a:t>
            </a:r>
            <a:r>
              <a:rPr sz="1600" spc="-90" dirty="0">
                <a:latin typeface="Times New Roman"/>
                <a:cs typeface="Times New Roman"/>
              </a:rPr>
              <a:t>г.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 955, зарегистрировано в Минюсте России 6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февраля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2023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г.,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регистрационный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 </a:t>
            </a:r>
            <a:r>
              <a:rPr sz="1600" dirty="0">
                <a:latin typeface="Times New Roman"/>
                <a:cs typeface="Times New Roman"/>
              </a:rPr>
              <a:t>72264);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spcBef>
                <a:spcPts val="385"/>
              </a:spcBef>
              <a:buChar char="-"/>
              <a:tabLst>
                <a:tab pos="196215" algn="l"/>
              </a:tabLst>
            </a:pPr>
            <a:r>
              <a:rPr sz="1600" spc="-5" dirty="0">
                <a:latin typeface="Times New Roman"/>
                <a:cs typeface="Times New Roman"/>
              </a:rPr>
              <a:t>Федеральная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образовательная</a:t>
            </a:r>
            <a:r>
              <a:rPr sz="1600" spc="-5" dirty="0">
                <a:latin typeface="Times New Roman"/>
                <a:cs typeface="Times New Roman"/>
              </a:rPr>
              <a:t> программа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дошкольного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образования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(утверждена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приказом 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Минпросвещения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России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от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25</a:t>
            </a:r>
            <a:r>
              <a:rPr sz="1600" spc="-10" dirty="0">
                <a:latin typeface="Times New Roman"/>
                <a:cs typeface="Times New Roman"/>
              </a:rPr>
              <a:t> ноября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142113"/>
            <a:ext cx="8775065" cy="403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2575">
              <a:lnSpc>
                <a:spcPct val="100000"/>
              </a:lnSpc>
              <a:spcBef>
                <a:spcPts val="100"/>
              </a:spcBef>
            </a:pP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Нормативно-правовой</a:t>
            </a:r>
            <a:r>
              <a:rPr sz="1800" b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основой</a:t>
            </a:r>
            <a:r>
              <a:rPr sz="180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для</a:t>
            </a: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разработки</a:t>
            </a:r>
            <a:r>
              <a:rPr sz="1800" b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Программы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являются</a:t>
            </a:r>
            <a:r>
              <a:rPr sz="1800" b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следующие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нормативно-правовые</a:t>
            </a:r>
            <a:r>
              <a:rPr sz="180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документы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  <a:spcBef>
                <a:spcPts val="430"/>
              </a:spcBef>
              <a:buChar char="-"/>
              <a:tabLst>
                <a:tab pos="267335" algn="l"/>
              </a:tabLst>
            </a:pPr>
            <a:r>
              <a:rPr sz="1800" spc="-5" dirty="0">
                <a:latin typeface="Times New Roman"/>
                <a:cs typeface="Times New Roman"/>
              </a:rPr>
              <a:t>Федеральная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образовательная</a:t>
            </a:r>
            <a:r>
              <a:rPr sz="1800" spc="-5" dirty="0">
                <a:latin typeface="Times New Roman"/>
                <a:cs typeface="Times New Roman"/>
              </a:rPr>
              <a:t> программа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дошкольного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образования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(утверждена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приказом </a:t>
            </a:r>
            <a:r>
              <a:rPr sz="1800" dirty="0">
                <a:latin typeface="Times New Roman"/>
                <a:cs typeface="Times New Roman"/>
              </a:rPr>
              <a:t>Минпросвещения </a:t>
            </a:r>
            <a:r>
              <a:rPr sz="1800" spc="-5" dirty="0">
                <a:latin typeface="Times New Roman"/>
                <a:cs typeface="Times New Roman"/>
              </a:rPr>
              <a:t>России </a:t>
            </a:r>
            <a:r>
              <a:rPr sz="1800" spc="-15" dirty="0">
                <a:latin typeface="Times New Roman"/>
                <a:cs typeface="Times New Roman"/>
              </a:rPr>
              <a:t>от </a:t>
            </a:r>
            <a:r>
              <a:rPr sz="1800" dirty="0">
                <a:latin typeface="Times New Roman"/>
                <a:cs typeface="Times New Roman"/>
              </a:rPr>
              <a:t>25 </a:t>
            </a:r>
            <a:r>
              <a:rPr sz="1800" spc="-10" dirty="0">
                <a:latin typeface="Times New Roman"/>
                <a:cs typeface="Times New Roman"/>
              </a:rPr>
              <a:t>ноября </a:t>
            </a:r>
            <a:r>
              <a:rPr sz="1800" dirty="0">
                <a:latin typeface="Times New Roman"/>
                <a:cs typeface="Times New Roman"/>
              </a:rPr>
              <a:t>2022 </a:t>
            </a:r>
            <a:r>
              <a:rPr sz="1800" spc="-100" dirty="0">
                <a:latin typeface="Times New Roman"/>
                <a:cs typeface="Times New Roman"/>
              </a:rPr>
              <a:t>г.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 1028, </a:t>
            </a:r>
            <a:r>
              <a:rPr sz="1800" spc="-5" dirty="0">
                <a:latin typeface="Times New Roman"/>
                <a:cs typeface="Times New Roman"/>
              </a:rPr>
              <a:t>зарегистрировано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Минюсте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России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28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декабря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2022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65" dirty="0">
                <a:latin typeface="Times New Roman"/>
                <a:cs typeface="Times New Roman"/>
              </a:rPr>
              <a:t>г.,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регистрационный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 71847);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434"/>
              </a:spcBef>
              <a:buChar char="-"/>
              <a:tabLst>
                <a:tab pos="194310" algn="l"/>
              </a:tabLst>
            </a:pPr>
            <a:r>
              <a:rPr sz="1800" spc="-5" dirty="0">
                <a:latin typeface="Times New Roman"/>
                <a:cs typeface="Times New Roman"/>
              </a:rPr>
              <a:t>Порядок организации </a:t>
            </a:r>
            <a:r>
              <a:rPr sz="1800" dirty="0">
                <a:latin typeface="Times New Roman"/>
                <a:cs typeface="Times New Roman"/>
              </a:rPr>
              <a:t>и осуществления </a:t>
            </a:r>
            <a:r>
              <a:rPr sz="1800" spc="-10" dirty="0">
                <a:latin typeface="Times New Roman"/>
                <a:cs typeface="Times New Roman"/>
              </a:rPr>
              <a:t>образовательной </a:t>
            </a:r>
            <a:r>
              <a:rPr sz="1800" dirty="0">
                <a:latin typeface="Times New Roman"/>
                <a:cs typeface="Times New Roman"/>
              </a:rPr>
              <a:t>деятельности </a:t>
            </a:r>
            <a:r>
              <a:rPr sz="1800" spc="-10" dirty="0">
                <a:latin typeface="Times New Roman"/>
                <a:cs typeface="Times New Roman"/>
              </a:rPr>
              <a:t>по </a:t>
            </a:r>
            <a:r>
              <a:rPr sz="1800" dirty="0">
                <a:latin typeface="Times New Roman"/>
                <a:cs typeface="Times New Roman"/>
              </a:rPr>
              <a:t>основным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общеобразовательным</a:t>
            </a:r>
            <a:r>
              <a:rPr sz="1800" spc="-5" dirty="0">
                <a:latin typeface="Times New Roman"/>
                <a:cs typeface="Times New Roman"/>
              </a:rPr>
              <a:t> программам</a:t>
            </a:r>
            <a:r>
              <a:rPr sz="1800" dirty="0">
                <a:latin typeface="Times New Roman"/>
                <a:cs typeface="Times New Roman"/>
              </a:rPr>
              <a:t> 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образовательным</a:t>
            </a:r>
            <a:r>
              <a:rPr sz="1800" spc="-5" dirty="0">
                <a:latin typeface="Times New Roman"/>
                <a:cs typeface="Times New Roman"/>
              </a:rPr>
              <a:t> программам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дошкольного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образования (утверждена </a:t>
            </a:r>
            <a:r>
              <a:rPr sz="1800" spc="-15" dirty="0">
                <a:latin typeface="Times New Roman"/>
                <a:cs typeface="Times New Roman"/>
              </a:rPr>
              <a:t>приказом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Минпросвещения </a:t>
            </a:r>
            <a:r>
              <a:rPr sz="1800" spc="-10" dirty="0">
                <a:latin typeface="Times New Roman"/>
                <a:cs typeface="Times New Roman"/>
              </a:rPr>
              <a:t>России </a:t>
            </a:r>
            <a:r>
              <a:rPr sz="1800" spc="-15" dirty="0">
                <a:latin typeface="Times New Roman"/>
                <a:cs typeface="Times New Roman"/>
              </a:rPr>
              <a:t>от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31 </a:t>
            </a:r>
            <a:r>
              <a:rPr sz="1800" spc="-15" dirty="0">
                <a:latin typeface="Times New Roman"/>
                <a:cs typeface="Times New Roman"/>
              </a:rPr>
              <a:t>июля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2020 </a:t>
            </a:r>
            <a:r>
              <a:rPr sz="1800" spc="-25" dirty="0">
                <a:latin typeface="Times New Roman"/>
                <a:cs typeface="Times New Roman"/>
              </a:rPr>
              <a:t>года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373, </a:t>
            </a:r>
            <a:r>
              <a:rPr sz="1800" spc="-5" dirty="0">
                <a:latin typeface="Times New Roman"/>
                <a:cs typeface="Times New Roman"/>
              </a:rPr>
              <a:t>зарегистрировано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Минюсте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России</a:t>
            </a:r>
            <a:r>
              <a:rPr sz="1800" dirty="0">
                <a:latin typeface="Times New Roman"/>
                <a:cs typeface="Times New Roman"/>
              </a:rPr>
              <a:t> 31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августа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65" dirty="0">
                <a:latin typeface="Times New Roman"/>
                <a:cs typeface="Times New Roman"/>
              </a:rPr>
              <a:t>г.,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регистрационный 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59599);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434"/>
              </a:spcBef>
              <a:buChar char="-"/>
              <a:tabLst>
                <a:tab pos="198755" algn="l"/>
              </a:tabLst>
            </a:pPr>
            <a:r>
              <a:rPr sz="1800" dirty="0">
                <a:latin typeface="Times New Roman"/>
                <a:cs typeface="Times New Roman"/>
              </a:rPr>
              <a:t>Санитарные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правила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СП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2.4.3648-20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«Санитарно-эпидемиологические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требования</a:t>
            </a:r>
            <a:r>
              <a:rPr sz="1800" dirty="0">
                <a:latin typeface="Times New Roman"/>
                <a:cs typeface="Times New Roman"/>
              </a:rPr>
              <a:t> к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организациям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воспитания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обучения,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отдыха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оздоровления</a:t>
            </a:r>
            <a:r>
              <a:rPr sz="1800" spc="-5" dirty="0">
                <a:latin typeface="Times New Roman"/>
                <a:cs typeface="Times New Roman"/>
              </a:rPr>
              <a:t> детей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молодёжи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(утверждены </a:t>
            </a:r>
            <a:r>
              <a:rPr sz="1800" dirty="0">
                <a:latin typeface="Times New Roman"/>
                <a:cs typeface="Times New Roman"/>
              </a:rPr>
              <a:t>постановлением </a:t>
            </a:r>
            <a:r>
              <a:rPr sz="1800" spc="-25" dirty="0">
                <a:latin typeface="Times New Roman"/>
                <a:cs typeface="Times New Roman"/>
              </a:rPr>
              <a:t>Главного </a:t>
            </a:r>
            <a:r>
              <a:rPr sz="1800" spc="-15" dirty="0">
                <a:latin typeface="Times New Roman"/>
                <a:cs typeface="Times New Roman"/>
              </a:rPr>
              <a:t>государственного </a:t>
            </a:r>
            <a:r>
              <a:rPr sz="1800" spc="-5" dirty="0">
                <a:latin typeface="Times New Roman"/>
                <a:cs typeface="Times New Roman"/>
              </a:rPr>
              <a:t>санитарного </a:t>
            </a:r>
            <a:r>
              <a:rPr sz="1800" spc="-25" dirty="0">
                <a:latin typeface="Times New Roman"/>
                <a:cs typeface="Times New Roman"/>
              </a:rPr>
              <a:t>врача </a:t>
            </a:r>
            <a:r>
              <a:rPr sz="1800" spc="-15" dirty="0">
                <a:latin typeface="Times New Roman"/>
                <a:cs typeface="Times New Roman"/>
              </a:rPr>
              <a:t>Российской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Федерации </a:t>
            </a:r>
            <a:r>
              <a:rPr sz="1800" spc="-20" dirty="0">
                <a:latin typeface="Times New Roman"/>
                <a:cs typeface="Times New Roman"/>
              </a:rPr>
              <a:t>от </a:t>
            </a:r>
            <a:r>
              <a:rPr sz="1800" spc="-5" dirty="0">
                <a:latin typeface="Times New Roman"/>
                <a:cs typeface="Times New Roman"/>
              </a:rPr>
              <a:t>28сентября </a:t>
            </a:r>
            <a:r>
              <a:rPr sz="1800" dirty="0">
                <a:latin typeface="Times New Roman"/>
                <a:cs typeface="Times New Roman"/>
              </a:rPr>
              <a:t>2020 </a:t>
            </a:r>
            <a:r>
              <a:rPr sz="1800" spc="-110" dirty="0">
                <a:latin typeface="Times New Roman"/>
                <a:cs typeface="Times New Roman"/>
              </a:rPr>
              <a:t>г. </a:t>
            </a:r>
            <a:r>
              <a:rPr sz="1800" dirty="0">
                <a:latin typeface="Times New Roman"/>
                <a:cs typeface="Times New Roman"/>
              </a:rPr>
              <a:t>№ </a:t>
            </a:r>
            <a:r>
              <a:rPr sz="1800" spc="-5" dirty="0">
                <a:latin typeface="Times New Roman"/>
                <a:cs typeface="Times New Roman"/>
              </a:rPr>
              <a:t>28, зарегистрировано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Минюсте России </a:t>
            </a:r>
            <a:r>
              <a:rPr sz="1800" dirty="0">
                <a:latin typeface="Times New Roman"/>
                <a:cs typeface="Times New Roman"/>
              </a:rPr>
              <a:t>18 </a:t>
            </a:r>
            <a:r>
              <a:rPr sz="1800" spc="-10" dirty="0">
                <a:latin typeface="Times New Roman"/>
                <a:cs typeface="Times New Roman"/>
              </a:rPr>
              <a:t>декабря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65" dirty="0">
                <a:latin typeface="Times New Roman"/>
                <a:cs typeface="Times New Roman"/>
              </a:rPr>
              <a:t>г.,</a:t>
            </a:r>
            <a:r>
              <a:rPr sz="1800" dirty="0">
                <a:latin typeface="Times New Roman"/>
                <a:cs typeface="Times New Roman"/>
              </a:rPr>
              <a:t> регистрационный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61573);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" y="4202938"/>
            <a:ext cx="5723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1145" algn="l"/>
                <a:tab pos="1282065" algn="l"/>
                <a:tab pos="2571750" algn="l"/>
                <a:tab pos="4335145" algn="l"/>
                <a:tab pos="5588000" algn="l"/>
              </a:tabLst>
            </a:pPr>
            <a:r>
              <a:rPr sz="1800" dirty="0">
                <a:latin typeface="Times New Roman"/>
                <a:cs typeface="Times New Roman"/>
              </a:rPr>
              <a:t>-	СанП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Н	1</a:t>
            </a:r>
            <a:r>
              <a:rPr sz="1800" spc="5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5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3685-21	</a:t>
            </a:r>
            <a:r>
              <a:rPr sz="1800" spc="-15" dirty="0">
                <a:latin typeface="Times New Roman"/>
                <a:cs typeface="Times New Roman"/>
              </a:rPr>
              <a:t>«</a:t>
            </a:r>
            <a:r>
              <a:rPr sz="1800" spc="-70" dirty="0">
                <a:latin typeface="Times New Roman"/>
                <a:cs typeface="Times New Roman"/>
              </a:rPr>
              <a:t>Г</a:t>
            </a:r>
            <a:r>
              <a:rPr sz="1800" spc="-5" dirty="0">
                <a:latin typeface="Times New Roman"/>
                <a:cs typeface="Times New Roman"/>
              </a:rPr>
              <a:t>игиени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ск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е	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-15" dirty="0">
                <a:latin typeface="Times New Roman"/>
                <a:cs typeface="Times New Roman"/>
              </a:rPr>
              <a:t>о</a:t>
            </a:r>
            <a:r>
              <a:rPr sz="1800" spc="-25" dirty="0">
                <a:latin typeface="Times New Roman"/>
                <a:cs typeface="Times New Roman"/>
              </a:rPr>
              <a:t>р</a:t>
            </a:r>
            <a:r>
              <a:rPr sz="1800" spc="-15" dirty="0">
                <a:latin typeface="Times New Roman"/>
                <a:cs typeface="Times New Roman"/>
              </a:rPr>
              <a:t>м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тивы	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53427" y="4202938"/>
            <a:ext cx="1604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6705" algn="l"/>
              </a:tabLst>
            </a:pPr>
            <a:r>
              <a:rPr sz="1800" dirty="0">
                <a:latin typeface="Times New Roman"/>
                <a:cs typeface="Times New Roman"/>
              </a:rPr>
              <a:t>к	</a:t>
            </a:r>
            <a:r>
              <a:rPr sz="1800" spc="-15" dirty="0">
                <a:latin typeface="Times New Roman"/>
                <a:cs typeface="Times New Roman"/>
              </a:rPr>
              <a:t>о</a:t>
            </a:r>
            <a:r>
              <a:rPr sz="1800" spc="-30" dirty="0">
                <a:latin typeface="Times New Roman"/>
                <a:cs typeface="Times New Roman"/>
              </a:rPr>
              <a:t>б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сп</a:t>
            </a:r>
            <a:r>
              <a:rPr sz="1800" spc="-45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ению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6261" y="4202938"/>
            <a:ext cx="5099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8145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требования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60730" algn="l"/>
                <a:tab pos="2310765" algn="l"/>
                <a:tab pos="2882265" algn="l"/>
                <a:tab pos="3982720" algn="l"/>
              </a:tabLst>
            </a:pPr>
            <a:r>
              <a:rPr sz="1800" spc="-5" dirty="0">
                <a:latin typeface="Times New Roman"/>
                <a:cs typeface="Times New Roman"/>
              </a:rPr>
              <a:t>(или)	</a:t>
            </a:r>
            <a:r>
              <a:rPr sz="1800" dirty="0">
                <a:latin typeface="Times New Roman"/>
                <a:cs typeface="Times New Roman"/>
              </a:rPr>
              <a:t>безвредности	</a:t>
            </a:r>
            <a:r>
              <a:rPr sz="1800" spc="-5" dirty="0">
                <a:latin typeface="Times New Roman"/>
                <a:cs typeface="Times New Roman"/>
              </a:rPr>
              <a:t>для	</a:t>
            </a:r>
            <a:r>
              <a:rPr sz="1800" spc="-10" dirty="0">
                <a:latin typeface="Times New Roman"/>
                <a:cs typeface="Times New Roman"/>
              </a:rPr>
              <a:t>человека	факторов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08646" y="4476953"/>
            <a:ext cx="6089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ср</a:t>
            </a:r>
            <a:r>
              <a:rPr sz="1800" spc="-20" dirty="0">
                <a:latin typeface="Times New Roman"/>
                <a:cs typeface="Times New Roman"/>
              </a:rPr>
              <a:t>ед</a:t>
            </a:r>
            <a:r>
              <a:rPr sz="1800" dirty="0">
                <a:latin typeface="Times New Roman"/>
                <a:cs typeface="Times New Roman"/>
              </a:rPr>
              <a:t>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30082" y="4476953"/>
            <a:ext cx="9309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обитания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334" y="4476953"/>
            <a:ext cx="169862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2735" algn="l"/>
              </a:tabLst>
            </a:pPr>
            <a:r>
              <a:rPr sz="1800" spc="-30" dirty="0">
                <a:latin typeface="Times New Roman"/>
                <a:cs typeface="Times New Roman"/>
              </a:rPr>
              <a:t>б</a:t>
            </a:r>
            <a:r>
              <a:rPr sz="1800" spc="25" dirty="0">
                <a:latin typeface="Times New Roman"/>
                <a:cs typeface="Times New Roman"/>
              </a:rPr>
              <a:t>е</a:t>
            </a:r>
            <a:r>
              <a:rPr sz="1800" spc="-2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п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и	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(утвержденны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1566" y="4751958"/>
            <a:ext cx="6278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6110" algn="l"/>
                <a:tab pos="3060700" algn="l"/>
                <a:tab pos="5057140" algn="l"/>
              </a:tabLst>
            </a:pPr>
            <a:r>
              <a:rPr sz="1800" dirty="0">
                <a:latin typeface="Times New Roman"/>
                <a:cs typeface="Times New Roman"/>
              </a:rPr>
              <a:t>постановлением	</a:t>
            </a:r>
            <a:r>
              <a:rPr sz="1800" spc="-25" dirty="0">
                <a:latin typeface="Times New Roman"/>
                <a:cs typeface="Times New Roman"/>
              </a:rPr>
              <a:t>Главного	</a:t>
            </a:r>
            <a:r>
              <a:rPr sz="1800" spc="-15" dirty="0">
                <a:latin typeface="Times New Roman"/>
                <a:cs typeface="Times New Roman"/>
              </a:rPr>
              <a:t>государственного	</a:t>
            </a:r>
            <a:r>
              <a:rPr sz="1800" spc="-5" dirty="0">
                <a:latin typeface="Times New Roman"/>
                <a:cs typeface="Times New Roman"/>
              </a:rPr>
              <a:t>санитарного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01939" y="4751958"/>
            <a:ext cx="556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вр</a:t>
            </a:r>
            <a:r>
              <a:rPr sz="1800" spc="-70" dirty="0">
                <a:latin typeface="Times New Roman"/>
                <a:cs typeface="Times New Roman"/>
              </a:rPr>
              <a:t>а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334" y="5026278"/>
            <a:ext cx="7400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1275" algn="l"/>
                <a:tab pos="2562225" algn="l"/>
                <a:tab pos="2943225" algn="l"/>
                <a:tab pos="3344545" algn="l"/>
                <a:tab pos="4167504" algn="l"/>
                <a:tab pos="4795520" algn="l"/>
                <a:tab pos="5091430" algn="l"/>
                <a:tab pos="5652135" algn="l"/>
              </a:tabLst>
            </a:pPr>
            <a:r>
              <a:rPr sz="1800" spc="-15" dirty="0">
                <a:latin typeface="Times New Roman"/>
                <a:cs typeface="Times New Roman"/>
              </a:rPr>
              <a:t>Российской	</a:t>
            </a:r>
            <a:r>
              <a:rPr sz="1800" spc="-5" dirty="0">
                <a:latin typeface="Times New Roman"/>
                <a:cs typeface="Times New Roman"/>
              </a:rPr>
              <a:t>Федерации	</a:t>
            </a:r>
            <a:r>
              <a:rPr sz="1800" spc="-20" dirty="0">
                <a:latin typeface="Times New Roman"/>
                <a:cs typeface="Times New Roman"/>
              </a:rPr>
              <a:t>от	</a:t>
            </a:r>
            <a:r>
              <a:rPr sz="1800" dirty="0">
                <a:latin typeface="Times New Roman"/>
                <a:cs typeface="Times New Roman"/>
              </a:rPr>
              <a:t>28	</a:t>
            </a:r>
            <a:r>
              <a:rPr sz="1800" spc="-10" dirty="0">
                <a:latin typeface="Times New Roman"/>
                <a:cs typeface="Times New Roman"/>
              </a:rPr>
              <a:t>января	</a:t>
            </a:r>
            <a:r>
              <a:rPr sz="1800" spc="-5" dirty="0">
                <a:latin typeface="Times New Roman"/>
                <a:cs typeface="Times New Roman"/>
              </a:rPr>
              <a:t>2021	</a:t>
            </a:r>
            <a:r>
              <a:rPr sz="1800" spc="-110" dirty="0">
                <a:latin typeface="Times New Roman"/>
                <a:cs typeface="Times New Roman"/>
              </a:rPr>
              <a:t>г.	</a:t>
            </a:r>
            <a:r>
              <a:rPr sz="1800" spc="-10" dirty="0">
                <a:latin typeface="Times New Roman"/>
                <a:cs typeface="Times New Roman"/>
              </a:rPr>
              <a:t>№2,	</a:t>
            </a:r>
            <a:r>
              <a:rPr sz="1800" spc="-5" dirty="0">
                <a:latin typeface="Times New Roman"/>
                <a:cs typeface="Times New Roman"/>
              </a:rPr>
              <a:t>зарегистрировано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32903" y="5026278"/>
            <a:ext cx="1225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1465" algn="l"/>
              </a:tabLst>
            </a:pPr>
            <a:r>
              <a:rPr sz="1800" dirty="0">
                <a:latin typeface="Times New Roman"/>
                <a:cs typeface="Times New Roman"/>
              </a:rPr>
              <a:t>в	</a:t>
            </a:r>
            <a:r>
              <a:rPr sz="1800" spc="-5" dirty="0">
                <a:latin typeface="Times New Roman"/>
                <a:cs typeface="Times New Roman"/>
              </a:rPr>
              <a:t>М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нюс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334" y="5246137"/>
            <a:ext cx="7259320" cy="101282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800" spc="-15" dirty="0">
                <a:latin typeface="Times New Roman"/>
                <a:cs typeface="Times New Roman"/>
              </a:rPr>
              <a:t>Российской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Федерации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29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января</a:t>
            </a:r>
            <a:r>
              <a:rPr sz="1800" dirty="0">
                <a:latin typeface="Times New Roman"/>
                <a:cs typeface="Times New Roman"/>
              </a:rPr>
              <a:t> 2021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00" dirty="0">
                <a:latin typeface="Times New Roman"/>
                <a:cs typeface="Times New Roman"/>
              </a:rPr>
              <a:t>г.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62296). </a:t>
            </a:r>
            <a:r>
              <a:rPr sz="1800" spc="-5" dirty="0">
                <a:latin typeface="Times New Roman"/>
                <a:cs typeface="Times New Roman"/>
              </a:rPr>
              <a:t>Введено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01.03.2021г.</a:t>
            </a:r>
            <a:endParaRPr sz="1800" dirty="0">
              <a:latin typeface="Times New Roman"/>
              <a:cs typeface="Times New Roman"/>
            </a:endParaRPr>
          </a:p>
          <a:p>
            <a:pPr marL="144780" indent="-132715">
              <a:lnSpc>
                <a:spcPct val="100000"/>
              </a:lnSpc>
              <a:spcBef>
                <a:spcPts val="434"/>
              </a:spcBef>
              <a:buChar char="-"/>
              <a:tabLst>
                <a:tab pos="145415" algn="l"/>
              </a:tabLst>
            </a:pPr>
            <a:r>
              <a:rPr sz="1800" spc="-40" dirty="0">
                <a:latin typeface="Times New Roman"/>
                <a:cs typeface="Times New Roman"/>
              </a:rPr>
              <a:t>Устав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МБДОУ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«Детский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5" dirty="0" err="1">
                <a:latin typeface="Times New Roman"/>
                <a:cs typeface="Times New Roman"/>
              </a:rPr>
              <a:t>сад</a:t>
            </a:r>
            <a:r>
              <a:rPr sz="1800" spc="-5" dirty="0">
                <a:latin typeface="Times New Roman"/>
                <a:cs typeface="Times New Roman"/>
              </a:rPr>
              <a:t> №</a:t>
            </a:r>
            <a:r>
              <a:rPr lang="ru-RU" sz="1800" spc="-5" dirty="0">
                <a:latin typeface="Times New Roman"/>
                <a:cs typeface="Times New Roman"/>
              </a:rPr>
              <a:t>34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«</a:t>
            </a:r>
            <a:r>
              <a:rPr lang="ru-RU" sz="1800" spc="-15" dirty="0">
                <a:latin typeface="Times New Roman"/>
                <a:cs typeface="Times New Roman"/>
              </a:rPr>
              <a:t>Улыбка</a:t>
            </a:r>
            <a:r>
              <a:rPr sz="1800" spc="-10" dirty="0">
                <a:latin typeface="Times New Roman"/>
                <a:cs typeface="Times New Roman"/>
              </a:rPr>
              <a:t>»;</a:t>
            </a:r>
            <a:endParaRPr sz="1800" dirty="0">
              <a:latin typeface="Times New Roman"/>
              <a:cs typeface="Times New Roman"/>
            </a:endParaRPr>
          </a:p>
          <a:p>
            <a:pPr marL="144780" indent="-132715">
              <a:lnSpc>
                <a:spcPct val="100000"/>
              </a:lnSpc>
              <a:spcBef>
                <a:spcPts val="434"/>
              </a:spcBef>
              <a:buChar char="-"/>
              <a:tabLst>
                <a:tab pos="145415" algn="l"/>
              </a:tabLst>
            </a:pPr>
            <a:r>
              <a:rPr sz="1800" spc="-5" dirty="0">
                <a:latin typeface="Times New Roman"/>
                <a:cs typeface="Times New Roman"/>
              </a:rPr>
              <a:t>Программа</a:t>
            </a:r>
            <a:r>
              <a:rPr sz="1800" dirty="0">
                <a:latin typeface="Times New Roman"/>
                <a:cs typeface="Times New Roman"/>
              </a:rPr>
              <a:t> развития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МБДОУ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«Детский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 err="1">
                <a:latin typeface="Times New Roman"/>
                <a:cs typeface="Times New Roman"/>
              </a:rPr>
              <a:t>сад</a:t>
            </a:r>
            <a:r>
              <a:rPr sz="1800" spc="-5" dirty="0">
                <a:latin typeface="Times New Roman"/>
                <a:cs typeface="Times New Roman"/>
              </a:rPr>
              <a:t> №</a:t>
            </a:r>
            <a:r>
              <a:rPr lang="ru-RU" sz="1800" spc="-5" dirty="0">
                <a:latin typeface="Times New Roman"/>
                <a:cs typeface="Times New Roman"/>
              </a:rPr>
              <a:t>34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«</a:t>
            </a:r>
            <a:r>
              <a:rPr lang="ru-RU" sz="1800" spc="-15" dirty="0">
                <a:latin typeface="Times New Roman"/>
                <a:cs typeface="Times New Roman"/>
              </a:rPr>
              <a:t>Улыбка</a:t>
            </a:r>
            <a:r>
              <a:rPr sz="1800" spc="-10" dirty="0">
                <a:latin typeface="Times New Roman"/>
                <a:cs typeface="Times New Roman"/>
              </a:rPr>
              <a:t>».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436" y="356742"/>
            <a:ext cx="836056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sz="2200" b="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Содержание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2200" b="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процесса</a:t>
            </a:r>
            <a:r>
              <a:rPr sz="22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dirty="0">
                <a:solidFill>
                  <a:srgbClr val="000000"/>
                </a:solidFill>
                <a:latin typeface="Times New Roman"/>
                <a:cs typeface="Times New Roman"/>
              </a:rPr>
              <a:t>выстроено</a:t>
            </a:r>
            <a:r>
              <a:rPr sz="22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2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соответствии</a:t>
            </a:r>
            <a:r>
              <a:rPr sz="22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с: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725906"/>
            <a:ext cx="813308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lang="ru-RU" sz="2000" b="1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solidFill>
                  <a:srgbClr val="000009"/>
                </a:solidFill>
                <a:latin typeface="Times New Roman"/>
                <a:cs typeface="Times New Roman"/>
              </a:rPr>
              <a:t>Инновационной программой </a:t>
            </a:r>
            <a:r>
              <a:rPr lang="ru-RU" sz="2000" spc="-20" dirty="0">
                <a:solidFill>
                  <a:srgbClr val="000009"/>
                </a:solidFill>
                <a:latin typeface="Times New Roman"/>
                <a:cs typeface="Times New Roman"/>
              </a:rPr>
              <a:t>дошкольного </a:t>
            </a:r>
            <a:r>
              <a:rPr lang="ru-RU" sz="2000" spc="-5" dirty="0">
                <a:solidFill>
                  <a:srgbClr val="000009"/>
                </a:solidFill>
                <a:latin typeface="Times New Roman"/>
                <a:cs typeface="Times New Roman"/>
              </a:rPr>
              <a:t>образования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«От </a:t>
            </a:r>
            <a:r>
              <a:rPr lang="ru-RU" sz="2000" spc="-10" dirty="0">
                <a:solidFill>
                  <a:srgbClr val="000009"/>
                </a:solidFill>
                <a:latin typeface="Times New Roman"/>
                <a:cs typeface="Times New Roman"/>
              </a:rPr>
              <a:t>рождения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до </a:t>
            </a:r>
            <a:r>
              <a:rPr lang="ru-RU" sz="2000" spc="-484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lang="ru-RU" sz="2000" spc="-25" dirty="0">
                <a:solidFill>
                  <a:srgbClr val="000009"/>
                </a:solidFill>
                <a:latin typeface="Times New Roman"/>
                <a:cs typeface="Times New Roman"/>
              </a:rPr>
              <a:t>школы»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/ </a:t>
            </a:r>
            <a:r>
              <a:rPr lang="ru-RU" sz="2000" spc="-20" dirty="0">
                <a:solidFill>
                  <a:srgbClr val="000009"/>
                </a:solidFill>
                <a:latin typeface="Times New Roman"/>
                <a:cs typeface="Times New Roman"/>
              </a:rPr>
              <a:t>Под </a:t>
            </a:r>
            <a:r>
              <a:rPr lang="ru-RU" sz="2000" spc="-10" dirty="0">
                <a:solidFill>
                  <a:srgbClr val="000009"/>
                </a:solidFill>
                <a:latin typeface="Times New Roman"/>
                <a:cs typeface="Times New Roman"/>
              </a:rPr>
              <a:t>ред.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Н. </a:t>
            </a:r>
            <a:r>
              <a:rPr lang="ru-RU" sz="2000" spc="-10" dirty="0">
                <a:solidFill>
                  <a:srgbClr val="000009"/>
                </a:solidFill>
                <a:latin typeface="Times New Roman"/>
                <a:cs typeface="Times New Roman"/>
              </a:rPr>
              <a:t>Е. </a:t>
            </a:r>
            <a:r>
              <a:rPr lang="ru-RU" sz="2000" spc="-10" dirty="0" err="1">
                <a:solidFill>
                  <a:srgbClr val="000009"/>
                </a:solidFill>
                <a:latin typeface="Times New Roman"/>
                <a:cs typeface="Times New Roman"/>
              </a:rPr>
              <a:t>Вераксы</a:t>
            </a:r>
            <a:r>
              <a:rPr lang="ru-RU" sz="2000" spc="-10" dirty="0">
                <a:solidFill>
                  <a:srgbClr val="000009"/>
                </a:solidFill>
                <a:latin typeface="Times New Roman"/>
                <a:cs typeface="Times New Roman"/>
              </a:rPr>
              <a:t>, </a:t>
            </a:r>
            <a:r>
              <a:rPr lang="ru-RU" sz="2000" spc="-105" dirty="0">
                <a:solidFill>
                  <a:srgbClr val="000009"/>
                </a:solidFill>
                <a:latin typeface="Times New Roman"/>
                <a:cs typeface="Times New Roman"/>
              </a:rPr>
              <a:t>Т. </a:t>
            </a:r>
            <a:r>
              <a:rPr lang="ru-RU" sz="2000" spc="-5" dirty="0">
                <a:solidFill>
                  <a:srgbClr val="000009"/>
                </a:solidFill>
                <a:latin typeface="Times New Roman"/>
                <a:cs typeface="Times New Roman"/>
              </a:rPr>
              <a:t>С. </a:t>
            </a:r>
            <a:r>
              <a:rPr lang="ru-RU" sz="2000" spc="-20" dirty="0">
                <a:solidFill>
                  <a:srgbClr val="000009"/>
                </a:solidFill>
                <a:latin typeface="Times New Roman"/>
                <a:cs typeface="Times New Roman"/>
              </a:rPr>
              <a:t>Комаровой, </a:t>
            </a:r>
            <a:r>
              <a:rPr lang="ru-RU" sz="2000" spc="-5" dirty="0">
                <a:solidFill>
                  <a:srgbClr val="000009"/>
                </a:solidFill>
                <a:latin typeface="Times New Roman"/>
                <a:cs typeface="Times New Roman"/>
              </a:rPr>
              <a:t>Э.М. Дорофеевой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- </a:t>
            </a:r>
            <a:r>
              <a:rPr lang="ru-RU" sz="2000" spc="-5" dirty="0">
                <a:solidFill>
                  <a:srgbClr val="000009"/>
                </a:solidFill>
                <a:latin typeface="Times New Roman"/>
                <a:cs typeface="Times New Roman"/>
              </a:rPr>
              <a:t>6-е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lang="ru-RU" sz="2000" spc="-10" dirty="0">
                <a:solidFill>
                  <a:srgbClr val="000009"/>
                </a:solidFill>
                <a:latin typeface="Times New Roman"/>
                <a:cs typeface="Times New Roman"/>
              </a:rPr>
              <a:t>изд.,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доп.</a:t>
            </a:r>
            <a:r>
              <a:rPr lang="ru-RU" sz="2000" spc="-2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— М.:</a:t>
            </a:r>
            <a:r>
              <a:rPr lang="ru-RU" sz="2000" spc="-1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МОЗАИКА</a:t>
            </a:r>
            <a:r>
              <a:rPr lang="ru-RU" sz="2000" spc="-2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lang="ru-RU" sz="2000" spc="5" dirty="0">
                <a:solidFill>
                  <a:srgbClr val="000009"/>
                </a:solidFill>
                <a:latin typeface="Times New Roman"/>
                <a:cs typeface="Times New Roman"/>
              </a:rPr>
              <a:t>СИНТЕЗ,</a:t>
            </a:r>
            <a:r>
              <a:rPr lang="ru-RU" sz="20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lang="ru-RU" sz="2000" spc="-35" dirty="0">
                <a:solidFill>
                  <a:srgbClr val="000009"/>
                </a:solidFill>
                <a:latin typeface="Times New Roman"/>
                <a:cs typeface="Times New Roman"/>
              </a:rPr>
              <a:t>2021г.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0967" y="2083307"/>
            <a:ext cx="3863340" cy="42961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4455" y="421081"/>
            <a:ext cx="74441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1905" indent="0" algn="ctr">
              <a:lnSpc>
                <a:spcPct val="100000"/>
              </a:lnSpc>
              <a:buNone/>
            </a:pPr>
            <a:r>
              <a:rPr lang="ru-RU" sz="1800" i="1" dirty="0" err="1">
                <a:solidFill>
                  <a:srgbClr val="000009"/>
                </a:solidFill>
                <a:latin typeface="Times New Roman"/>
                <a:cs typeface="Times New Roman"/>
              </a:rPr>
              <a:t>Часть,формируемая</a:t>
            </a:r>
            <a:r>
              <a:rPr lang="ru-RU" sz="1800" i="1" dirty="0">
                <a:solidFill>
                  <a:srgbClr val="000009"/>
                </a:solidFill>
                <a:latin typeface="Times New Roman"/>
                <a:cs typeface="Times New Roman"/>
              </a:rPr>
              <a:t> участниками образовательных отношений(</a:t>
            </a:r>
            <a:r>
              <a:rPr lang="ru-RU" sz="1800" i="1">
                <a:solidFill>
                  <a:srgbClr val="000009"/>
                </a:solidFill>
                <a:latin typeface="Times New Roman"/>
                <a:cs typeface="Times New Roman"/>
              </a:rPr>
              <a:t>вариативная,представлена</a:t>
            </a:r>
            <a:r>
              <a:rPr lang="ru-RU" sz="1800" i="1" dirty="0">
                <a:solidFill>
                  <a:srgbClr val="000009"/>
                </a:solidFill>
                <a:latin typeface="Times New Roman"/>
                <a:cs typeface="Times New Roman"/>
              </a:rPr>
              <a:t> программами</a:t>
            </a:r>
            <a:endParaRPr sz="1800" i="1" dirty="0">
              <a:solidFill>
                <a:srgbClr val="000009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2437" y="1167765"/>
            <a:ext cx="8206105" cy="1564531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20"/>
              </a:spcBef>
              <a:buClr>
                <a:srgbClr val="DE6C36"/>
              </a:buClr>
              <a:buSzPct val="94444"/>
              <a:buFont typeface="Wingdings"/>
              <a:buChar char=""/>
              <a:tabLst>
                <a:tab pos="355600" algn="l"/>
              </a:tabLst>
            </a:pPr>
            <a:r>
              <a:rPr sz="1800" i="1" spc="-5" dirty="0">
                <a:solidFill>
                  <a:srgbClr val="000009"/>
                </a:solidFill>
                <a:latin typeface="Times New Roman"/>
                <a:cs typeface="Times New Roman"/>
              </a:rPr>
              <a:t>«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Музыкальные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шедевры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»</a:t>
            </a:r>
            <a:r>
              <a:rPr sz="1800" spc="-2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20" dirty="0" err="1">
                <a:solidFill>
                  <a:srgbClr val="000009"/>
                </a:solidFill>
                <a:latin typeface="Times New Roman"/>
                <a:cs typeface="Times New Roman"/>
              </a:rPr>
              <a:t>под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ред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.</a:t>
            </a:r>
            <a:r>
              <a:rPr sz="1800" spc="-2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О.</a:t>
            </a:r>
            <a:r>
              <a:rPr sz="1800" spc="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П.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Радыновой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. 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М.: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5" dirty="0" err="1">
                <a:solidFill>
                  <a:srgbClr val="000009"/>
                </a:solidFill>
                <a:latin typeface="Times New Roman"/>
                <a:cs typeface="Times New Roman"/>
              </a:rPr>
              <a:t>Владос</a:t>
            </a:r>
            <a:r>
              <a:rPr sz="1800" spc="5" dirty="0">
                <a:solidFill>
                  <a:srgbClr val="000009"/>
                </a:solidFill>
                <a:latin typeface="Times New Roman"/>
                <a:cs typeface="Times New Roman"/>
              </a:rPr>
              <a:t>,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000009"/>
                </a:solidFill>
                <a:latin typeface="Times New Roman"/>
                <a:cs typeface="Times New Roman"/>
              </a:rPr>
              <a:t>1997г.</a:t>
            </a:r>
            <a:endParaRPr sz="18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325"/>
              </a:spcBef>
              <a:buClr>
                <a:srgbClr val="DE6C36"/>
              </a:buClr>
              <a:buSzPct val="94444"/>
              <a:buFont typeface="Wingdings"/>
              <a:buChar char=""/>
              <a:tabLst>
                <a:tab pos="355600" algn="l"/>
              </a:tabLst>
            </a:pP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С. Н. </a:t>
            </a:r>
            <a:r>
              <a:rPr sz="1800" spc="-15" dirty="0" err="1">
                <a:solidFill>
                  <a:srgbClr val="000009"/>
                </a:solidFill>
                <a:latin typeface="Times New Roman"/>
                <a:cs typeface="Times New Roman"/>
              </a:rPr>
              <a:t>Николаева</a:t>
            </a:r>
            <a:r>
              <a:rPr sz="1800" spc="-15" dirty="0">
                <a:solidFill>
                  <a:srgbClr val="000009"/>
                </a:solidFill>
                <a:latin typeface="Times New Roman"/>
                <a:cs typeface="Times New Roman"/>
              </a:rPr>
              <a:t>.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«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Юный</a:t>
            </a:r>
            <a:r>
              <a:rPr sz="1800" spc="1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20" dirty="0" err="1">
                <a:solidFill>
                  <a:srgbClr val="000009"/>
                </a:solidFill>
                <a:latin typeface="Times New Roman"/>
                <a:cs typeface="Times New Roman"/>
              </a:rPr>
              <a:t>эколог</a:t>
            </a:r>
            <a:r>
              <a:rPr sz="1800" spc="-20" dirty="0">
                <a:solidFill>
                  <a:srgbClr val="000009"/>
                </a:solidFill>
                <a:latin typeface="Times New Roman"/>
                <a:cs typeface="Times New Roman"/>
              </a:rPr>
              <a:t>».</a:t>
            </a:r>
            <a:r>
              <a:rPr sz="1800" spc="1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М.:</a:t>
            </a:r>
            <a:r>
              <a:rPr sz="1800" spc="-1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МОЗАИКА</a:t>
            </a:r>
            <a:r>
              <a:rPr sz="1800" spc="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СИНТЕЗ,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000009"/>
                </a:solidFill>
                <a:latin typeface="Times New Roman"/>
                <a:cs typeface="Times New Roman"/>
              </a:rPr>
              <a:t>2016г.</a:t>
            </a:r>
            <a:endParaRPr sz="1800" dirty="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ts val="2050"/>
              </a:lnSpc>
              <a:spcBef>
                <a:spcPts val="484"/>
              </a:spcBef>
              <a:buClr>
                <a:srgbClr val="DE6C36"/>
              </a:buClr>
              <a:buSzPct val="94444"/>
              <a:buFont typeface="Wingdings"/>
              <a:buChar char=""/>
              <a:tabLst>
                <a:tab pos="355600" algn="l"/>
              </a:tabLst>
            </a:pPr>
            <a:r>
              <a:rPr sz="1800" spc="-15" dirty="0" err="1">
                <a:solidFill>
                  <a:srgbClr val="000009"/>
                </a:solidFill>
                <a:latin typeface="Times New Roman"/>
                <a:cs typeface="Times New Roman"/>
              </a:rPr>
              <a:t>Авдеева</a:t>
            </a:r>
            <a:r>
              <a:rPr sz="1800" spc="-1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Н.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Н.,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Князева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Н.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009"/>
                </a:solidFill>
                <a:latin typeface="Times New Roman"/>
                <a:cs typeface="Times New Roman"/>
              </a:rPr>
              <a:t>Л.,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Стеркина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120" dirty="0">
                <a:solidFill>
                  <a:srgbClr val="000009"/>
                </a:solidFill>
                <a:latin typeface="Times New Roman"/>
                <a:cs typeface="Times New Roman"/>
              </a:rPr>
              <a:t>Р.</a:t>
            </a:r>
            <a:r>
              <a:rPr sz="1800" spc="-114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Б.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009"/>
                </a:solidFill>
                <a:latin typeface="Times New Roman"/>
                <a:cs typeface="Times New Roman"/>
              </a:rPr>
              <a:t>«</a:t>
            </a:r>
            <a:r>
              <a:rPr sz="1800" spc="-10" dirty="0" err="1">
                <a:solidFill>
                  <a:srgbClr val="000009"/>
                </a:solidFill>
                <a:latin typeface="Times New Roman"/>
                <a:cs typeface="Times New Roman"/>
              </a:rPr>
              <a:t>Основы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dirty="0" err="1">
                <a:solidFill>
                  <a:srgbClr val="000009"/>
                </a:solidFill>
                <a:latin typeface="Times New Roman"/>
                <a:cs typeface="Times New Roman"/>
              </a:rPr>
              <a:t>безопасности</a:t>
            </a:r>
            <a:r>
              <a:rPr sz="1800" spc="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детей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20" dirty="0" err="1">
                <a:solidFill>
                  <a:srgbClr val="000009"/>
                </a:solidFill>
                <a:latin typeface="Times New Roman"/>
                <a:cs typeface="Times New Roman"/>
              </a:rPr>
              <a:t>дошкольного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dirty="0" err="1">
                <a:solidFill>
                  <a:srgbClr val="000009"/>
                </a:solidFill>
                <a:latin typeface="Times New Roman"/>
                <a:cs typeface="Times New Roman"/>
              </a:rPr>
              <a:t>возраста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». М.: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45" dirty="0" err="1">
                <a:solidFill>
                  <a:srgbClr val="000009"/>
                </a:solidFill>
                <a:latin typeface="Times New Roman"/>
                <a:cs typeface="Times New Roman"/>
              </a:rPr>
              <a:t>Аст</a:t>
            </a:r>
            <a:r>
              <a:rPr sz="1800" spc="-45" dirty="0">
                <a:solidFill>
                  <a:srgbClr val="000009"/>
                </a:solidFill>
                <a:latin typeface="Times New Roman"/>
                <a:cs typeface="Times New Roman"/>
              </a:rPr>
              <a:t>,</a:t>
            </a:r>
            <a:r>
              <a:rPr sz="1800" spc="-1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000009"/>
                </a:solidFill>
                <a:latin typeface="Times New Roman"/>
                <a:cs typeface="Times New Roman"/>
              </a:rPr>
              <a:t>1998г.</a:t>
            </a:r>
            <a:endParaRPr sz="18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280"/>
              </a:spcBef>
              <a:buClr>
                <a:srgbClr val="DE6C36"/>
              </a:buClr>
              <a:buSzPct val="94444"/>
              <a:buFont typeface="Wingdings"/>
              <a:buChar char=""/>
              <a:tabLst>
                <a:tab pos="355600" algn="l"/>
              </a:tabLst>
            </a:pP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С. Н.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25" dirty="0" err="1">
                <a:solidFill>
                  <a:srgbClr val="000009"/>
                </a:solidFill>
                <a:latin typeface="Times New Roman"/>
                <a:cs typeface="Times New Roman"/>
              </a:rPr>
              <a:t>Лыкова</a:t>
            </a:r>
            <a:r>
              <a:rPr sz="1800" spc="1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«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Цветные</a:t>
            </a:r>
            <a:r>
              <a:rPr sz="1800" spc="1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ладошки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».</a:t>
            </a:r>
            <a:r>
              <a:rPr sz="1800" dirty="0">
                <a:solidFill>
                  <a:srgbClr val="000009"/>
                </a:solidFill>
                <a:latin typeface="Times New Roman"/>
                <a:cs typeface="Times New Roman"/>
              </a:rPr>
              <a:t> М.: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 «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Цветной</a:t>
            </a:r>
            <a:r>
              <a:rPr sz="1800" spc="10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solidFill>
                  <a:srgbClr val="000009"/>
                </a:solidFill>
                <a:latin typeface="Times New Roman"/>
                <a:cs typeface="Times New Roman"/>
              </a:rPr>
              <a:t>мир</a:t>
            </a:r>
            <a:r>
              <a:rPr sz="1800" spc="-5" dirty="0">
                <a:solidFill>
                  <a:srgbClr val="000009"/>
                </a:solidFill>
                <a:latin typeface="Times New Roman"/>
                <a:cs typeface="Times New Roman"/>
              </a:rPr>
              <a:t>»,</a:t>
            </a:r>
            <a:r>
              <a:rPr sz="1800" spc="5" dirty="0">
                <a:solidFill>
                  <a:srgbClr val="000009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000009"/>
                </a:solidFill>
                <a:latin typeface="Times New Roman"/>
                <a:cs typeface="Times New Roman"/>
              </a:rPr>
              <a:t>2015г.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664590"/>
            <a:ext cx="8339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5630" algn="l"/>
                <a:tab pos="3565525" algn="l"/>
                <a:tab pos="5467350" algn="l"/>
                <a:tab pos="6785609" algn="l"/>
                <a:tab pos="8181975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2400" b="1" u="heavy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держан</a:t>
            </a: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Програ</a:t>
            </a:r>
            <a:r>
              <a:rPr sz="2400" spc="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мы	о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сп</a:t>
            </a:r>
            <a:r>
              <a:rPr sz="2400" spc="-5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чи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ает	ра</a:t>
            </a:r>
            <a:r>
              <a:rPr sz="2400" spc="1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итие	</a:t>
            </a:r>
            <a:r>
              <a:rPr sz="2400" spc="-5" dirty="0">
                <a:latin typeface="Times New Roman"/>
                <a:cs typeface="Times New Roman"/>
              </a:rPr>
              <a:t>лич</a:t>
            </a:r>
            <a:r>
              <a:rPr sz="2400" spc="15" dirty="0">
                <a:latin typeface="Times New Roman"/>
                <a:cs typeface="Times New Roman"/>
              </a:rPr>
              <a:t>н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сти	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65401" y="1085469"/>
            <a:ext cx="6678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7430" algn="l"/>
                <a:tab pos="3037840" algn="l"/>
                <a:tab pos="3464560" algn="l"/>
                <a:tab pos="5176520" algn="l"/>
              </a:tabLst>
            </a:pP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идах	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dirty="0">
                <a:latin typeface="Times New Roman"/>
                <a:cs typeface="Times New Roman"/>
              </a:rPr>
              <a:t>еятельн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сти	и	</a:t>
            </a:r>
            <a:r>
              <a:rPr sz="2400" spc="-60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х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spc="-55" dirty="0">
                <a:latin typeface="Times New Roman"/>
                <a:cs typeface="Times New Roman"/>
              </a:rPr>
              <a:t>а</a:t>
            </a:r>
            <a:r>
              <a:rPr sz="2400" spc="5" dirty="0">
                <a:latin typeface="Times New Roman"/>
                <a:cs typeface="Times New Roman"/>
              </a:rPr>
              <a:t>ты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т	сл</a:t>
            </a:r>
            <a:r>
              <a:rPr sz="2400" spc="-3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д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ющие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1030605"/>
            <a:ext cx="1680210" cy="128778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400" spc="-5" dirty="0">
                <a:latin typeface="Times New Roman"/>
                <a:cs typeface="Times New Roman"/>
              </a:rPr>
              <a:t>различных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14999"/>
              </a:lnSpc>
            </a:pP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-55" dirty="0">
                <a:latin typeface="Times New Roman"/>
                <a:cs typeface="Times New Roman"/>
              </a:rPr>
              <a:t>т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рные  </a:t>
            </a:r>
            <a:r>
              <a:rPr sz="2400" spc="-10" dirty="0">
                <a:latin typeface="Times New Roman"/>
                <a:cs typeface="Times New Roman"/>
              </a:rPr>
              <a:t>направления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4585" y="1451229"/>
            <a:ext cx="634936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6364">
              <a:lnSpc>
                <a:spcPct val="114999"/>
              </a:lnSpc>
              <a:spcBef>
                <a:spcPts val="100"/>
              </a:spcBef>
              <a:tabLst>
                <a:tab pos="1517015" algn="l"/>
                <a:tab pos="1823085" algn="l"/>
                <a:tab pos="2032000" algn="l"/>
                <a:tab pos="3990340" algn="l"/>
                <a:tab pos="4490720" algn="l"/>
                <a:tab pos="5064760" algn="l"/>
                <a:tab pos="6234430" algn="l"/>
              </a:tabLst>
            </a:pP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дини</a:t>
            </a:r>
            <a:r>
              <a:rPr sz="2400" spc="10" dirty="0">
                <a:latin typeface="Times New Roman"/>
                <a:cs typeface="Times New Roman"/>
              </a:rPr>
              <a:t>ц</a:t>
            </a:r>
            <a:r>
              <a:rPr sz="2400" dirty="0">
                <a:latin typeface="Times New Roman"/>
                <a:cs typeface="Times New Roman"/>
              </a:rPr>
              <a:t>ы,		</a:t>
            </a: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1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ляющи</a:t>
            </a:r>
            <a:r>
              <a:rPr sz="2400" dirty="0">
                <a:latin typeface="Times New Roman"/>
                <a:cs typeface="Times New Roman"/>
              </a:rPr>
              <a:t>е	опр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дел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нные  </a:t>
            </a:r>
            <a:r>
              <a:rPr sz="2400" dirty="0">
                <a:latin typeface="Times New Roman"/>
                <a:cs typeface="Times New Roman"/>
              </a:rPr>
              <a:t>разви</a:t>
            </a:r>
            <a:r>
              <a:rPr sz="2400" spc="-10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я	и		об</a:t>
            </a:r>
            <a:r>
              <a:rPr sz="2400" spc="-1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ания	детей	(</a:t>
            </a:r>
            <a:r>
              <a:rPr sz="2400" spc="5" dirty="0">
                <a:latin typeface="Times New Roman"/>
                <a:cs typeface="Times New Roman"/>
              </a:rPr>
              <a:t>д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е	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437" y="2219705"/>
            <a:ext cx="5561965" cy="309118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400" spc="-10" dirty="0">
                <a:latin typeface="Times New Roman"/>
                <a:cs typeface="Times New Roman"/>
              </a:rPr>
              <a:t>образовательные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области):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DE6C36"/>
              </a:buClr>
              <a:buSzPct val="93750"/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социально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коммуникативное;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10"/>
              </a:spcBef>
              <a:buClr>
                <a:srgbClr val="DE6C36"/>
              </a:buClr>
              <a:buSzPct val="93750"/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познавательное</a:t>
            </a:r>
            <a:r>
              <a:rPr sz="2400" spc="-5" dirty="0">
                <a:latin typeface="Times New Roman"/>
                <a:cs typeface="Times New Roman"/>
              </a:rPr>
              <a:t> развитие;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Clr>
                <a:srgbClr val="DE6C36"/>
              </a:buClr>
              <a:buSzPct val="93750"/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речевое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развитие;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10"/>
              </a:spcBef>
              <a:buClr>
                <a:srgbClr val="DE6C36"/>
              </a:buClr>
              <a:buSzPct val="93750"/>
              <a:buFont typeface="Wingdings"/>
              <a:buChar char=""/>
              <a:tabLst>
                <a:tab pos="355600" algn="l"/>
              </a:tabLst>
            </a:pPr>
            <a:r>
              <a:rPr sz="2400" spc="-25" dirty="0">
                <a:latin typeface="Times New Roman"/>
                <a:cs typeface="Times New Roman"/>
              </a:rPr>
              <a:t>художественно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10" dirty="0">
                <a:latin typeface="Times New Roman"/>
                <a:cs typeface="Times New Roman"/>
              </a:rPr>
              <a:t>эстетическое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развитие;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Clr>
                <a:srgbClr val="DE6C36"/>
              </a:buClr>
              <a:buSzPct val="93750"/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физическое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609472"/>
            <a:ext cx="8340090" cy="38309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  <a:tabLst>
                <a:tab pos="8163559" algn="l"/>
              </a:tabLst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Программ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 </a:t>
            </a:r>
            <a:r>
              <a:rPr sz="2400" u="heavy" spc="-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</a:t>
            </a:r>
            <a:r>
              <a:rPr sz="2400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ты</a:t>
            </a:r>
            <a:r>
              <a:rPr sz="2400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 </a:t>
            </a:r>
            <a:r>
              <a:rPr sz="2400" u="heavy" spc="-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 </a:t>
            </a:r>
            <a:r>
              <a:rPr sz="2400" u="heavy" spc="-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озрас</a:t>
            </a:r>
            <a:r>
              <a:rPr sz="24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ны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 </a:t>
            </a:r>
            <a:r>
              <a:rPr sz="2400" u="heavy" spc="-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пери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дов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физи</a:t>
            </a:r>
            <a:r>
              <a:rPr sz="2400" spc="5" dirty="0">
                <a:latin typeface="Times New Roman"/>
                <a:cs typeface="Times New Roman"/>
              </a:rPr>
              <a:t>ч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2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и  </a:t>
            </a:r>
            <a:r>
              <a:rPr sz="2400" spc="-15" dirty="0">
                <a:latin typeface="Times New Roman"/>
                <a:cs typeface="Times New Roman"/>
              </a:rPr>
              <a:t>психического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детей:</a:t>
            </a:r>
          </a:p>
          <a:p>
            <a:pPr marL="190500" indent="-178435">
              <a:lnSpc>
                <a:spcPct val="100000"/>
              </a:lnSpc>
              <a:spcBef>
                <a:spcPts val="1005"/>
              </a:spcBef>
              <a:buChar char="-"/>
              <a:tabLst>
                <a:tab pos="191135" algn="l"/>
              </a:tabLst>
            </a:pPr>
            <a:r>
              <a:rPr sz="2400" spc="-20" dirty="0" err="1">
                <a:latin typeface="Times New Roman"/>
                <a:cs typeface="Times New Roman"/>
              </a:rPr>
              <a:t>от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1,</a:t>
            </a:r>
            <a:r>
              <a:rPr lang="ru-RU" sz="2400" dirty="0">
                <a:latin typeface="Times New Roman"/>
                <a:cs typeface="Times New Roman"/>
              </a:rPr>
              <a:t>5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лет</a:t>
            </a:r>
            <a:r>
              <a:rPr sz="2400" spc="-10" dirty="0">
                <a:latin typeface="Times New Roman"/>
                <a:cs typeface="Times New Roman"/>
              </a:rPr>
              <a:t> первая группа раннего </a:t>
            </a:r>
            <a:r>
              <a:rPr sz="2400" dirty="0">
                <a:latin typeface="Times New Roman"/>
                <a:cs typeface="Times New Roman"/>
              </a:rPr>
              <a:t>возраста</a:t>
            </a:r>
          </a:p>
          <a:p>
            <a:pPr marL="190500" indent="-178435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от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2-х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3-х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лет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вторая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группа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раннего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возраста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от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3-х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4-х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лет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вторая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младшая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группа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от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4-х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лет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средняя</a:t>
            </a:r>
            <a:r>
              <a:rPr sz="2400" spc="-10" dirty="0">
                <a:latin typeface="Times New Roman"/>
                <a:cs typeface="Times New Roman"/>
              </a:rPr>
              <a:t> группа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от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5-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лет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старшая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группа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05"/>
              </a:spcBef>
              <a:buChar char="-"/>
              <a:tabLst>
                <a:tab pos="1911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от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7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лет</a:t>
            </a:r>
            <a:r>
              <a:rPr sz="2400" spc="-15" dirty="0">
                <a:latin typeface="Times New Roman"/>
                <a:cs typeface="Times New Roman"/>
              </a:rPr>
              <a:t> подготовительная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школе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группа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09315" y="726439"/>
            <a:ext cx="2326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ЦЕЛЕВОЙ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spc="-75" dirty="0">
                <a:latin typeface="Times New Roman"/>
                <a:cs typeface="Times New Roman"/>
              </a:rPr>
              <a:t>РАЗДЕЛ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549" y="1258062"/>
            <a:ext cx="8047990" cy="2202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14999"/>
              </a:lnSpc>
              <a:spcBef>
                <a:spcPts val="100"/>
              </a:spcBef>
            </a:pP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4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соответствии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с</a:t>
            </a:r>
            <a:r>
              <a:rPr sz="24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требованиями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ФГОС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ДО</a:t>
            </a:r>
            <a:r>
              <a:rPr sz="24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4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Программе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содержится </a:t>
            </a:r>
            <a:r>
              <a:rPr sz="2400" i="1" spc="-15" dirty="0">
                <a:solidFill>
                  <a:srgbClr val="000000"/>
                </a:solidFill>
                <a:latin typeface="Times New Roman"/>
                <a:cs typeface="Times New Roman"/>
              </a:rPr>
              <a:t>целевой, </a:t>
            </a:r>
            <a:r>
              <a:rPr sz="240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содержательный </a:t>
            </a:r>
            <a:r>
              <a:rPr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и организационный </a:t>
            </a:r>
            <a:r>
              <a:rPr sz="240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разделы.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4999"/>
              </a:lnSpc>
              <a:spcBef>
                <a:spcPts val="575"/>
              </a:spcBef>
            </a:pPr>
            <a:r>
              <a:rPr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i="1" spc="-30" dirty="0">
                <a:solidFill>
                  <a:srgbClr val="000000"/>
                </a:solidFill>
                <a:latin typeface="Times New Roman"/>
                <a:cs typeface="Times New Roman"/>
              </a:rPr>
              <a:t>целевом </a:t>
            </a:r>
            <a:r>
              <a:rPr sz="2400" i="1" spc="-20" dirty="0">
                <a:solidFill>
                  <a:srgbClr val="000000"/>
                </a:solidFill>
                <a:latin typeface="Times New Roman"/>
                <a:cs typeface="Times New Roman"/>
              </a:rPr>
              <a:t>разделе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Программы представлены цели, </a:t>
            </a:r>
            <a:r>
              <a:rPr sz="24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задачи,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принципы</a:t>
            </a:r>
            <a:r>
              <a:rPr sz="2400" b="0" spc="3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и</a:t>
            </a:r>
            <a:r>
              <a:rPr sz="2400" b="0" spc="3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подходы</a:t>
            </a:r>
            <a:r>
              <a:rPr sz="2400" b="0" spc="3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к</a:t>
            </a:r>
            <a:r>
              <a:rPr sz="2400" b="0" spc="3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ее</a:t>
            </a:r>
            <a:r>
              <a:rPr sz="2400" b="0" spc="3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формированию;</a:t>
            </a:r>
            <a:r>
              <a:rPr sz="2400" b="0" spc="3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планируемые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549" y="3434841"/>
            <a:ext cx="8046084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400" spc="-30" dirty="0">
                <a:latin typeface="Times New Roman"/>
                <a:cs typeface="Times New Roman"/>
              </a:rPr>
              <a:t>результаты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освоения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Программы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раннем,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дошкольном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возрастах,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также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этапе</a:t>
            </a:r>
            <a:r>
              <a:rPr sz="2400" spc="-5" dirty="0">
                <a:latin typeface="Times New Roman"/>
                <a:cs typeface="Times New Roman"/>
              </a:rPr>
              <a:t> завершения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освоения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Программы;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характеристики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особенностей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развития</a:t>
            </a:r>
            <a:r>
              <a:rPr sz="2400" dirty="0">
                <a:latin typeface="Times New Roman"/>
                <a:cs typeface="Times New Roman"/>
              </a:rPr>
              <a:t> детей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раннего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25" dirty="0">
                <a:latin typeface="Times New Roman"/>
                <a:cs typeface="Times New Roman"/>
              </a:rPr>
              <a:t>дошкольного </a:t>
            </a:r>
            <a:r>
              <a:rPr sz="2400" spc="-5" dirty="0">
                <a:latin typeface="Times New Roman"/>
                <a:cs typeface="Times New Roman"/>
              </a:rPr>
              <a:t>возрастов, </a:t>
            </a:r>
            <a:r>
              <a:rPr sz="2400" spc="-35" dirty="0">
                <a:latin typeface="Times New Roman"/>
                <a:cs typeface="Times New Roman"/>
              </a:rPr>
              <a:t>подходы </a:t>
            </a:r>
            <a:r>
              <a:rPr sz="2400" dirty="0">
                <a:latin typeface="Times New Roman"/>
                <a:cs typeface="Times New Roman"/>
              </a:rPr>
              <a:t>к </a:t>
            </a:r>
            <a:r>
              <a:rPr sz="2400" spc="-15" dirty="0">
                <a:latin typeface="Times New Roman"/>
                <a:cs typeface="Times New Roman"/>
              </a:rPr>
              <a:t>педагогической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диагностике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планируемых </a:t>
            </a:r>
            <a:r>
              <a:rPr sz="2400" spc="-30" dirty="0">
                <a:latin typeface="Times New Roman"/>
                <a:cs typeface="Times New Roman"/>
              </a:rPr>
              <a:t>результатов.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4401" y="881354"/>
            <a:ext cx="8691245" cy="487362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46685" algn="just">
              <a:lnSpc>
                <a:spcPct val="100000"/>
              </a:lnSpc>
              <a:spcBef>
                <a:spcPts val="409"/>
              </a:spcBef>
            </a:pPr>
            <a:r>
              <a:rPr sz="1700" b="1" i="1" spc="-15" dirty="0">
                <a:latin typeface="Times New Roman"/>
                <a:cs typeface="Times New Roman"/>
              </a:rPr>
              <a:t>Содержательный</a:t>
            </a:r>
            <a:r>
              <a:rPr sz="1700" b="1" i="1" spc="-20" dirty="0">
                <a:latin typeface="Times New Roman"/>
                <a:cs typeface="Times New Roman"/>
              </a:rPr>
              <a:t> </a:t>
            </a:r>
            <a:r>
              <a:rPr sz="1700" b="1" i="1" spc="-15" dirty="0">
                <a:latin typeface="Times New Roman"/>
                <a:cs typeface="Times New Roman"/>
              </a:rPr>
              <a:t>раздел</a:t>
            </a:r>
            <a:r>
              <a:rPr sz="1700" b="1" i="1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Программы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включает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описание:</a:t>
            </a:r>
          </a:p>
          <a:p>
            <a:pPr marL="355600" marR="10795" indent="-342900" algn="just">
              <a:lnSpc>
                <a:spcPct val="95000"/>
              </a:lnSpc>
              <a:spcBef>
                <a:spcPts val="420"/>
              </a:spcBef>
              <a:buClr>
                <a:srgbClr val="DE6C36"/>
              </a:buClr>
              <a:buSzPct val="94117"/>
              <a:buChar char="–"/>
              <a:tabLst>
                <a:tab pos="355600" algn="l"/>
              </a:tabLst>
            </a:pPr>
            <a:r>
              <a:rPr sz="1700" spc="-15" dirty="0">
                <a:latin typeface="Times New Roman"/>
                <a:cs typeface="Times New Roman"/>
              </a:rPr>
              <a:t>задач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содержания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образовательной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деятельности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каждой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из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образовательных 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областей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для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всех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возрастных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групп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обучающихся</a:t>
            </a:r>
            <a:r>
              <a:rPr sz="1700" spc="-10" dirty="0">
                <a:latin typeface="Times New Roman"/>
                <a:cs typeface="Times New Roman"/>
              </a:rPr>
              <a:t> (социально-коммуникативное, 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познавательное,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речевое,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художественно-эстетическое,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физическое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развитие)</a:t>
            </a:r>
            <a:r>
              <a:rPr sz="1700" dirty="0">
                <a:latin typeface="Times New Roman"/>
                <a:cs typeface="Times New Roman"/>
              </a:rPr>
              <a:t> в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соответствии</a:t>
            </a:r>
            <a:r>
              <a:rPr sz="1700" dirty="0">
                <a:latin typeface="Times New Roman"/>
                <a:cs typeface="Times New Roman"/>
              </a:rPr>
              <a:t> с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федеральной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программой</a:t>
            </a:r>
            <a:r>
              <a:rPr sz="1700" dirty="0">
                <a:latin typeface="Times New Roman"/>
                <a:cs typeface="Times New Roman"/>
              </a:rPr>
              <a:t> 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учетом</a:t>
            </a:r>
            <a:r>
              <a:rPr sz="1700" spc="-10" dirty="0">
                <a:latin typeface="Times New Roman"/>
                <a:cs typeface="Times New Roman"/>
              </a:rPr>
              <a:t> используемых</a:t>
            </a:r>
            <a:r>
              <a:rPr sz="1700" spc="40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методических 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пособий,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обеспечивающих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реализацию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данного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содержания.</a:t>
            </a:r>
            <a:endParaRPr sz="1700" dirty="0">
              <a:latin typeface="Times New Roman"/>
              <a:cs typeface="Times New Roman"/>
            </a:endParaRPr>
          </a:p>
          <a:p>
            <a:pPr marL="355600" marR="10795" indent="-342900" algn="just">
              <a:lnSpc>
                <a:spcPct val="95000"/>
              </a:lnSpc>
              <a:spcBef>
                <a:spcPts val="405"/>
              </a:spcBef>
              <a:buClr>
                <a:srgbClr val="DE6C36"/>
              </a:buClr>
              <a:buSzPct val="94117"/>
              <a:buChar char="–"/>
              <a:tabLst>
                <a:tab pos="355600" algn="l"/>
              </a:tabLst>
            </a:pPr>
            <a:r>
              <a:rPr sz="1700" spc="-10" dirty="0">
                <a:latin typeface="Times New Roman"/>
                <a:cs typeface="Times New Roman"/>
              </a:rPr>
              <a:t>вариативных форм, </a:t>
            </a:r>
            <a:r>
              <a:rPr sz="1700" dirty="0">
                <a:latin typeface="Times New Roman"/>
                <a:cs typeface="Times New Roman"/>
              </a:rPr>
              <a:t>способов, </a:t>
            </a:r>
            <a:r>
              <a:rPr sz="1700" spc="-15" dirty="0">
                <a:latin typeface="Times New Roman"/>
                <a:cs typeface="Times New Roman"/>
              </a:rPr>
              <a:t>методов </a:t>
            </a:r>
            <a:r>
              <a:rPr sz="1700" dirty="0">
                <a:latin typeface="Times New Roman"/>
                <a:cs typeface="Times New Roman"/>
              </a:rPr>
              <a:t>и </a:t>
            </a:r>
            <a:r>
              <a:rPr sz="1700" spc="-10" dirty="0">
                <a:latin typeface="Times New Roman"/>
                <a:cs typeface="Times New Roman"/>
              </a:rPr>
              <a:t>средств </a:t>
            </a:r>
            <a:r>
              <a:rPr sz="1700" dirty="0">
                <a:latin typeface="Times New Roman"/>
                <a:cs typeface="Times New Roman"/>
              </a:rPr>
              <a:t>реализации </a:t>
            </a:r>
            <a:r>
              <a:rPr sz="1700" spc="-5" dirty="0">
                <a:latin typeface="Times New Roman"/>
                <a:cs typeface="Times New Roman"/>
              </a:rPr>
              <a:t>Федеральной программы </a:t>
            </a:r>
            <a:r>
              <a:rPr sz="1700" dirty="0">
                <a:latin typeface="Times New Roman"/>
                <a:cs typeface="Times New Roman"/>
              </a:rPr>
              <a:t>с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учетом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возрастных</a:t>
            </a:r>
            <a:r>
              <a:rPr sz="1700" dirty="0">
                <a:latin typeface="Times New Roman"/>
                <a:cs typeface="Times New Roman"/>
              </a:rPr>
              <a:t> 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индивидуальных</a:t>
            </a:r>
            <a:r>
              <a:rPr sz="1700" dirty="0">
                <a:latin typeface="Times New Roman"/>
                <a:cs typeface="Times New Roman"/>
              </a:rPr>
              <a:t> особенностей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воспитанников,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специфики</a:t>
            </a:r>
            <a:r>
              <a:rPr sz="1700" dirty="0">
                <a:latin typeface="Times New Roman"/>
                <a:cs typeface="Times New Roman"/>
              </a:rPr>
              <a:t> их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образовательных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потребностей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интересов;</a:t>
            </a: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Clr>
                <a:srgbClr val="DE6C36"/>
              </a:buClr>
              <a:buSzPct val="94117"/>
              <a:buChar char="–"/>
              <a:tabLst>
                <a:tab pos="354965" algn="l"/>
                <a:tab pos="355600" algn="l"/>
              </a:tabLst>
            </a:pPr>
            <a:r>
              <a:rPr sz="1700" spc="5" dirty="0">
                <a:latin typeface="Times New Roman"/>
                <a:cs typeface="Times New Roman"/>
              </a:rPr>
              <a:t>особенностей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образовательной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деятельности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разных </a:t>
            </a:r>
            <a:r>
              <a:rPr sz="1700" spc="-5" dirty="0">
                <a:latin typeface="Times New Roman"/>
                <a:cs typeface="Times New Roman"/>
              </a:rPr>
              <a:t>видов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культурных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практик;</a:t>
            </a:r>
            <a:endParaRPr sz="17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00"/>
              </a:spcBef>
              <a:buClr>
                <a:srgbClr val="DE6C36"/>
              </a:buClr>
              <a:buSzPct val="94117"/>
              <a:buChar char="–"/>
              <a:tabLst>
                <a:tab pos="354965" algn="l"/>
                <a:tab pos="355600" algn="l"/>
              </a:tabLst>
            </a:pPr>
            <a:r>
              <a:rPr sz="1700" spc="5" dirty="0">
                <a:latin typeface="Times New Roman"/>
                <a:cs typeface="Times New Roman"/>
              </a:rPr>
              <a:t>способов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поддержки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детской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инициативы;</a:t>
            </a:r>
            <a:endParaRPr sz="17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lr>
                <a:srgbClr val="DE6C36"/>
              </a:buClr>
              <a:buSzPct val="94117"/>
              <a:buChar char="–"/>
              <a:tabLst>
                <a:tab pos="354965" algn="l"/>
                <a:tab pos="355600" algn="l"/>
              </a:tabLst>
            </a:pPr>
            <a:r>
              <a:rPr sz="1700" spc="5" dirty="0">
                <a:latin typeface="Times New Roman"/>
                <a:cs typeface="Times New Roman"/>
              </a:rPr>
              <a:t>особенностей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взаимодействия</a:t>
            </a:r>
            <a:r>
              <a:rPr sz="1700" spc="-15" dirty="0">
                <a:latin typeface="Times New Roman"/>
                <a:cs typeface="Times New Roman"/>
              </a:rPr>
              <a:t> педагогического коллектива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 семьями </a:t>
            </a:r>
            <a:r>
              <a:rPr sz="1700" spc="-10" dirty="0">
                <a:latin typeface="Times New Roman"/>
                <a:cs typeface="Times New Roman"/>
              </a:rPr>
              <a:t>обучающихся;</a:t>
            </a:r>
            <a:endParaRPr sz="1700" dirty="0">
              <a:latin typeface="Times New Roman"/>
              <a:cs typeface="Times New Roman"/>
            </a:endParaRPr>
          </a:p>
          <a:p>
            <a:pPr marL="355600" marR="10160" indent="-342900">
              <a:lnSpc>
                <a:spcPts val="1939"/>
              </a:lnSpc>
              <a:spcBef>
                <a:spcPts val="445"/>
              </a:spcBef>
              <a:buClr>
                <a:srgbClr val="DE6C36"/>
              </a:buClr>
              <a:buSzPct val="94117"/>
              <a:buChar char="–"/>
              <a:tabLst>
                <a:tab pos="354965" algn="l"/>
                <a:tab pos="355600" algn="l"/>
                <a:tab pos="2019935" algn="l"/>
                <a:tab pos="3731260" algn="l"/>
                <a:tab pos="5603240" algn="l"/>
                <a:tab pos="6696075" algn="l"/>
              </a:tabLst>
            </a:pPr>
            <a:r>
              <a:rPr sz="1700" spc="-10" dirty="0">
                <a:latin typeface="Times New Roman"/>
                <a:cs typeface="Times New Roman"/>
              </a:rPr>
              <a:t>образовательной	</a:t>
            </a:r>
            <a:r>
              <a:rPr sz="1700" dirty="0">
                <a:latin typeface="Times New Roman"/>
                <a:cs typeface="Times New Roman"/>
              </a:rPr>
              <a:t>деятельности</a:t>
            </a:r>
            <a:r>
              <a:rPr sz="1700" spc="56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	профессиональной	</a:t>
            </a:r>
            <a:r>
              <a:rPr sz="1700" spc="-15" dirty="0">
                <a:latin typeface="Times New Roman"/>
                <a:cs typeface="Times New Roman"/>
              </a:rPr>
              <a:t>коррекции	</a:t>
            </a:r>
            <a:r>
              <a:rPr sz="1700" spc="-5" dirty="0">
                <a:latin typeface="Times New Roman"/>
                <a:cs typeface="Times New Roman"/>
              </a:rPr>
              <a:t>нарушений</a:t>
            </a:r>
            <a:r>
              <a:rPr sz="1700" spc="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развития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детей.</a:t>
            </a:r>
          </a:p>
          <a:p>
            <a:pPr marL="146685" marR="5080" algn="just">
              <a:lnSpc>
                <a:spcPct val="95100"/>
              </a:lnSpc>
              <a:spcBef>
                <a:spcPts val="359"/>
              </a:spcBef>
            </a:pPr>
            <a:r>
              <a:rPr sz="1700" spc="-10" dirty="0">
                <a:latin typeface="Times New Roman"/>
                <a:cs typeface="Times New Roman"/>
              </a:rPr>
              <a:t>Содержательный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раздел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включает</a:t>
            </a:r>
            <a:r>
              <a:rPr sz="1700" spc="-10" dirty="0">
                <a:latin typeface="Times New Roman"/>
                <a:cs typeface="Times New Roman"/>
              </a:rPr>
              <a:t> рабочую</a:t>
            </a:r>
            <a:r>
              <a:rPr sz="1700" spc="-5" dirty="0">
                <a:latin typeface="Times New Roman"/>
                <a:cs typeface="Times New Roman"/>
              </a:rPr>
              <a:t> программу</a:t>
            </a:r>
            <a:r>
              <a:rPr sz="1700" dirty="0">
                <a:latin typeface="Times New Roman"/>
                <a:cs typeface="Times New Roman"/>
              </a:rPr>
              <a:t> воспитания,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которая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раскрывает 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задачи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направления</a:t>
            </a:r>
            <a:r>
              <a:rPr sz="1700" spc="-5" dirty="0">
                <a:latin typeface="Times New Roman"/>
                <a:cs typeface="Times New Roman"/>
              </a:rPr>
              <a:t> воспитательной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работы,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предусматривает</a:t>
            </a:r>
            <a:r>
              <a:rPr sz="1700" spc="-5" dirty="0">
                <a:latin typeface="Times New Roman"/>
                <a:cs typeface="Times New Roman"/>
              </a:rPr>
              <a:t> приобщение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детей</a:t>
            </a:r>
            <a:r>
              <a:rPr sz="1700" dirty="0">
                <a:latin typeface="Times New Roman"/>
                <a:cs typeface="Times New Roman"/>
              </a:rPr>
              <a:t> к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российским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традиционным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духовным</a:t>
            </a:r>
            <a:r>
              <a:rPr sz="1700" spc="-5" dirty="0">
                <a:latin typeface="Times New Roman"/>
                <a:cs typeface="Times New Roman"/>
              </a:rPr>
              <a:t> ценностям,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включая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культурные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ценности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своей 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этнической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группы,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правилам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и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нормам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поведения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российском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обществе.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0200" y="228600"/>
            <a:ext cx="6207711" cy="65275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645410" y="510286"/>
            <a:ext cx="385952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Times New Roman"/>
                <a:cs typeface="Times New Roman"/>
              </a:rPr>
              <a:t>ОРГАНИЗАЦИОННЫЙ</a:t>
            </a:r>
            <a:r>
              <a:rPr sz="2000" b="1" spc="-90" dirty="0">
                <a:latin typeface="Times New Roman"/>
                <a:cs typeface="Times New Roman"/>
              </a:rPr>
              <a:t> </a:t>
            </a:r>
            <a:r>
              <a:rPr sz="2000" b="1" spc="-75" dirty="0">
                <a:latin typeface="Times New Roman"/>
                <a:cs typeface="Times New Roman"/>
              </a:rPr>
              <a:t>РАЗДЕЛ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8721" y="952322"/>
            <a:ext cx="76968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sz="2400" b="0" spc="-5" dirty="0" err="1">
                <a:solidFill>
                  <a:srgbClr val="000000"/>
                </a:solidFill>
                <a:latin typeface="Times New Roman"/>
                <a:cs typeface="Times New Roman"/>
              </a:rPr>
              <a:t>Программы</a:t>
            </a:r>
            <a:r>
              <a:rPr sz="24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включает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описание: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401" y="1391793"/>
            <a:ext cx="8688070" cy="4104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>
              <a:lnSpc>
                <a:spcPct val="114999"/>
              </a:lnSpc>
              <a:spcBef>
                <a:spcPts val="100"/>
              </a:spcBef>
              <a:buClr>
                <a:srgbClr val="DE6C36"/>
              </a:buClr>
              <a:buSzPct val="93750"/>
              <a:buChar char="–"/>
              <a:tabLst>
                <a:tab pos="354965" algn="l"/>
                <a:tab pos="355600" algn="l"/>
                <a:tab pos="4046854" algn="l"/>
                <a:tab pos="4434205" algn="l"/>
                <a:tab pos="5895975" algn="l"/>
                <a:tab pos="7181850" algn="l"/>
              </a:tabLst>
            </a:pPr>
            <a:r>
              <a:rPr sz="2400" spc="-5" dirty="0">
                <a:latin typeface="Times New Roman"/>
                <a:cs typeface="Times New Roman"/>
              </a:rPr>
              <a:t>пси</a:t>
            </a:r>
            <a:r>
              <a:rPr sz="2400" spc="-95" dirty="0">
                <a:latin typeface="Times New Roman"/>
                <a:cs typeface="Times New Roman"/>
              </a:rPr>
              <a:t>х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15" dirty="0">
                <a:latin typeface="Times New Roman"/>
                <a:cs typeface="Times New Roman"/>
              </a:rPr>
              <a:t>-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да</a:t>
            </a:r>
            <a:r>
              <a:rPr sz="2400" spc="-5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огич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ских	и	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дров</a:t>
            </a:r>
            <a:r>
              <a:rPr sz="2400" spc="-10" dirty="0">
                <a:latin typeface="Times New Roman"/>
                <a:cs typeface="Times New Roman"/>
              </a:rPr>
              <a:t>ы</a:t>
            </a:r>
            <a:r>
              <a:rPr sz="2400" dirty="0">
                <a:latin typeface="Times New Roman"/>
                <a:cs typeface="Times New Roman"/>
              </a:rPr>
              <a:t>х	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-5" dirty="0">
                <a:latin typeface="Times New Roman"/>
                <a:cs typeface="Times New Roman"/>
              </a:rPr>
              <a:t>лови</a:t>
            </a:r>
            <a:r>
              <a:rPr sz="2400" dirty="0">
                <a:latin typeface="Times New Roman"/>
                <a:cs typeface="Times New Roman"/>
              </a:rPr>
              <a:t>й	р</a:t>
            </a:r>
            <a:r>
              <a:rPr sz="2400" spc="20" dirty="0">
                <a:latin typeface="Times New Roman"/>
                <a:cs typeface="Times New Roman"/>
              </a:rPr>
              <a:t>еа</a:t>
            </a:r>
            <a:r>
              <a:rPr sz="2400" spc="-5" dirty="0">
                <a:latin typeface="Times New Roman"/>
                <a:cs typeface="Times New Roman"/>
              </a:rPr>
              <a:t>лизац</a:t>
            </a:r>
            <a:r>
              <a:rPr sz="2400" spc="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и  </a:t>
            </a:r>
            <a:r>
              <a:rPr sz="2400" spc="-5" dirty="0">
                <a:latin typeface="Times New Roman"/>
                <a:cs typeface="Times New Roman"/>
              </a:rPr>
              <a:t>Программы;</a:t>
            </a:r>
            <a:endParaRPr sz="24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14999"/>
              </a:lnSpc>
              <a:spcBef>
                <a:spcPts val="575"/>
              </a:spcBef>
              <a:buClr>
                <a:srgbClr val="DE6C36"/>
              </a:buClr>
              <a:buSzPct val="93750"/>
              <a:buChar char="–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организации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развивающей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предметно-пространственной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среды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(далее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 </a:t>
            </a:r>
            <a:r>
              <a:rPr sz="2400" spc="-5" dirty="0">
                <a:latin typeface="Times New Roman"/>
                <a:cs typeface="Times New Roman"/>
              </a:rPr>
              <a:t>РППС);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DE6C36"/>
              </a:buClr>
              <a:buSzPct val="93750"/>
              <a:buChar char="–"/>
              <a:tabLst>
                <a:tab pos="354965" algn="l"/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материально-техническое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обеспечение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Программы;</a:t>
            </a:r>
            <a:endParaRPr sz="2400" dirty="0">
              <a:latin typeface="Times New Roman"/>
              <a:cs typeface="Times New Roman"/>
            </a:endParaRPr>
          </a:p>
          <a:p>
            <a:pPr marL="355600" marR="5715" indent="-342900">
              <a:lnSpc>
                <a:spcPct val="114999"/>
              </a:lnSpc>
              <a:spcBef>
                <a:spcPts val="580"/>
              </a:spcBef>
              <a:buClr>
                <a:srgbClr val="DE6C36"/>
              </a:buClr>
              <a:buSzPct val="93750"/>
              <a:buChar char="–"/>
              <a:tabLst>
                <a:tab pos="354965" algn="l"/>
                <a:tab pos="355600" algn="l"/>
                <a:tab pos="2641600" algn="l"/>
                <a:tab pos="4892675" algn="l"/>
                <a:tab pos="6807200" algn="l"/>
                <a:tab pos="7200265" algn="l"/>
              </a:tabLst>
            </a:pP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сп</a:t>
            </a:r>
            <a:r>
              <a:rPr sz="2400" spc="-5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ченн</a:t>
            </a:r>
            <a:r>
              <a:rPr sz="2400" spc="6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сть	м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spc="-5" dirty="0">
                <a:latin typeface="Times New Roman"/>
                <a:cs typeface="Times New Roman"/>
              </a:rPr>
              <a:t>ич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скими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тери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ами	и	ср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3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и  </a:t>
            </a:r>
            <a:r>
              <a:rPr sz="2400" spc="-10" dirty="0">
                <a:latin typeface="Times New Roman"/>
                <a:cs typeface="Times New Roman"/>
              </a:rPr>
              <a:t>обучения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воспитания.</a:t>
            </a:r>
          </a:p>
          <a:p>
            <a:pPr marL="287020">
              <a:lnSpc>
                <a:spcPct val="100000"/>
              </a:lnSpc>
              <a:spcBef>
                <a:spcPts val="1005"/>
              </a:spcBef>
              <a:tabLst>
                <a:tab pos="685800" algn="l"/>
                <a:tab pos="1864360" algn="l"/>
                <a:tab pos="3867150" algn="l"/>
                <a:tab pos="4919980" algn="l"/>
                <a:tab pos="5280025" algn="l"/>
                <a:tab pos="6964045" algn="l"/>
                <a:tab pos="7620000" algn="l"/>
                <a:tab pos="8110220" algn="l"/>
              </a:tabLst>
            </a:pPr>
            <a:r>
              <a:rPr sz="2400" dirty="0">
                <a:latin typeface="Times New Roman"/>
                <a:cs typeface="Times New Roman"/>
              </a:rPr>
              <a:t>В	ра</a:t>
            </a:r>
            <a:r>
              <a:rPr sz="2400" spc="-50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деле	</a:t>
            </a: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spc="-4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ены	режим	и	распорядок	дня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х</a:t>
            </a:r>
          </a:p>
          <a:p>
            <a:pPr marL="287020">
              <a:lnSpc>
                <a:spcPct val="100000"/>
              </a:lnSpc>
              <a:spcBef>
                <a:spcPts val="434"/>
              </a:spcBef>
            </a:pPr>
            <a:r>
              <a:rPr sz="2400" spc="-5" dirty="0">
                <a:latin typeface="Times New Roman"/>
                <a:cs typeface="Times New Roman"/>
              </a:rPr>
              <a:t>возрастных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группах,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календарный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план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воспитательной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работы.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5078" y="510286"/>
            <a:ext cx="7679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СИСТЕМА </a:t>
            </a:r>
            <a:r>
              <a:rPr sz="2000" b="1" spc="-10" dirty="0">
                <a:latin typeface="Times New Roman"/>
                <a:cs typeface="Times New Roman"/>
              </a:rPr>
              <a:t>ВЗАИМОДЕЙСТВИЯ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ДЕТСКОГО </a:t>
            </a:r>
            <a:r>
              <a:rPr sz="2000" b="1" spc="-25" dirty="0">
                <a:latin typeface="Times New Roman"/>
                <a:cs typeface="Times New Roman"/>
              </a:rPr>
              <a:t>САДА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СЕМЬЕЙ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401" y="897210"/>
            <a:ext cx="8843645" cy="1288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5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Важнейшим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условием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обеспечения целостного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развития </a:t>
            </a:r>
            <a:r>
              <a:rPr sz="24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личности </a:t>
            </a:r>
            <a:r>
              <a:rPr sz="24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ребенка</a:t>
            </a:r>
            <a:r>
              <a:rPr sz="2400" b="0" spc="5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является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развитие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конструктивного</a:t>
            </a:r>
            <a:r>
              <a:rPr sz="24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взаимодействия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 </a:t>
            </a:r>
            <a:r>
              <a:rPr sz="2400" b="0" spc="-5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семьей.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6173" y="2287600"/>
            <a:ext cx="6811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1705" algn="l"/>
                <a:tab pos="1530350" algn="l"/>
                <a:tab pos="2969260" algn="l"/>
                <a:tab pos="5001260" algn="l"/>
                <a:tab pos="63500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цел</a:t>
            </a:r>
            <a:r>
              <a:rPr sz="2400" b="1" dirty="0">
                <a:latin typeface="Times New Roman"/>
                <a:cs typeface="Times New Roman"/>
              </a:rPr>
              <a:t>ь	</a:t>
            </a:r>
            <a:r>
              <a:rPr sz="2400" dirty="0">
                <a:latin typeface="Times New Roman"/>
                <a:cs typeface="Times New Roman"/>
              </a:rPr>
              <a:t>—	со</a:t>
            </a:r>
            <a:r>
              <a:rPr sz="2400" spc="-4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ни</a:t>
            </a:r>
            <a:r>
              <a:rPr sz="2400" dirty="0">
                <a:latin typeface="Times New Roman"/>
                <a:cs typeface="Times New Roman"/>
              </a:rPr>
              <a:t>е	</a:t>
            </a:r>
            <a:r>
              <a:rPr sz="2400" spc="-5" dirty="0">
                <a:latin typeface="Times New Roman"/>
                <a:cs typeface="Times New Roman"/>
              </a:rPr>
              <a:t>нео</a:t>
            </a:r>
            <a:r>
              <a:rPr sz="2400" spc="-100" dirty="0">
                <a:latin typeface="Times New Roman"/>
                <a:cs typeface="Times New Roman"/>
              </a:rPr>
              <a:t>бх</a:t>
            </a:r>
            <a:r>
              <a:rPr sz="2400" spc="-6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димых	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-5" dirty="0">
                <a:latin typeface="Times New Roman"/>
                <a:cs typeface="Times New Roman"/>
              </a:rPr>
              <a:t>лов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й	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401" y="2232361"/>
            <a:ext cx="1980564" cy="1288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0">
              <a:lnSpc>
                <a:spcPct val="1151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Ведущая 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формирования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спи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10" dirty="0">
                <a:latin typeface="Times New Roman"/>
                <a:cs typeface="Times New Roman"/>
              </a:rPr>
              <a:t>н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1057" y="2654045"/>
            <a:ext cx="211010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460" marR="5080" indent="-239395">
              <a:lnSpc>
                <a:spcPct val="114999"/>
              </a:lnSpc>
              <a:spcBef>
                <a:spcPts val="100"/>
              </a:spcBef>
              <a:tabLst>
                <a:tab pos="944880" algn="l"/>
              </a:tabLst>
            </a:pPr>
            <a:r>
              <a:rPr sz="2400" spc="-5" dirty="0">
                <a:latin typeface="Times New Roman"/>
                <a:cs typeface="Times New Roman"/>
              </a:rPr>
              <a:t>ответственных </a:t>
            </a:r>
            <a:r>
              <a:rPr sz="2400" dirty="0">
                <a:latin typeface="Times New Roman"/>
                <a:cs typeface="Times New Roman"/>
              </a:rPr>
              <a:t> и	разви</a:t>
            </a:r>
            <a:r>
              <a:rPr sz="2400" spc="-10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33721" y="2654045"/>
            <a:ext cx="287528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4999"/>
              </a:lnSpc>
              <a:spcBef>
                <a:spcPts val="100"/>
              </a:spcBef>
              <a:tabLst>
                <a:tab pos="2726690" algn="l"/>
              </a:tabLst>
            </a:pPr>
            <a:r>
              <a:rPr sz="2400" spc="-5" dirty="0">
                <a:latin typeface="Times New Roman"/>
                <a:cs typeface="Times New Roman"/>
              </a:rPr>
              <a:t>взаимо</a:t>
            </a:r>
            <a:r>
              <a:rPr sz="2400" spc="-2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тнош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ни</a:t>
            </a:r>
            <a:r>
              <a:rPr sz="2400" dirty="0">
                <a:latin typeface="Times New Roman"/>
                <a:cs typeface="Times New Roman"/>
              </a:rPr>
              <a:t>й	с  </a:t>
            </a:r>
            <a:r>
              <a:rPr sz="2400" spc="-10" dirty="0">
                <a:latin typeface="Times New Roman"/>
                <a:cs typeface="Times New Roman"/>
              </a:rPr>
              <a:t>компетентности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96885" y="2654045"/>
            <a:ext cx="136017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045">
              <a:lnSpc>
                <a:spcPct val="114999"/>
              </a:lnSpc>
              <a:spcBef>
                <a:spcPts val="100"/>
              </a:spcBef>
            </a:pP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spc="-5" dirty="0">
                <a:latin typeface="Times New Roman"/>
                <a:cs typeface="Times New Roman"/>
              </a:rPr>
              <a:t>ья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и  р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дителей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401" y="3495547"/>
            <a:ext cx="8843010" cy="170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400" spc="5" dirty="0">
                <a:latin typeface="Times New Roman"/>
                <a:cs typeface="Times New Roman"/>
              </a:rPr>
              <a:t>(способности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разрешать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разные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типы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социальнo-педагогических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ситуаций, связанных </a:t>
            </a:r>
            <a:r>
              <a:rPr sz="2400" dirty="0">
                <a:latin typeface="Times New Roman"/>
                <a:cs typeface="Times New Roman"/>
              </a:rPr>
              <a:t>с </a:t>
            </a:r>
            <a:r>
              <a:rPr sz="2400" spc="5" dirty="0">
                <a:latin typeface="Times New Roman"/>
                <a:cs typeface="Times New Roman"/>
              </a:rPr>
              <a:t>воспитанием </a:t>
            </a:r>
            <a:r>
              <a:rPr sz="2400" spc="-10" dirty="0">
                <a:latin typeface="Times New Roman"/>
                <a:cs typeface="Times New Roman"/>
              </a:rPr>
              <a:t>ребенка); </a:t>
            </a:r>
            <a:r>
              <a:rPr sz="2400" spc="-5" dirty="0">
                <a:latin typeface="Times New Roman"/>
                <a:cs typeface="Times New Roman"/>
              </a:rPr>
              <a:t>обеспечение </a:t>
            </a:r>
            <a:r>
              <a:rPr sz="2400" spc="-15" dirty="0">
                <a:latin typeface="Times New Roman"/>
                <a:cs typeface="Times New Roman"/>
              </a:rPr>
              <a:t>права </a:t>
            </a:r>
            <a:r>
              <a:rPr sz="2400" spc="-10" dirty="0">
                <a:latin typeface="Times New Roman"/>
                <a:cs typeface="Times New Roman"/>
              </a:rPr>
              <a:t> родителей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-10" dirty="0">
                <a:latin typeface="Times New Roman"/>
                <a:cs typeface="Times New Roman"/>
              </a:rPr>
              <a:t>уважение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5" dirty="0">
                <a:latin typeface="Times New Roman"/>
                <a:cs typeface="Times New Roman"/>
              </a:rPr>
              <a:t>понимание, на </a:t>
            </a:r>
            <a:r>
              <a:rPr sz="2400" dirty="0">
                <a:latin typeface="Times New Roman"/>
                <a:cs typeface="Times New Roman"/>
              </a:rPr>
              <a:t>участие в жизни </a:t>
            </a:r>
            <a:r>
              <a:rPr sz="2400" spc="-20" dirty="0">
                <a:latin typeface="Times New Roman"/>
                <a:cs typeface="Times New Roman"/>
              </a:rPr>
              <a:t>детского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сада.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7033" y="510286"/>
            <a:ext cx="493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sz="2000" dirty="0"/>
              <a:t>ПРИНЦИПЫ</a:t>
            </a:r>
            <a:r>
              <a:rPr sz="2000" spc="-65" dirty="0"/>
              <a:t> </a:t>
            </a:r>
            <a:r>
              <a:rPr sz="2000" spc="-45" dirty="0"/>
              <a:t>РАБОТЫ</a:t>
            </a:r>
            <a:r>
              <a:rPr sz="2000" spc="-40" dirty="0"/>
              <a:t> </a:t>
            </a:r>
            <a:r>
              <a:rPr sz="2000" dirty="0"/>
              <a:t>С</a:t>
            </a:r>
            <a:r>
              <a:rPr sz="2000" spc="-15" dirty="0"/>
              <a:t> РОДИТЕЛЯМИ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401" y="823985"/>
            <a:ext cx="8844915" cy="3757929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90500" indent="-178435" algn="just">
              <a:lnSpc>
                <a:spcPct val="100000"/>
              </a:lnSpc>
              <a:spcBef>
                <a:spcPts val="1110"/>
              </a:spcBef>
              <a:buChar char="-"/>
              <a:tabLst>
                <a:tab pos="191135" algn="l"/>
              </a:tabLst>
            </a:pPr>
            <a:r>
              <a:rPr sz="2400" spc="-5" dirty="0">
                <a:latin typeface="Times New Roman"/>
                <a:cs typeface="Times New Roman"/>
              </a:rPr>
              <a:t>Целенаправленность,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системность, плановость</a:t>
            </a:r>
          </a:p>
          <a:p>
            <a:pPr marL="12700" marR="5080" algn="just">
              <a:lnSpc>
                <a:spcPct val="114999"/>
              </a:lnSpc>
              <a:spcBef>
                <a:spcPts val="580"/>
              </a:spcBef>
            </a:pPr>
            <a:r>
              <a:rPr sz="2400" spc="-5" dirty="0">
                <a:latin typeface="Times New Roman"/>
                <a:cs typeface="Times New Roman"/>
              </a:rPr>
              <a:t>-Обеспечение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единство</a:t>
            </a:r>
            <a:r>
              <a:rPr sz="2400" spc="-5" dirty="0">
                <a:latin typeface="Times New Roman"/>
                <a:cs typeface="Times New Roman"/>
              </a:rPr>
              <a:t> воспитательных,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развивающих</a:t>
            </a:r>
            <a:r>
              <a:rPr sz="2400" dirty="0">
                <a:latin typeface="Times New Roman"/>
                <a:cs typeface="Times New Roman"/>
              </a:rPr>
              <a:t> 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обучающих</a:t>
            </a:r>
            <a:r>
              <a:rPr sz="2400" spc="-5" dirty="0">
                <a:latin typeface="Times New Roman"/>
                <a:cs typeface="Times New Roman"/>
              </a:rPr>
              <a:t> целей</a:t>
            </a:r>
            <a:r>
              <a:rPr sz="2400" dirty="0">
                <a:latin typeface="Times New Roman"/>
                <a:cs typeface="Times New Roman"/>
              </a:rPr>
              <a:t> 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задач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процесса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образования,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воспитания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развития</a:t>
            </a:r>
            <a:r>
              <a:rPr sz="2400" dirty="0">
                <a:latin typeface="Times New Roman"/>
                <a:cs typeface="Times New Roman"/>
              </a:rPr>
              <a:t> детей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дошкольного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возраста</a:t>
            </a:r>
            <a:endParaRPr sz="24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14999"/>
              </a:lnSpc>
              <a:spcBef>
                <a:spcPts val="580"/>
              </a:spcBef>
              <a:buChar char="-"/>
              <a:tabLst>
                <a:tab pos="256540" algn="l"/>
              </a:tabLst>
            </a:pPr>
            <a:r>
              <a:rPr sz="2400" spc="-10" dirty="0">
                <a:latin typeface="Times New Roman"/>
                <a:cs typeface="Times New Roman"/>
              </a:rPr>
              <a:t>Дифференцированный </a:t>
            </a:r>
            <a:r>
              <a:rPr sz="2400" spc="-40" dirty="0">
                <a:latin typeface="Times New Roman"/>
                <a:cs typeface="Times New Roman"/>
              </a:rPr>
              <a:t>подход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 </a:t>
            </a:r>
            <a:r>
              <a:rPr sz="2400" spc="-10" dirty="0">
                <a:latin typeface="Times New Roman"/>
                <a:cs typeface="Times New Roman"/>
              </a:rPr>
              <a:t>работе </a:t>
            </a:r>
            <a:r>
              <a:rPr sz="2400" dirty="0">
                <a:latin typeface="Times New Roman"/>
                <a:cs typeface="Times New Roman"/>
              </a:rPr>
              <a:t>с </a:t>
            </a:r>
            <a:r>
              <a:rPr sz="2400" spc="-10" dirty="0">
                <a:latin typeface="Times New Roman"/>
                <a:cs typeface="Times New Roman"/>
              </a:rPr>
              <a:t>родителями </a:t>
            </a:r>
            <a:r>
              <a:rPr sz="2400" dirty="0">
                <a:latin typeface="Times New Roman"/>
                <a:cs typeface="Times New Roman"/>
              </a:rPr>
              <a:t>с </a:t>
            </a:r>
            <a:r>
              <a:rPr sz="2400" spc="-20" dirty="0">
                <a:latin typeface="Times New Roman"/>
                <a:cs typeface="Times New Roman"/>
              </a:rPr>
              <a:t>учѐтом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многоаспектной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специфики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каждой</a:t>
            </a:r>
            <a:r>
              <a:rPr sz="2400" dirty="0">
                <a:latin typeface="Times New Roman"/>
                <a:cs typeface="Times New Roman"/>
              </a:rPr>
              <a:t> семьи</a:t>
            </a:r>
          </a:p>
          <a:p>
            <a:pPr marL="287020" indent="-274320" algn="just">
              <a:lnSpc>
                <a:spcPct val="100000"/>
              </a:lnSpc>
              <a:spcBef>
                <a:spcPts val="1010"/>
              </a:spcBef>
              <a:buClr>
                <a:srgbClr val="DE6C36"/>
              </a:buClr>
              <a:buSzPct val="93750"/>
              <a:buChar char="-"/>
              <a:tabLst>
                <a:tab pos="287020" algn="l"/>
              </a:tabLst>
            </a:pPr>
            <a:r>
              <a:rPr sz="2400" dirty="0">
                <a:latin typeface="Times New Roman"/>
                <a:cs typeface="Times New Roman"/>
              </a:rPr>
              <a:t>Возрастной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характер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работы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родителями</a:t>
            </a:r>
            <a:endParaRPr sz="2400" dirty="0">
              <a:latin typeface="Times New Roman"/>
              <a:cs typeface="Times New Roman"/>
            </a:endParaRPr>
          </a:p>
          <a:p>
            <a:pPr marL="287020" indent="-274320" algn="just">
              <a:lnSpc>
                <a:spcPct val="100000"/>
              </a:lnSpc>
              <a:spcBef>
                <a:spcPts val="1005"/>
              </a:spcBef>
              <a:buClr>
                <a:srgbClr val="DE6C36"/>
              </a:buClr>
              <a:buSzPct val="93750"/>
              <a:buChar char="-"/>
              <a:tabLst>
                <a:tab pos="287020" algn="l"/>
              </a:tabLst>
            </a:pP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Доброжелательность,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открытость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01" y="442414"/>
            <a:ext cx="8844280" cy="592391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492759">
              <a:lnSpc>
                <a:spcPct val="100000"/>
              </a:lnSpc>
              <a:spcBef>
                <a:spcPts val="885"/>
              </a:spcBef>
            </a:pPr>
            <a:r>
              <a:rPr sz="1800" b="1" dirty="0">
                <a:latin typeface="Times New Roman"/>
                <a:cs typeface="Times New Roman"/>
              </a:rPr>
              <a:t>ОСНОВНЫЕ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ЗАДАЧИ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ВЗАИМОДЕЙСТВИЯ</a:t>
            </a:r>
            <a:r>
              <a:rPr sz="1800" b="1" spc="-15" dirty="0">
                <a:latin typeface="Times New Roman"/>
                <a:cs typeface="Times New Roman"/>
              </a:rPr>
              <a:t> ДЕТСКОГО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САДА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5" dirty="0">
                <a:latin typeface="Times New Roman"/>
                <a:cs typeface="Times New Roman"/>
              </a:rPr>
              <a:t> СЕМЬЕЙ</a:t>
            </a:r>
            <a:endParaRPr sz="18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000"/>
              </a:lnSpc>
              <a:spcBef>
                <a:spcPts val="765"/>
              </a:spcBef>
              <a:buChar char="-"/>
              <a:tabLst>
                <a:tab pos="1625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изучение отношения </a:t>
            </a:r>
            <a:r>
              <a:rPr sz="2000" spc="-15" dirty="0">
                <a:latin typeface="Times New Roman"/>
                <a:cs typeface="Times New Roman"/>
              </a:rPr>
              <a:t>педагогов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родителей </a:t>
            </a:r>
            <a:r>
              <a:rPr sz="2000" dirty="0">
                <a:latin typeface="Times New Roman"/>
                <a:cs typeface="Times New Roman"/>
              </a:rPr>
              <a:t>к различным </a:t>
            </a:r>
            <a:r>
              <a:rPr sz="2000" spc="5" dirty="0">
                <a:latin typeface="Times New Roman"/>
                <a:cs typeface="Times New Roman"/>
              </a:rPr>
              <a:t>вопросам воспитания,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обучения, </a:t>
            </a:r>
            <a:r>
              <a:rPr sz="2000" spc="-5" dirty="0">
                <a:latin typeface="Times New Roman"/>
                <a:cs typeface="Times New Roman"/>
              </a:rPr>
              <a:t>развития </a:t>
            </a:r>
            <a:r>
              <a:rPr sz="2000" dirty="0">
                <a:latin typeface="Times New Roman"/>
                <a:cs typeface="Times New Roman"/>
              </a:rPr>
              <a:t>детей, условий </a:t>
            </a:r>
            <a:r>
              <a:rPr sz="2000" spc="-5" dirty="0">
                <a:latin typeface="Times New Roman"/>
                <a:cs typeface="Times New Roman"/>
              </a:rPr>
              <a:t>организации </a:t>
            </a:r>
            <a:r>
              <a:rPr sz="2000" dirty="0">
                <a:latin typeface="Times New Roman"/>
                <a:cs typeface="Times New Roman"/>
              </a:rPr>
              <a:t>разнообразной деятельности 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детском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саду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семье;</a:t>
            </a:r>
            <a:endParaRPr sz="2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100"/>
              </a:lnSpc>
              <a:spcBef>
                <a:spcPts val="475"/>
              </a:spcBef>
              <a:buChar char="-"/>
              <a:tabLst>
                <a:tab pos="213995" algn="l"/>
              </a:tabLst>
            </a:pPr>
            <a:r>
              <a:rPr sz="2000" spc="-20" dirty="0">
                <a:latin typeface="Times New Roman"/>
                <a:cs typeface="Times New Roman"/>
              </a:rPr>
              <a:t>знакомство </a:t>
            </a:r>
            <a:r>
              <a:rPr sz="2000" spc="-15" dirty="0">
                <a:latin typeface="Times New Roman"/>
                <a:cs typeface="Times New Roman"/>
              </a:rPr>
              <a:t>педагогов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родителей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5" dirty="0">
                <a:latin typeface="Times New Roman"/>
                <a:cs typeface="Times New Roman"/>
              </a:rPr>
              <a:t>лучшим </a:t>
            </a:r>
            <a:r>
              <a:rPr sz="2000" spc="-15" dirty="0">
                <a:latin typeface="Times New Roman"/>
                <a:cs typeface="Times New Roman"/>
              </a:rPr>
              <a:t>опытом </a:t>
            </a:r>
            <a:r>
              <a:rPr sz="2000" dirty="0">
                <a:latin typeface="Times New Roman"/>
                <a:cs typeface="Times New Roman"/>
              </a:rPr>
              <a:t>воспитания в </a:t>
            </a:r>
            <a:r>
              <a:rPr sz="2000" spc="-20" dirty="0">
                <a:latin typeface="Times New Roman"/>
                <a:cs typeface="Times New Roman"/>
              </a:rPr>
              <a:t>детском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саду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семье,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также</a:t>
            </a:r>
            <a:r>
              <a:rPr sz="2000" dirty="0">
                <a:latin typeface="Times New Roman"/>
                <a:cs typeface="Times New Roman"/>
              </a:rPr>
              <a:t> с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трудностями,</a:t>
            </a:r>
            <a:r>
              <a:rPr sz="2000" spc="-5" dirty="0">
                <a:latin typeface="Times New Roman"/>
                <a:cs typeface="Times New Roman"/>
              </a:rPr>
              <a:t> возникающими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семейном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общественном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воспитании </a:t>
            </a:r>
            <a:r>
              <a:rPr sz="2000" spc="-20" dirty="0">
                <a:latin typeface="Times New Roman"/>
                <a:cs typeface="Times New Roman"/>
              </a:rPr>
              <a:t>дошкольников;</a:t>
            </a:r>
            <a:endParaRPr sz="20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5000"/>
              </a:lnSpc>
              <a:spcBef>
                <a:spcPts val="480"/>
              </a:spcBef>
              <a:buChar char="-"/>
              <a:tabLst>
                <a:tab pos="218440" algn="l"/>
              </a:tabLst>
            </a:pPr>
            <a:r>
              <a:rPr sz="2000" spc="-5" dirty="0">
                <a:latin typeface="Times New Roman"/>
                <a:cs typeface="Times New Roman"/>
              </a:rPr>
              <a:t>информирование друг </a:t>
            </a:r>
            <a:r>
              <a:rPr sz="2000" spc="-10" dirty="0">
                <a:latin typeface="Times New Roman"/>
                <a:cs typeface="Times New Roman"/>
              </a:rPr>
              <a:t>друга </a:t>
            </a:r>
            <a:r>
              <a:rPr sz="2000" spc="-5" dirty="0">
                <a:latin typeface="Times New Roman"/>
                <a:cs typeface="Times New Roman"/>
              </a:rPr>
              <a:t>об </a:t>
            </a:r>
            <a:r>
              <a:rPr sz="2000" spc="-10" dirty="0">
                <a:latin typeface="Times New Roman"/>
                <a:cs typeface="Times New Roman"/>
              </a:rPr>
              <a:t>актуальных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задачах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воспитания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5" dirty="0">
                <a:latin typeface="Times New Roman"/>
                <a:cs typeface="Times New Roman"/>
              </a:rPr>
              <a:t>обучения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детей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 возможностях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детского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сада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семьи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решении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данных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задач;</a:t>
            </a:r>
            <a:endParaRPr sz="2000" dirty="0">
              <a:latin typeface="Times New Roman"/>
              <a:cs typeface="Times New Roman"/>
            </a:endParaRPr>
          </a:p>
          <a:p>
            <a:pPr marL="12700" marR="6985" lvl="1" indent="63500" algn="just">
              <a:lnSpc>
                <a:spcPct val="105000"/>
              </a:lnSpc>
              <a:spcBef>
                <a:spcPts val="484"/>
              </a:spcBef>
              <a:buChar char="-"/>
              <a:tabLst>
                <a:tab pos="3162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создание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детском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саду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условий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разнообразного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содержанию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формам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сотрудничества,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способствующего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развитию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конструктивного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взаимодействия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педагогов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родителей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 детьми;</a:t>
            </a:r>
          </a:p>
          <a:p>
            <a:pPr marL="297180" lvl="1" indent="-221615" algn="just">
              <a:lnSpc>
                <a:spcPct val="100000"/>
              </a:lnSpc>
              <a:spcBef>
                <a:spcPts val="600"/>
              </a:spcBef>
              <a:buChar char="-"/>
              <a:tabLst>
                <a:tab pos="2978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привлечение</a:t>
            </a:r>
            <a:r>
              <a:rPr sz="2000" spc="5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семей</a:t>
            </a:r>
            <a:r>
              <a:rPr sz="2000" spc="5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воспитанников</a:t>
            </a:r>
            <a:r>
              <a:rPr sz="2000" spc="5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5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участию</a:t>
            </a:r>
            <a:r>
              <a:rPr sz="2000" spc="5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совместных</a:t>
            </a:r>
            <a:r>
              <a:rPr sz="2000" spc="5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5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педагогами</a:t>
            </a:r>
            <a:endParaRPr sz="20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2000" dirty="0">
                <a:latin typeface="Times New Roman"/>
                <a:cs typeface="Times New Roman"/>
              </a:rPr>
              <a:t>мероприятиях,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организуемых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районе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(городе,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области);</a:t>
            </a:r>
            <a:endParaRPr sz="20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5000"/>
              </a:lnSpc>
              <a:spcBef>
                <a:spcPts val="480"/>
              </a:spcBef>
              <a:buChar char="-"/>
              <a:tabLst>
                <a:tab pos="342265" algn="l"/>
              </a:tabLst>
            </a:pPr>
            <a:r>
              <a:rPr sz="2000" spc="-5" dirty="0">
                <a:latin typeface="Times New Roman"/>
                <a:cs typeface="Times New Roman"/>
              </a:rPr>
              <a:t>поощрение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родителей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внимательное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отношение</a:t>
            </a:r>
            <a:r>
              <a:rPr sz="2000" dirty="0">
                <a:latin typeface="Times New Roman"/>
                <a:cs typeface="Times New Roman"/>
              </a:rPr>
              <a:t> к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разнообразным </a:t>
            </a:r>
            <a:r>
              <a:rPr sz="2000" dirty="0">
                <a:latin typeface="Times New Roman"/>
                <a:cs typeface="Times New Roman"/>
              </a:rPr>
              <a:t> стремлениям и потребностям </a:t>
            </a:r>
            <a:r>
              <a:rPr sz="2000" spc="-10" dirty="0">
                <a:latin typeface="Times New Roman"/>
                <a:cs typeface="Times New Roman"/>
              </a:rPr>
              <a:t>ребенка, </a:t>
            </a:r>
            <a:r>
              <a:rPr sz="2000" spc="-5" dirty="0">
                <a:latin typeface="Times New Roman"/>
                <a:cs typeface="Times New Roman"/>
              </a:rPr>
              <a:t>создание </a:t>
            </a:r>
            <a:r>
              <a:rPr sz="2000" spc="-20" dirty="0">
                <a:latin typeface="Times New Roman"/>
                <a:cs typeface="Times New Roman"/>
              </a:rPr>
              <a:t>необходимых </a:t>
            </a:r>
            <a:r>
              <a:rPr sz="2000" dirty="0">
                <a:latin typeface="Times New Roman"/>
                <a:cs typeface="Times New Roman"/>
              </a:rPr>
              <a:t>условий для </a:t>
            </a:r>
            <a:r>
              <a:rPr sz="2000" spc="-5" dirty="0">
                <a:latin typeface="Times New Roman"/>
                <a:cs typeface="Times New Roman"/>
              </a:rPr>
              <a:t>их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удовлетворения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семье.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62200" y="492985"/>
            <a:ext cx="441960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sz="2000" spc="-20" dirty="0"/>
              <a:t>МЕТОДЫ</a:t>
            </a:r>
            <a:r>
              <a:rPr sz="2000" spc="-40" dirty="0"/>
              <a:t> </a:t>
            </a:r>
            <a:r>
              <a:rPr sz="2000" spc="-10" dirty="0"/>
              <a:t>ИЗУЧЕНИЯ</a:t>
            </a:r>
            <a:r>
              <a:rPr sz="2000" spc="-55" dirty="0"/>
              <a:t> </a:t>
            </a:r>
            <a:r>
              <a:rPr sz="2000" spc="-5" dirty="0"/>
              <a:t>СЕМЬИ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66800" y="849220"/>
            <a:ext cx="7443470" cy="298958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1110"/>
              </a:spcBef>
              <a:buChar char="-"/>
              <a:tabLst>
                <a:tab pos="191135" algn="l"/>
              </a:tabLst>
            </a:pPr>
            <a:r>
              <a:rPr sz="2400" spc="-10" dirty="0">
                <a:latin typeface="Times New Roman"/>
                <a:cs typeface="Times New Roman"/>
              </a:rPr>
              <a:t>Анкетирование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25" dirty="0">
                <a:latin typeface="Times New Roman"/>
                <a:cs typeface="Times New Roman"/>
              </a:rPr>
              <a:t>Наблюдение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ребёнком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5" dirty="0">
                <a:latin typeface="Times New Roman"/>
                <a:cs typeface="Times New Roman"/>
              </a:rPr>
              <a:t>Посещение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семьи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ребёнка</a:t>
            </a:r>
            <a:endParaRPr sz="2400" dirty="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1010"/>
              </a:spcBef>
              <a:buChar char="-"/>
              <a:tabLst>
                <a:tab pos="266700" algn="l"/>
                <a:tab pos="267335" algn="l"/>
              </a:tabLst>
            </a:pPr>
            <a:r>
              <a:rPr sz="2400" spc="-10" dirty="0">
                <a:latin typeface="Times New Roman"/>
                <a:cs typeface="Times New Roman"/>
              </a:rPr>
              <a:t>Обследование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семьи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помощью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проективных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методик</a:t>
            </a:r>
            <a:endParaRPr sz="2400" dirty="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1010"/>
              </a:spcBef>
              <a:buChar char="-"/>
              <a:tabLst>
                <a:tab pos="266700" algn="l"/>
                <a:tab pos="267335" algn="l"/>
              </a:tabLst>
            </a:pPr>
            <a:r>
              <a:rPr sz="2400" spc="5" dirty="0">
                <a:latin typeface="Times New Roman"/>
                <a:cs typeface="Times New Roman"/>
              </a:rPr>
              <a:t>Беседа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ребёнком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005"/>
              </a:spcBef>
              <a:buChar char="-"/>
              <a:tabLst>
                <a:tab pos="191135" algn="l"/>
              </a:tabLst>
            </a:pPr>
            <a:r>
              <a:rPr sz="2400" spc="5" dirty="0">
                <a:latin typeface="Times New Roman"/>
                <a:cs typeface="Times New Roman"/>
              </a:rPr>
              <a:t>Беседа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родителями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502743"/>
            <a:ext cx="739140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sz="2000" spc="-5" dirty="0"/>
              <a:t>ФОРМЫ</a:t>
            </a:r>
            <a:r>
              <a:rPr sz="2000" spc="-35" dirty="0"/>
              <a:t> </a:t>
            </a:r>
            <a:r>
              <a:rPr sz="2000" spc="-10" dirty="0"/>
              <a:t>ВЗАИМОДЕЙСТВИЯ</a:t>
            </a:r>
            <a:r>
              <a:rPr sz="2000" spc="-40" dirty="0"/>
              <a:t> </a:t>
            </a:r>
            <a:r>
              <a:rPr sz="2000" dirty="0"/>
              <a:t>С</a:t>
            </a:r>
            <a:r>
              <a:rPr sz="2000" spc="5" dirty="0"/>
              <a:t> </a:t>
            </a:r>
            <a:r>
              <a:rPr sz="2000" spc="-15" dirty="0"/>
              <a:t>РОДИТЕЛЯМИ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1371" y="823985"/>
            <a:ext cx="7988934" cy="2501967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90500" indent="-178435" algn="ctr">
              <a:lnSpc>
                <a:spcPct val="100000"/>
              </a:lnSpc>
              <a:spcBef>
                <a:spcPts val="1110"/>
              </a:spcBef>
              <a:buChar char="-"/>
              <a:tabLst>
                <a:tab pos="191135" algn="l"/>
              </a:tabLst>
            </a:pPr>
            <a:r>
              <a:rPr sz="2400" spc="-15" dirty="0">
                <a:latin typeface="Times New Roman"/>
                <a:cs typeface="Times New Roman"/>
              </a:rPr>
              <a:t>Родительские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собрания,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встречи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 </a:t>
            </a:r>
            <a:r>
              <a:rPr sz="2400" spc="-20" dirty="0">
                <a:latin typeface="Times New Roman"/>
                <a:cs typeface="Times New Roman"/>
              </a:rPr>
              <a:t>«круглым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столом»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5" dirty="0">
                <a:latin typeface="Times New Roman"/>
                <a:cs typeface="Times New Roman"/>
              </a:rPr>
              <a:t>Педагогические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консультации,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беседы,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семинары,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тренинги</a:t>
            </a:r>
          </a:p>
          <a:p>
            <a:pPr marL="266700" indent="-2546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266700" algn="l"/>
                <a:tab pos="267335" algn="l"/>
              </a:tabLst>
            </a:pPr>
            <a:r>
              <a:rPr sz="2400" dirty="0">
                <a:latin typeface="Times New Roman"/>
                <a:cs typeface="Times New Roman"/>
              </a:rPr>
              <a:t>Совместные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проекты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(дети-родители)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Участие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семейных </a:t>
            </a:r>
            <a:r>
              <a:rPr sz="2400" spc="-15" dirty="0">
                <a:latin typeface="Times New Roman"/>
                <a:cs typeface="Times New Roman"/>
              </a:rPr>
              <a:t>конкурсах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развитию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дошкольников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Совместное </a:t>
            </a:r>
            <a:r>
              <a:rPr sz="2400" spc="-10" dirty="0">
                <a:latin typeface="Times New Roman"/>
                <a:cs typeface="Times New Roman"/>
              </a:rPr>
              <a:t>проведение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занятий,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досугов,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 err="1">
                <a:latin typeface="Times New Roman"/>
                <a:cs typeface="Times New Roman"/>
              </a:rPr>
              <a:t>праздников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582272"/>
            <a:ext cx="693420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sz="2000" spc="-5" dirty="0"/>
              <a:t>ФОРМЫ</a:t>
            </a:r>
            <a:r>
              <a:rPr sz="2000" spc="-35" dirty="0"/>
              <a:t> </a:t>
            </a:r>
            <a:r>
              <a:rPr sz="2000" spc="-10" dirty="0"/>
              <a:t>ВЗАИМОДЕЙСТВИЯ</a:t>
            </a:r>
            <a:r>
              <a:rPr sz="2000" spc="-40" dirty="0"/>
              <a:t> </a:t>
            </a:r>
            <a:r>
              <a:rPr sz="2000" dirty="0"/>
              <a:t>С</a:t>
            </a:r>
            <a:r>
              <a:rPr sz="2000" spc="5" dirty="0"/>
              <a:t> </a:t>
            </a:r>
            <a:r>
              <a:rPr sz="2000" spc="-15" dirty="0"/>
              <a:t>РОДИТЕЛЯМИ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4286" y="914400"/>
            <a:ext cx="7988934" cy="298958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90500" indent="-178435" algn="ctr">
              <a:lnSpc>
                <a:spcPct val="100000"/>
              </a:lnSpc>
              <a:spcBef>
                <a:spcPts val="1110"/>
              </a:spcBef>
              <a:buChar char="-"/>
              <a:tabLst>
                <a:tab pos="191135" algn="l"/>
              </a:tabLst>
            </a:pPr>
            <a:r>
              <a:rPr sz="2400" spc="-15" dirty="0">
                <a:latin typeface="Times New Roman"/>
                <a:cs typeface="Times New Roman"/>
              </a:rPr>
              <a:t>Родительские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собрания,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встречи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 </a:t>
            </a:r>
            <a:r>
              <a:rPr sz="2400" spc="-20" dirty="0">
                <a:latin typeface="Times New Roman"/>
                <a:cs typeface="Times New Roman"/>
              </a:rPr>
              <a:t>«круглым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столом»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spc="-5" dirty="0">
                <a:latin typeface="Times New Roman"/>
                <a:cs typeface="Times New Roman"/>
              </a:rPr>
              <a:t>Педагогические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консультации,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беседы,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семинары,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тренинги</a:t>
            </a:r>
          </a:p>
          <a:p>
            <a:pPr marL="266700" indent="-2546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266700" algn="l"/>
                <a:tab pos="267335" algn="l"/>
              </a:tabLst>
            </a:pPr>
            <a:r>
              <a:rPr sz="2400" dirty="0">
                <a:latin typeface="Times New Roman"/>
                <a:cs typeface="Times New Roman"/>
              </a:rPr>
              <a:t>Совместные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проекты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(дети-родители)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Участие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семейных </a:t>
            </a:r>
            <a:r>
              <a:rPr sz="2400" spc="-15" dirty="0">
                <a:latin typeface="Times New Roman"/>
                <a:cs typeface="Times New Roman"/>
              </a:rPr>
              <a:t>конкурсах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развитию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дошкольников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10"/>
              </a:spcBef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Совместное </a:t>
            </a:r>
            <a:r>
              <a:rPr sz="2400" spc="-10" dirty="0">
                <a:latin typeface="Times New Roman"/>
                <a:cs typeface="Times New Roman"/>
              </a:rPr>
              <a:t>проведение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занятий,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досугов,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праздников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 algn="ctr">
              <a:lnSpc>
                <a:spcPct val="100000"/>
              </a:lnSpc>
              <a:spcBef>
                <a:spcPts val="1005"/>
              </a:spcBef>
              <a:buChar char="-"/>
              <a:tabLst>
                <a:tab pos="191135" algn="l"/>
              </a:tabLst>
            </a:pPr>
            <a:r>
              <a:rPr sz="2400" spc="-5" dirty="0">
                <a:latin typeface="Times New Roman"/>
                <a:cs typeface="Times New Roman"/>
              </a:rPr>
              <a:t>Занятия семейном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клубе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«Домашний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очаг»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914400"/>
            <a:ext cx="7683500" cy="3921843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10"/>
              </a:spcBef>
            </a:pP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Рабочая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группа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по</a:t>
            </a:r>
            <a:r>
              <a:rPr sz="24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разработке</a:t>
            </a:r>
            <a:r>
              <a:rPr sz="2400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Программы</a:t>
            </a:r>
            <a:r>
              <a:rPr sz="2400" spc="-5" dirty="0"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Font typeface="Arial" panose="020B0604020202020204" pitchFamily="34" charset="0"/>
              <a:buChar char="•"/>
            </a:pPr>
            <a:r>
              <a:rPr lang="ru-RU" sz="2400" i="1" spc="-20" dirty="0">
                <a:latin typeface="Times New Roman"/>
                <a:cs typeface="Times New Roman"/>
              </a:rPr>
              <a:t>Федотова Т</a:t>
            </a:r>
            <a:r>
              <a:rPr sz="2400" i="1" spc="-5" dirty="0">
                <a:latin typeface="Times New Roman"/>
                <a:cs typeface="Times New Roman"/>
              </a:rPr>
              <a:t>.</a:t>
            </a:r>
            <a:r>
              <a:rPr lang="ru-RU" sz="2400" i="1" spc="-5" dirty="0">
                <a:latin typeface="Times New Roman"/>
                <a:cs typeface="Times New Roman"/>
              </a:rPr>
              <a:t>С.</a:t>
            </a:r>
            <a:r>
              <a:rPr sz="2400" i="1" spc="-5" dirty="0">
                <a:latin typeface="Times New Roman"/>
                <a:cs typeface="Times New Roman"/>
              </a:rPr>
              <a:t>,</a:t>
            </a:r>
            <a:r>
              <a:rPr sz="2400" i="1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заведующий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spc="-30" dirty="0">
                <a:latin typeface="Times New Roman"/>
                <a:cs typeface="Times New Roman"/>
              </a:rPr>
              <a:t>МБДОУ</a:t>
            </a:r>
            <a:r>
              <a:rPr sz="2400" i="1" spc="-5" dirty="0">
                <a:latin typeface="Times New Roman"/>
                <a:cs typeface="Times New Roman"/>
              </a:rPr>
              <a:t> «Детский </a:t>
            </a:r>
            <a:r>
              <a:rPr sz="2400" i="1" spc="-20" dirty="0" err="1">
                <a:latin typeface="Times New Roman"/>
                <a:cs typeface="Times New Roman"/>
              </a:rPr>
              <a:t>сад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№</a:t>
            </a:r>
            <a:r>
              <a:rPr lang="ru-RU" sz="2400" i="1" dirty="0">
                <a:latin typeface="Times New Roman"/>
                <a:cs typeface="Times New Roman"/>
              </a:rPr>
              <a:t>34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400" i="1" spc="-10" dirty="0">
                <a:latin typeface="Times New Roman"/>
                <a:cs typeface="Times New Roman"/>
              </a:rPr>
              <a:t>«</a:t>
            </a:r>
            <a:r>
              <a:rPr lang="ru-RU" sz="2400" i="1" spc="-10" dirty="0">
                <a:latin typeface="Times New Roman"/>
                <a:cs typeface="Times New Roman"/>
              </a:rPr>
              <a:t>Улыбка</a:t>
            </a:r>
            <a:r>
              <a:rPr sz="2400" i="1" spc="-25" dirty="0">
                <a:latin typeface="Times New Roman"/>
                <a:cs typeface="Times New Roman"/>
              </a:rPr>
              <a:t>»</a:t>
            </a:r>
            <a:endParaRPr sz="2400" dirty="0">
              <a:latin typeface="Times New Roman"/>
              <a:cs typeface="Times New Roman"/>
            </a:endParaRPr>
          </a:p>
          <a:p>
            <a:pPr marL="355600" marR="2722245" indent="-34290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sz="2400" i="1" spc="-5" dirty="0">
                <a:latin typeface="Times New Roman"/>
                <a:cs typeface="Times New Roman"/>
              </a:rPr>
              <a:t>Мачехина К.В.</a:t>
            </a:r>
            <a:r>
              <a:rPr sz="2400" i="1" dirty="0">
                <a:latin typeface="Times New Roman"/>
                <a:cs typeface="Times New Roman"/>
              </a:rPr>
              <a:t>.,</a:t>
            </a:r>
            <a:r>
              <a:rPr sz="2400" i="1" spc="-15" dirty="0">
                <a:latin typeface="Times New Roman"/>
                <a:cs typeface="Times New Roman"/>
              </a:rPr>
              <a:t> </a:t>
            </a:r>
            <a:r>
              <a:rPr sz="2400" i="1" dirty="0" err="1">
                <a:latin typeface="Times New Roman"/>
                <a:cs typeface="Times New Roman"/>
              </a:rPr>
              <a:t>старший</a:t>
            </a:r>
            <a:r>
              <a:rPr lang="ru-RU" sz="2400" i="1" spc="-15" dirty="0">
                <a:latin typeface="Times New Roman"/>
                <a:cs typeface="Times New Roman"/>
              </a:rPr>
              <a:t> </a:t>
            </a:r>
            <a:r>
              <a:rPr sz="2400" i="1" spc="-10" dirty="0" err="1">
                <a:latin typeface="Times New Roman"/>
                <a:cs typeface="Times New Roman"/>
              </a:rPr>
              <a:t>воспитатель</a:t>
            </a:r>
            <a:r>
              <a:rPr sz="2400" i="1" spc="-10" dirty="0">
                <a:latin typeface="Times New Roman"/>
                <a:cs typeface="Times New Roman"/>
              </a:rPr>
              <a:t> </a:t>
            </a:r>
            <a:r>
              <a:rPr sz="2400" i="1" spc="-585" dirty="0">
                <a:latin typeface="Times New Roman"/>
                <a:cs typeface="Times New Roman"/>
              </a:rPr>
              <a:t> </a:t>
            </a:r>
            <a:endParaRPr lang="ru-RU" sz="2400" i="1" spc="-585" dirty="0">
              <a:latin typeface="Times New Roman"/>
              <a:cs typeface="Times New Roman"/>
            </a:endParaRPr>
          </a:p>
          <a:p>
            <a:pPr marL="355600" marR="2722245" indent="-34290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sz="2400" i="1" spc="-10" dirty="0" err="1">
                <a:latin typeface="Times New Roman"/>
                <a:cs typeface="Times New Roman"/>
              </a:rPr>
              <a:t>Астер</a:t>
            </a:r>
            <a:r>
              <a:rPr lang="ru-RU" sz="2400" i="1" spc="-10" dirty="0">
                <a:latin typeface="Times New Roman"/>
                <a:cs typeface="Times New Roman"/>
              </a:rPr>
              <a:t> С</a:t>
            </a:r>
            <a:r>
              <a:rPr sz="2400" i="1" spc="-5" dirty="0">
                <a:latin typeface="Times New Roman"/>
                <a:cs typeface="Times New Roman"/>
              </a:rPr>
              <a:t>.</a:t>
            </a:r>
            <a:r>
              <a:rPr lang="ru-RU" sz="2400" i="1" spc="-5" dirty="0">
                <a:latin typeface="Times New Roman"/>
                <a:cs typeface="Times New Roman"/>
              </a:rPr>
              <a:t>М.</a:t>
            </a:r>
            <a:r>
              <a:rPr sz="2400" i="1" spc="-5" dirty="0">
                <a:latin typeface="Times New Roman"/>
                <a:cs typeface="Times New Roman"/>
              </a:rPr>
              <a:t>,</a:t>
            </a:r>
            <a:r>
              <a:rPr sz="2400" i="1" spc="5" dirty="0">
                <a:latin typeface="Times New Roman"/>
                <a:cs typeface="Times New Roman"/>
              </a:rPr>
              <a:t> </a:t>
            </a:r>
            <a:r>
              <a:rPr lang="ru-RU" sz="2400" i="1" spc="-15" dirty="0">
                <a:latin typeface="Times New Roman"/>
                <a:cs typeface="Times New Roman"/>
              </a:rPr>
              <a:t>музыкальный руководитель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Font typeface="Arial" panose="020B0604020202020204" pitchFamily="34" charset="0"/>
              <a:buChar char="•"/>
            </a:pPr>
            <a:r>
              <a:rPr lang="ru-RU" sz="2400" i="1" spc="-5" dirty="0" err="1">
                <a:latin typeface="Times New Roman"/>
                <a:cs typeface="Times New Roman"/>
              </a:rPr>
              <a:t>Токпаева</a:t>
            </a:r>
            <a:r>
              <a:rPr lang="ru-RU" sz="2400" i="1" spc="-5" dirty="0">
                <a:latin typeface="Times New Roman"/>
                <a:cs typeface="Times New Roman"/>
              </a:rPr>
              <a:t> </a:t>
            </a:r>
            <a:r>
              <a:rPr lang="ru-RU" sz="2400" i="1" spc="-5" dirty="0" err="1">
                <a:latin typeface="Times New Roman"/>
                <a:cs typeface="Times New Roman"/>
              </a:rPr>
              <a:t>Е.И.</a:t>
            </a:r>
            <a:r>
              <a:rPr lang="ru-RU" sz="2400" i="1" spc="-10" dirty="0" err="1">
                <a:latin typeface="Times New Roman"/>
                <a:cs typeface="Times New Roman"/>
              </a:rPr>
              <a:t>,воспитатель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8617" y="1942922"/>
            <a:ext cx="563943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sz="6000" spc="-35" dirty="0">
                <a:solidFill>
                  <a:schemeClr val="tx1"/>
                </a:solidFill>
              </a:rPr>
              <a:t>Приглашаем</a:t>
            </a:r>
            <a:r>
              <a:rPr sz="6000" spc="-20" dirty="0">
                <a:solidFill>
                  <a:schemeClr val="tx1"/>
                </a:solidFill>
              </a:rPr>
              <a:t> </a:t>
            </a:r>
            <a:r>
              <a:rPr sz="6000" dirty="0">
                <a:solidFill>
                  <a:schemeClr val="tx1"/>
                </a:solidFill>
              </a:rPr>
              <a:t>к </a:t>
            </a:r>
            <a:r>
              <a:rPr sz="6000" spc="5" dirty="0">
                <a:solidFill>
                  <a:schemeClr val="tx1"/>
                </a:solidFill>
              </a:rPr>
              <a:t> </a:t>
            </a:r>
            <a:r>
              <a:rPr sz="6000" dirty="0">
                <a:solidFill>
                  <a:schemeClr val="tx1"/>
                </a:solidFill>
              </a:rPr>
              <a:t>с</a:t>
            </a:r>
            <a:r>
              <a:rPr sz="6000" spc="-85" dirty="0">
                <a:solidFill>
                  <a:schemeClr val="tx1"/>
                </a:solidFill>
              </a:rPr>
              <a:t>о</a:t>
            </a:r>
            <a:r>
              <a:rPr sz="6000" spc="70" dirty="0">
                <a:solidFill>
                  <a:schemeClr val="tx1"/>
                </a:solidFill>
              </a:rPr>
              <a:t>т</a:t>
            </a:r>
            <a:r>
              <a:rPr sz="6000" spc="-85" dirty="0">
                <a:solidFill>
                  <a:schemeClr val="tx1"/>
                </a:solidFill>
              </a:rPr>
              <a:t>р</a:t>
            </a:r>
            <a:r>
              <a:rPr sz="6000" spc="-375" dirty="0">
                <a:solidFill>
                  <a:schemeClr val="tx1"/>
                </a:solidFill>
              </a:rPr>
              <a:t>у</a:t>
            </a:r>
            <a:r>
              <a:rPr sz="6000" dirty="0">
                <a:solidFill>
                  <a:schemeClr val="tx1"/>
                </a:solidFill>
              </a:rPr>
              <a:t>днич</a:t>
            </a:r>
            <a:r>
              <a:rPr sz="6000" spc="60" dirty="0">
                <a:solidFill>
                  <a:schemeClr val="tx1"/>
                </a:solidFill>
              </a:rPr>
              <a:t>е</a:t>
            </a:r>
            <a:r>
              <a:rPr sz="6000" dirty="0">
                <a:solidFill>
                  <a:schemeClr val="tx1"/>
                </a:solidFill>
              </a:rPr>
              <a:t>ст</a:t>
            </a:r>
            <a:r>
              <a:rPr sz="6000" spc="-204" dirty="0">
                <a:solidFill>
                  <a:schemeClr val="tx1"/>
                </a:solidFill>
              </a:rPr>
              <a:t>в</a:t>
            </a:r>
            <a:r>
              <a:rPr sz="6000" dirty="0">
                <a:solidFill>
                  <a:schemeClr val="tx1"/>
                </a:solidFill>
              </a:rPr>
              <a:t>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5B5DB9D6EBC4840A43507DE5E608ECB" ma:contentTypeVersion="0" ma:contentTypeDescription="Создание документа." ma:contentTypeScope="" ma:versionID="a442e6b88542a0bb2a3dac84f1a71c9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E5D3A0D-8939-4D30-A6C7-031CF314FF46}"/>
</file>

<file path=customXml/itemProps2.xml><?xml version="1.0" encoding="utf-8"?>
<ds:datastoreItem xmlns:ds="http://schemas.openxmlformats.org/officeDocument/2006/customXml" ds:itemID="{DF6AF54B-CCB0-4B28-ACC1-12D69988B79B}"/>
</file>

<file path=customXml/itemProps3.xml><?xml version="1.0" encoding="utf-8"?>
<ds:datastoreItem xmlns:ds="http://schemas.openxmlformats.org/officeDocument/2006/customXml" ds:itemID="{72EEA26D-3A59-4D6B-A1F1-E732C2153AB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1508</Words>
  <Application>Microsoft Office PowerPoint</Application>
  <PresentationFormat>Экран (4:3)</PresentationFormat>
  <Paragraphs>133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Содержание образовательного процесса выстроено в соответствии с:</vt:lpstr>
      <vt:lpstr>Часть,формируемая участниками образовательных отношений(вариативная,представлена программами</vt:lpstr>
      <vt:lpstr>Презентация PowerPoint</vt:lpstr>
      <vt:lpstr>Презентация PowerPoint</vt:lpstr>
      <vt:lpstr>В соответствии с требованиями ФГОС ДО в Программе  содержится целевой, содержательный и организационный  разделы. В целевом разделе Программы представлены цели, задачи,  принципы и подходы к ее формированию; планируемые</vt:lpstr>
      <vt:lpstr>Содержательный раздел</vt:lpstr>
      <vt:lpstr>Программы включает описание:</vt:lpstr>
      <vt:lpstr>Важнейшим условием обеспечения целостного развития личности  ребенка является развитие конструктивного взаимодействия с  семьей.</vt:lpstr>
      <vt:lpstr>ПРИНЦИПЫ РАБОТЫ С РОДИТЕЛЯМИ</vt:lpstr>
      <vt:lpstr>Презентация PowerPoint</vt:lpstr>
      <vt:lpstr>МЕТОДЫ ИЗУЧЕНИЯ СЕМЬИ</vt:lpstr>
      <vt:lpstr>ФОРМЫ ВЗАИМОДЕЙСТВИЯ С РОДИТЕЛЯМИ</vt:lpstr>
      <vt:lpstr>ФОРМЫ ВЗАИМОДЕЙСТВИЯ С РОДИТЕЛЯМИ</vt:lpstr>
      <vt:lpstr>Презентация PowerPoint</vt:lpstr>
      <vt:lpstr>Приглашаем к  сотрудничеству!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2023-11-08T08:26:37Z</dcterms:created>
  <dcterms:modified xsi:type="dcterms:W3CDTF">2024-03-04T15:36:25Z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2023-11-08T00:00:00Z</vt:filetime>
  </property>
  <property fmtid="{D5CDD505-2E9C-101B-9397-08002B2CF9AE}" pid="5" name="ContentTypeId">
    <vt:lpwstr>0x010100C5B5DB9D6EBC4840A43507DE5E608ECB</vt:lpwstr>
  </property>
</Properties>
</file>