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58" r:id="rId5"/>
    <p:sldId id="270" r:id="rId6"/>
    <p:sldId id="271" r:id="rId7"/>
    <p:sldId id="272" r:id="rId8"/>
    <p:sldId id="273" r:id="rId9"/>
    <p:sldId id="274" r:id="rId10"/>
    <p:sldId id="275" r:id="rId11"/>
    <p:sldId id="268" r:id="rId12"/>
    <p:sldId id="269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52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35323-C287-4B0C-BBBB-ED5DDFE7CB1E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AE1B506-BDFF-4ECB-8DD2-C4E15EEADB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480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35323-C287-4B0C-BBBB-ED5DDFE7CB1E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1B506-BDFF-4ECB-8DD2-C4E15EEADB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593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35323-C287-4B0C-BBBB-ED5DDFE7CB1E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AE1B506-BDFF-4ECB-8DD2-C4E15EEADB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5277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35323-C287-4B0C-BBBB-ED5DDFE7CB1E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AE1B506-BDFF-4ECB-8DD2-C4E15EEADB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9769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35323-C287-4B0C-BBBB-ED5DDFE7CB1E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AE1B506-BDFF-4ECB-8DD2-C4E15EEADB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269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35323-C287-4B0C-BBBB-ED5DDFE7CB1E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1B506-BDFF-4ECB-8DD2-C4E15EEADB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5708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35323-C287-4B0C-BBBB-ED5DDFE7CB1E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1B506-BDFF-4ECB-8DD2-C4E15EEADB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1425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35323-C287-4B0C-BBBB-ED5DDFE7CB1E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1B506-BDFF-4ECB-8DD2-C4E15EEADB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302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35323-C287-4B0C-BBBB-ED5DDFE7CB1E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AE1B506-BDFF-4ECB-8DD2-C4E15EEADB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4783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35323-C287-4B0C-BBBB-ED5DDFE7CB1E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AE1B506-BDFF-4ECB-8DD2-C4E15EEADB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7924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35323-C287-4B0C-BBBB-ED5DDFE7CB1E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AE1B506-BDFF-4ECB-8DD2-C4E15EEADBCB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774305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35323-C287-4B0C-BBBB-ED5DDFE7CB1E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AE1B506-BDFF-4ECB-8DD2-C4E15EEADB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55618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35323-C287-4B0C-BBBB-ED5DDFE7CB1E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AE1B506-BDFF-4ECB-8DD2-C4E15EEADBCB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030416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35323-C287-4B0C-BBBB-ED5DDFE7CB1E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AE1B506-BDFF-4ECB-8DD2-C4E15EEADB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29818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35323-C287-4B0C-BBBB-ED5DDFE7CB1E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1B506-BDFF-4ECB-8DD2-C4E15EEADB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671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35323-C287-4B0C-BBBB-ED5DDFE7CB1E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1B506-BDFF-4ECB-8DD2-C4E15EEADB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182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35323-C287-4B0C-BBBB-ED5DDFE7CB1E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AE1B506-BDFF-4ECB-8DD2-C4E15EEADB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1219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14153" y="573579"/>
            <a:ext cx="10856422" cy="122197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Управление образования администрации городского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округа </a:t>
            </a:r>
            <a:b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«Город  Йошкар-Ола» </a:t>
            </a:r>
            <a:b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Муниципальное 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бюджетное  дошкольное образовательное учреждение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«Детский сад №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33 г. Йошкар-Олы «Колосок»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1600" dirty="0">
                <a:solidFill>
                  <a:schemeClr val="accent1">
                    <a:lumMod val="75000"/>
                  </a:schemeClr>
                </a:solidFill>
              </a:rPr>
            </a:b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89213" y="5428211"/>
            <a:ext cx="8915399" cy="822960"/>
          </a:xfrm>
        </p:spPr>
        <p:txBody>
          <a:bodyPr>
            <a:normAutofit/>
          </a:bodyPr>
          <a:lstStyle/>
          <a:p>
            <a:pPr lvl="0" algn="r" defTabSz="914400">
              <a:spcBef>
                <a:spcPts val="0"/>
              </a:spcBef>
              <a:buClrTx/>
              <a:defRPr/>
            </a:pPr>
            <a:endParaRPr lang="ru-RU" b="1" kern="0" dirty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069869" y="1995055"/>
            <a:ext cx="857042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3200" b="1" dirty="0">
                <a:solidFill>
                  <a:srgbClr val="FF0000"/>
                </a:solidFill>
              </a:rPr>
              <a:t>Презентация образовательной программы дошкольного образования Муниципального бюджетного дошкольного образовательного учреждения «Детский сад № </a:t>
            </a:r>
            <a:r>
              <a:rPr lang="ru-RU" sz="3200" b="1" dirty="0" smtClean="0">
                <a:solidFill>
                  <a:srgbClr val="FF0000"/>
                </a:solidFill>
              </a:rPr>
              <a:t>33 </a:t>
            </a:r>
            <a:r>
              <a:rPr lang="ru-RU" sz="3200" b="1" dirty="0" err="1">
                <a:solidFill>
                  <a:srgbClr val="FF0000"/>
                </a:solidFill>
              </a:rPr>
              <a:t>г.Йошкар</a:t>
            </a:r>
            <a:r>
              <a:rPr lang="ru-RU" sz="3200" b="1" dirty="0">
                <a:solidFill>
                  <a:srgbClr val="FF0000"/>
                </a:solidFill>
              </a:rPr>
              <a:t>-Олы </a:t>
            </a:r>
            <a:r>
              <a:rPr lang="ru-RU" sz="3200" b="1" dirty="0" smtClean="0">
                <a:solidFill>
                  <a:srgbClr val="FF0000"/>
                </a:solidFill>
              </a:rPr>
              <a:t>«Колосок»</a:t>
            </a:r>
            <a:endParaRPr lang="ru-RU" sz="3200" b="1" kern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505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000" dirty="0">
                <a:latin typeface="Arial Black" panose="020B0A04020102020204" pitchFamily="34" charset="0"/>
              </a:rPr>
              <a:t>Федеральная образовательная программа дошкольного </a:t>
            </a:r>
            <a:r>
              <a:rPr lang="ru-RU" sz="2000" dirty="0" smtClean="0">
                <a:latin typeface="Arial Black" panose="020B0A04020102020204" pitchFamily="34" charset="0"/>
              </a:rPr>
              <a:t>образования. (ФОП ДО)</a:t>
            </a:r>
            <a:br>
              <a:rPr lang="ru-RU" sz="2000" dirty="0" smtClean="0">
                <a:latin typeface="Arial Black" panose="020B0A04020102020204" pitchFamily="34" charset="0"/>
              </a:rPr>
            </a:b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Приказ Министерства просвещения Российской Федерации от 25.11.2022 № 1028 «Об утверждении федеральной образовательной программы дошкольного образования» 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>
                <a:latin typeface="Arial Black" panose="020B0A04020102020204" pitchFamily="34" charset="0"/>
              </a:rPr>
              <a:t>Единая образовательная программа для всех ДОО Российской Федерации, разработанная в соответствии с нормативными документами, в том числе с соответствие с Федеральным государственным стандартом дошкольного образования, имеет статус нормативного документа и является обязательной к исполнению.</a:t>
            </a:r>
          </a:p>
        </p:txBody>
      </p:sp>
    </p:spTree>
    <p:extLst>
      <p:ext uri="{BB962C8B-B14F-4D97-AF65-F5344CB8AC3E}">
        <p14:creationId xmlns:p14="http://schemas.microsoft.com/office/powerpoint/2010/main" val="307718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latin typeface="Arial Black" panose="020B0A04020102020204" pitchFamily="34" charset="0"/>
              </a:rPr>
              <a:t>Нормативно-правовая база </a:t>
            </a:r>
            <a:br>
              <a:rPr lang="ru-RU" sz="2800" dirty="0" smtClean="0">
                <a:latin typeface="Arial Black" panose="020B0A04020102020204" pitchFamily="34" charset="0"/>
              </a:rPr>
            </a:br>
            <a:r>
              <a:rPr lang="ru-RU" sz="2800" dirty="0" smtClean="0"/>
              <a:t>Образовательной </a:t>
            </a:r>
            <a:r>
              <a:rPr lang="ru-RU" sz="2800" dirty="0"/>
              <a:t>программы МБДОУ «Детский сад № </a:t>
            </a:r>
            <a:r>
              <a:rPr lang="ru-RU" sz="2800" dirty="0" smtClean="0"/>
              <a:t>33 г</a:t>
            </a:r>
            <a:r>
              <a:rPr lang="ru-RU" sz="2800" dirty="0"/>
              <a:t>. </a:t>
            </a:r>
            <a:r>
              <a:rPr lang="ru-RU" sz="2800" dirty="0" smtClean="0"/>
              <a:t>Йошкар-Олы «Колосок»</a:t>
            </a:r>
            <a:endParaRPr lang="ru-RU" sz="2800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Федеральный закон №371-ФЗ от 24 сентября 2022 г. «О внесении изменений в Федеральный закон «Об образовании в Российской Федерации» и статью 1 Федерального закона «Об обязательных требованиях в Российской Федерации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Приказ Министерства просвещения Российской Федерации от 08.11.2022 № 955 «О внесении изменений в некоторые приказы Министерства образования и науки Российской Федерации и Министерства просвещения Российской Федерации, касающиеся федеральных государственных образовательных стандартов общего образования и образования обучающихся с ограниченными возможностями здоровья и умственной отсталостью (интеллектуальными нарушениями)» (зарегистрирован 06.02.2023 № 72264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Приказ Министерства просвещения Российской Федерации от 25.11.2022 № 1028 «Об утверждении федеральной образовательной программы дошкольного образования» (зарегистрирован 28.12.2022 № 71847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Федеральный закон от 31 июля 2020 г. № 304-ФЗ «О внесении изменений в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Федеральный закон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«Об образовании в Российской Федерации» по вопросам воспитания обучающихся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Санитарные правила СП 2.4.3648-20 «Санитарно-эпидемиологические требования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 организациям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воспитания и обучения, отдыха и оздоровления детей и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молодѐжи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утверждены постановлением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Главного государственного санитарного врача Российской Федерации от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28сентября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2020 г. № 28, зарегистрировано в Минюсте России 18 декабря 2020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.,регистрационный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№ 61573)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7054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dirty="0">
                <a:latin typeface="Arial Black" panose="020B0A04020102020204" pitchFamily="34" charset="0"/>
              </a:rPr>
              <a:t>Образовательная программа разработана</a:t>
            </a:r>
            <a:br>
              <a:rPr lang="ru-RU" sz="2000" dirty="0">
                <a:latin typeface="Arial Black" panose="020B0A04020102020204" pitchFamily="34" charset="0"/>
              </a:rPr>
            </a:br>
            <a:r>
              <a:rPr lang="ru-RU" sz="2000" dirty="0">
                <a:latin typeface="Arial Black" panose="020B0A04020102020204" pitchFamily="34" charset="0"/>
              </a:rPr>
              <a:t>на основе программ и технологий</a:t>
            </a:r>
            <a:endParaRPr lang="ru-RU" sz="2000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Федеральная образовательная программа дошкольного образования. – М.: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ТЦ Сфера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2023.</a:t>
            </a: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Парциальные программы дошкольного образования: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Авдеева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Н.Н., Князева О.А.,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Стеркина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Р.Б. Безопасность: Учебное пособие по основам безопасности жизнедеятельности детей дошкольного возраста.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Николаева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С.Н. Парциальная программы «Юный эколог» Для работы с детьми 3-7 лет.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Радынова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О.П. «Музыкальные шедевры».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Лыкова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И.А. Программа художественного воспитания, обучения и развития детей 2-7 лет «Цветные ладошки».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Колесниковой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Е.В. авторская парциальная образовательная программа «Математические ступеньки» для детей дошкольного возраста (3-7 лет).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Новикова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В.П.  авторская парциальная образовательная программа «Математика в детском саду (3-7 лет).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Куцакова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Л.В. Программа и конспекты занятий «Конструирование и художественный труд в детском саду»</a:t>
            </a:r>
          </a:p>
        </p:txBody>
      </p:sp>
    </p:spTree>
    <p:extLst>
      <p:ext uri="{BB962C8B-B14F-4D97-AF65-F5344CB8AC3E}">
        <p14:creationId xmlns:p14="http://schemas.microsoft.com/office/powerpoint/2010/main" val="271906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2135" y="624109"/>
            <a:ext cx="9478851" cy="149776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>
                <a:solidFill>
                  <a:schemeClr val="accent1"/>
                </a:solidFill>
              </a:rPr>
              <a:t>Образовательная программа</a:t>
            </a:r>
            <a:br>
              <a:rPr lang="ru-RU" sz="3100" b="1" dirty="0">
                <a:solidFill>
                  <a:schemeClr val="accent1"/>
                </a:solidFill>
              </a:rPr>
            </a:br>
            <a:r>
              <a:rPr lang="ru-RU" sz="3100" b="1" dirty="0">
                <a:solidFill>
                  <a:schemeClr val="accent1"/>
                </a:solidFill>
              </a:rPr>
              <a:t>МБДОУ «Детский сад № </a:t>
            </a:r>
            <a:r>
              <a:rPr lang="ru-RU" sz="3100" b="1" dirty="0" smtClean="0">
                <a:solidFill>
                  <a:schemeClr val="accent1"/>
                </a:solidFill>
              </a:rPr>
              <a:t>33 «Колосок»</a:t>
            </a:r>
            <a:r>
              <a:rPr lang="ru-RU" sz="3100" b="1" dirty="0">
                <a:solidFill>
                  <a:schemeClr val="accent1"/>
                </a:solidFill>
              </a:rPr>
              <a:t/>
            </a:r>
            <a:br>
              <a:rPr lang="ru-RU" sz="3100" b="1" dirty="0">
                <a:solidFill>
                  <a:schemeClr val="accent1"/>
                </a:solidFill>
              </a:rPr>
            </a:br>
            <a:r>
              <a:rPr lang="ru-RU" sz="3100" b="1" dirty="0">
                <a:solidFill>
                  <a:schemeClr val="accent1"/>
                </a:solidFill>
              </a:rPr>
              <a:t>ориентирована на детей в возрасте от 2 до </a:t>
            </a:r>
            <a:r>
              <a:rPr lang="ru-RU" sz="3100" b="1" dirty="0" smtClean="0">
                <a:solidFill>
                  <a:schemeClr val="accent1"/>
                </a:solidFill>
              </a:rPr>
              <a:t>7лет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5 возрастных периодов физического и психического развития детей: </a:t>
            </a:r>
            <a:endParaRPr lang="ru-RU" sz="2400" b="1" dirty="0" smtClean="0"/>
          </a:p>
          <a:p>
            <a:pPr marL="0" indent="0">
              <a:buNone/>
            </a:pPr>
            <a:r>
              <a:rPr lang="ru-RU" sz="2400" dirty="0" smtClean="0"/>
              <a:t>• </a:t>
            </a:r>
            <a:r>
              <a:rPr lang="ru-RU" sz="2400" dirty="0"/>
              <a:t>от 2-х до 3-х лет - вторая группа раннего возраста 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• </a:t>
            </a:r>
            <a:r>
              <a:rPr lang="ru-RU" sz="2400" dirty="0"/>
              <a:t>от 3-х до 4-х лет - младшая группа 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• </a:t>
            </a:r>
            <a:r>
              <a:rPr lang="ru-RU" sz="2400" dirty="0"/>
              <a:t>от 4-х до 5 лет - средняя группа 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• </a:t>
            </a:r>
            <a:r>
              <a:rPr lang="ru-RU" sz="2400" dirty="0"/>
              <a:t>от 5- до 6 лет - старшая группа 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• </a:t>
            </a:r>
            <a:r>
              <a:rPr lang="ru-RU" sz="2400" dirty="0"/>
              <a:t>от 6 до 7 лет - подготовительная к группа</a:t>
            </a:r>
          </a:p>
        </p:txBody>
      </p:sp>
    </p:spTree>
    <p:extLst>
      <p:ext uri="{BB962C8B-B14F-4D97-AF65-F5344CB8AC3E}">
        <p14:creationId xmlns:p14="http://schemas.microsoft.com/office/powerpoint/2010/main" val="368114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1"/>
                </a:solidFill>
              </a:rPr>
              <a:t>Образовательная</a:t>
            </a:r>
            <a:br>
              <a:rPr lang="ru-RU" b="1" dirty="0">
                <a:solidFill>
                  <a:schemeClr val="accent1"/>
                </a:solidFill>
              </a:rPr>
            </a:br>
            <a:r>
              <a:rPr lang="ru-RU" b="1" dirty="0">
                <a:solidFill>
                  <a:schemeClr val="accent1"/>
                </a:solidFill>
              </a:rPr>
              <a:t>программа соответствует ФОП ДО и</a:t>
            </a:r>
            <a:br>
              <a:rPr lang="ru-RU" b="1" dirty="0">
                <a:solidFill>
                  <a:schemeClr val="accent1"/>
                </a:solidFill>
              </a:rPr>
            </a:br>
            <a:r>
              <a:rPr lang="ru-RU" b="1" dirty="0">
                <a:solidFill>
                  <a:schemeClr val="accent1"/>
                </a:solidFill>
              </a:rPr>
              <a:t>обеспечивает:</a:t>
            </a:r>
            <a:br>
              <a:rPr lang="ru-RU" b="1" dirty="0">
                <a:solidFill>
                  <a:schemeClr val="accent1"/>
                </a:solidFill>
              </a:rPr>
            </a:br>
            <a:r>
              <a:rPr lang="ru-RU" b="1" dirty="0" smtClean="0">
                <a:solidFill>
                  <a:schemeClr val="accent1"/>
                </a:solidFill>
              </a:rPr>
              <a:t/>
            </a:r>
            <a:br>
              <a:rPr lang="ru-RU" b="1" dirty="0" smtClean="0">
                <a:solidFill>
                  <a:schemeClr val="accent1"/>
                </a:solidFill>
              </a:rPr>
            </a:b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589212" y="2253804"/>
            <a:ext cx="8915400" cy="3657418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 </a:t>
            </a:r>
            <a:r>
              <a:rPr lang="ru-RU" dirty="0"/>
              <a:t>воспитание и развитие ребенка дошкольного возраста </a:t>
            </a:r>
            <a:r>
              <a:rPr lang="ru-RU" dirty="0" smtClean="0"/>
              <a:t>как гражданина </a:t>
            </a:r>
            <a:r>
              <a:rPr lang="ru-RU" dirty="0"/>
              <a:t>Российской Федерации, формирование основ </a:t>
            </a:r>
            <a:r>
              <a:rPr lang="ru-RU" dirty="0" smtClean="0"/>
              <a:t>его гражданской </a:t>
            </a:r>
            <a:r>
              <a:rPr lang="ru-RU" dirty="0"/>
              <a:t>и культурной идентичности на доступном его </a:t>
            </a:r>
            <a:r>
              <a:rPr lang="ru-RU" dirty="0" smtClean="0"/>
              <a:t>возрасту содержании </a:t>
            </a:r>
            <a:r>
              <a:rPr lang="ru-RU" dirty="0"/>
              <a:t>доступными средствами;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создание </a:t>
            </a:r>
            <a:r>
              <a:rPr lang="ru-RU" dirty="0"/>
              <a:t>единого ядра содержания дошкольного </a:t>
            </a:r>
            <a:r>
              <a:rPr lang="ru-RU" dirty="0" smtClean="0"/>
              <a:t>образования (далее </a:t>
            </a:r>
            <a:r>
              <a:rPr lang="ru-RU" dirty="0"/>
              <a:t>– ДО), ориентированного на приобщение детей к </a:t>
            </a:r>
            <a:r>
              <a:rPr lang="ru-RU" dirty="0" err="1"/>
              <a:t>духовнонравственным</a:t>
            </a:r>
            <a:r>
              <a:rPr lang="ru-RU" dirty="0"/>
              <a:t> и социокультурным ценностям российского </a:t>
            </a:r>
            <a:r>
              <a:rPr lang="ru-RU" dirty="0" smtClean="0"/>
              <a:t>народа, воспитание </a:t>
            </a:r>
            <a:r>
              <a:rPr lang="ru-RU" dirty="0"/>
              <a:t>подрастающего поколения как знающего и </a:t>
            </a:r>
            <a:r>
              <a:rPr lang="ru-RU" dirty="0" smtClean="0"/>
              <a:t>уважающего историю </a:t>
            </a:r>
            <a:r>
              <a:rPr lang="ru-RU" dirty="0"/>
              <a:t>и культуру своей семьи, большой и малой Родины;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создание </a:t>
            </a:r>
            <a:r>
              <a:rPr lang="ru-RU" dirty="0"/>
              <a:t>единого федерального образовательного </a:t>
            </a:r>
            <a:r>
              <a:rPr lang="ru-RU" dirty="0" smtClean="0"/>
              <a:t>пространства воспитания </a:t>
            </a:r>
            <a:r>
              <a:rPr lang="ru-RU" dirty="0"/>
              <a:t>и обучения детей от рождения до поступления </a:t>
            </a:r>
            <a:r>
              <a:rPr lang="ru-RU" dirty="0" smtClean="0"/>
              <a:t>в начальную </a:t>
            </a:r>
            <a:r>
              <a:rPr lang="ru-RU" dirty="0"/>
              <a:t>школу, обеспечивающего ребенку и его </a:t>
            </a:r>
            <a:r>
              <a:rPr lang="ru-RU" dirty="0" smtClean="0"/>
              <a:t>родителям (законным </a:t>
            </a:r>
            <a:r>
              <a:rPr lang="ru-RU" dirty="0"/>
              <a:t>представителям), равные, качественные условия ДО, </a:t>
            </a:r>
            <a:r>
              <a:rPr lang="ru-RU" dirty="0" smtClean="0"/>
              <a:t>вне зависимости </a:t>
            </a:r>
            <a:r>
              <a:rPr lang="ru-RU" dirty="0"/>
              <a:t>от места и региона проживания.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829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34310" y="319310"/>
            <a:ext cx="8911687" cy="817828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1"/>
                </a:solidFill>
              </a:rPr>
              <a:t>Цель программы: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91744" y="1678216"/>
            <a:ext cx="8915400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>
                <a:solidFill>
                  <a:srgbClr val="C00000"/>
                </a:solidFill>
              </a:rPr>
              <a:t>Разностороннее развитие ребёнка в период дошкольного детства с учётом возрастных и индивидуальных особенностей на основе </a:t>
            </a:r>
            <a:r>
              <a:rPr lang="ru-RU" sz="2800" b="1" dirty="0" err="1">
                <a:solidFill>
                  <a:srgbClr val="C00000"/>
                </a:solidFill>
              </a:rPr>
              <a:t>духовнонравственных</a:t>
            </a:r>
            <a:r>
              <a:rPr lang="ru-RU" sz="2800" b="1" dirty="0">
                <a:solidFill>
                  <a:srgbClr val="C00000"/>
                </a:solidFill>
              </a:rPr>
              <a:t> ценностей российского народа, исторических и национально-культурных традиций.</a:t>
            </a:r>
          </a:p>
        </p:txBody>
      </p:sp>
    </p:spTree>
    <p:extLst>
      <p:ext uri="{BB962C8B-B14F-4D97-AF65-F5344CB8AC3E}">
        <p14:creationId xmlns:p14="http://schemas.microsoft.com/office/powerpoint/2010/main" val="2105695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1"/>
                </a:solidFill>
              </a:rPr>
              <a:t>Основные направления образования и</a:t>
            </a:r>
            <a:br>
              <a:rPr lang="ru-RU" b="1" dirty="0">
                <a:solidFill>
                  <a:schemeClr val="accent1"/>
                </a:solidFill>
              </a:rPr>
            </a:br>
            <a:r>
              <a:rPr lang="ru-RU" b="1" dirty="0">
                <a:solidFill>
                  <a:schemeClr val="accent1"/>
                </a:solidFill>
              </a:rPr>
              <a:t>развития детей: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социально-коммуникативное </a:t>
            </a:r>
            <a:r>
              <a:rPr lang="ru-RU" sz="2400" dirty="0"/>
              <a:t>развитие; </a:t>
            </a:r>
            <a:endParaRPr lang="ru-RU" sz="2400" dirty="0" smtClean="0"/>
          </a:p>
          <a:p>
            <a:r>
              <a:rPr lang="ru-RU" sz="2400" dirty="0" smtClean="0"/>
              <a:t> </a:t>
            </a:r>
            <a:r>
              <a:rPr lang="ru-RU" sz="2400" dirty="0"/>
              <a:t>познавательное развитие; </a:t>
            </a:r>
            <a:endParaRPr lang="ru-RU" sz="2400" dirty="0" smtClean="0"/>
          </a:p>
          <a:p>
            <a:r>
              <a:rPr lang="ru-RU" sz="2400" dirty="0" smtClean="0"/>
              <a:t> </a:t>
            </a:r>
            <a:r>
              <a:rPr lang="ru-RU" sz="2400" dirty="0"/>
              <a:t>речевое развитие; </a:t>
            </a:r>
            <a:endParaRPr lang="ru-RU" sz="2400" dirty="0" smtClean="0"/>
          </a:p>
          <a:p>
            <a:r>
              <a:rPr lang="ru-RU" sz="2400" dirty="0" smtClean="0"/>
              <a:t> </a:t>
            </a:r>
            <a:r>
              <a:rPr lang="ru-RU" sz="2400" dirty="0"/>
              <a:t>художественно-эстетическое развитие; </a:t>
            </a:r>
            <a:endParaRPr lang="ru-RU" sz="2400" dirty="0" smtClean="0"/>
          </a:p>
          <a:p>
            <a:r>
              <a:rPr lang="ru-RU" sz="2400" dirty="0" smtClean="0"/>
              <a:t> </a:t>
            </a:r>
            <a:r>
              <a:rPr lang="ru-RU" sz="2400" dirty="0"/>
              <a:t>физическое развитие.</a:t>
            </a:r>
          </a:p>
        </p:txBody>
      </p:sp>
    </p:spTree>
    <p:extLst>
      <p:ext uri="{BB962C8B-B14F-4D97-AF65-F5344CB8AC3E}">
        <p14:creationId xmlns:p14="http://schemas.microsoft.com/office/powerpoint/2010/main" val="73566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1"/>
                </a:solidFill>
              </a:rPr>
              <a:t>Формы реализации</a:t>
            </a:r>
            <a:br>
              <a:rPr lang="ru-RU" b="1" dirty="0">
                <a:solidFill>
                  <a:schemeClr val="accent1"/>
                </a:solidFill>
              </a:rPr>
            </a:br>
            <a:r>
              <a:rPr lang="ru-RU" b="1" dirty="0">
                <a:solidFill>
                  <a:schemeClr val="accent1"/>
                </a:solidFill>
              </a:rPr>
              <a:t>образовательной программы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047741" y="2114551"/>
            <a:ext cx="4859047" cy="37776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b="1" dirty="0">
                <a:solidFill>
                  <a:srgbClr val="252525"/>
                </a:solidFill>
                <a:latin typeface="Crimson Text"/>
              </a:rPr>
              <a:t>В раннем возрасте (2 ‒ 3 года)</a:t>
            </a:r>
          </a:p>
          <a:p>
            <a:pPr marL="0" indent="0">
              <a:buNone/>
            </a:pPr>
            <a:r>
              <a:rPr lang="ru-RU" sz="1600" b="1" dirty="0">
                <a:solidFill>
                  <a:srgbClr val="252525"/>
                </a:solidFill>
                <a:latin typeface="Crimson Text"/>
              </a:rPr>
              <a:t>• Предметная деятельность</a:t>
            </a:r>
          </a:p>
          <a:p>
            <a:pPr marL="0" indent="0">
              <a:buNone/>
            </a:pPr>
            <a:r>
              <a:rPr lang="ru-RU" sz="1600" b="1" dirty="0">
                <a:solidFill>
                  <a:srgbClr val="252525"/>
                </a:solidFill>
                <a:latin typeface="Crimson Text"/>
              </a:rPr>
              <a:t>• Экспериментирование с материалами и веществами</a:t>
            </a:r>
          </a:p>
          <a:p>
            <a:pPr marL="0" indent="0">
              <a:buNone/>
            </a:pPr>
            <a:r>
              <a:rPr lang="ru-RU" sz="1600" b="1" dirty="0">
                <a:solidFill>
                  <a:srgbClr val="252525"/>
                </a:solidFill>
                <a:latin typeface="Crimson Text"/>
              </a:rPr>
              <a:t>• Ситуативно-деловое и эмоционально-практическое общение</a:t>
            </a:r>
          </a:p>
          <a:p>
            <a:pPr marL="0" indent="0">
              <a:buNone/>
            </a:pPr>
            <a:r>
              <a:rPr lang="ru-RU" sz="1600" b="1" dirty="0">
                <a:solidFill>
                  <a:srgbClr val="252525"/>
                </a:solidFill>
                <a:latin typeface="Crimson Text"/>
              </a:rPr>
              <a:t>• Двигательная деятельность</a:t>
            </a:r>
          </a:p>
          <a:p>
            <a:pPr marL="0" indent="0">
              <a:buNone/>
            </a:pPr>
            <a:r>
              <a:rPr lang="ru-RU" sz="1600" b="1" dirty="0">
                <a:solidFill>
                  <a:srgbClr val="252525"/>
                </a:solidFill>
                <a:latin typeface="Crimson Text"/>
              </a:rPr>
              <a:t>• Игровая деятельность</a:t>
            </a:r>
          </a:p>
          <a:p>
            <a:pPr marL="0" indent="0">
              <a:buNone/>
            </a:pPr>
            <a:r>
              <a:rPr lang="ru-RU" sz="1600" b="1" dirty="0">
                <a:solidFill>
                  <a:srgbClr val="252525"/>
                </a:solidFill>
                <a:latin typeface="Crimson Text"/>
              </a:rPr>
              <a:t>• Речевая</a:t>
            </a:r>
          </a:p>
          <a:p>
            <a:pPr marL="0" indent="0">
              <a:buNone/>
            </a:pPr>
            <a:r>
              <a:rPr lang="ru-RU" sz="1600" b="1" dirty="0">
                <a:solidFill>
                  <a:srgbClr val="252525"/>
                </a:solidFill>
                <a:latin typeface="Crimson Text"/>
              </a:rPr>
              <a:t>• Изобразительная деятельность и конструирование</a:t>
            </a:r>
          </a:p>
          <a:p>
            <a:pPr marL="0" indent="0">
              <a:buNone/>
            </a:pPr>
            <a:r>
              <a:rPr lang="ru-RU" sz="1600" b="1" dirty="0">
                <a:solidFill>
                  <a:srgbClr val="252525"/>
                </a:solidFill>
                <a:latin typeface="Crimson Text"/>
              </a:rPr>
              <a:t>• Самообслуживание и элементарные трудовые действия</a:t>
            </a:r>
          </a:p>
          <a:p>
            <a:pPr marL="0" indent="0">
              <a:buNone/>
            </a:pPr>
            <a:r>
              <a:rPr lang="ru-RU" sz="1600" b="1" dirty="0">
                <a:solidFill>
                  <a:srgbClr val="252525"/>
                </a:solidFill>
                <a:latin typeface="Crimson Text"/>
              </a:rPr>
              <a:t>• Музыкальная </a:t>
            </a:r>
            <a:r>
              <a:rPr lang="ru-RU" sz="1600" b="1" dirty="0" smtClean="0">
                <a:solidFill>
                  <a:srgbClr val="252525"/>
                </a:solidFill>
                <a:latin typeface="Crimson Text"/>
              </a:rPr>
              <a:t>деятельность</a:t>
            </a:r>
            <a:endParaRPr lang="ru-RU" sz="1600" b="1" dirty="0">
              <a:solidFill>
                <a:srgbClr val="252525"/>
              </a:solidFill>
              <a:latin typeface="Crimson Text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lvl="0" indent="0">
              <a:buClr>
                <a:srgbClr val="A53010"/>
              </a:buClr>
              <a:buNone/>
            </a:pPr>
            <a:r>
              <a:rPr lang="ru-RU" sz="1600" b="1" dirty="0">
                <a:solidFill>
                  <a:srgbClr val="252525"/>
                </a:solidFill>
                <a:latin typeface="Crimson Text"/>
              </a:rPr>
              <a:t>В дошкольном возрасте (3 ‒ 7 лет)</a:t>
            </a:r>
          </a:p>
          <a:p>
            <a:pPr marL="0" lvl="0" indent="0">
              <a:buClr>
                <a:srgbClr val="A53010"/>
              </a:buClr>
              <a:buNone/>
            </a:pPr>
            <a:r>
              <a:rPr lang="ru-RU" sz="1600" b="1" dirty="0">
                <a:solidFill>
                  <a:srgbClr val="252525"/>
                </a:solidFill>
                <a:latin typeface="Crimson Text"/>
              </a:rPr>
              <a:t>• Игровая деятельность</a:t>
            </a:r>
          </a:p>
          <a:p>
            <a:pPr marL="0" lvl="0" indent="0">
              <a:buClr>
                <a:srgbClr val="A53010"/>
              </a:buClr>
              <a:buNone/>
            </a:pPr>
            <a:r>
              <a:rPr lang="ru-RU" sz="1600" b="1" dirty="0">
                <a:solidFill>
                  <a:srgbClr val="252525"/>
                </a:solidFill>
                <a:latin typeface="Crimson Text"/>
              </a:rPr>
              <a:t>• Общение со взрослым и сверстниками</a:t>
            </a:r>
          </a:p>
          <a:p>
            <a:pPr marL="0" lvl="0" indent="0">
              <a:buClr>
                <a:srgbClr val="A53010"/>
              </a:buClr>
              <a:buNone/>
            </a:pPr>
            <a:r>
              <a:rPr lang="ru-RU" sz="1600" b="1" dirty="0">
                <a:solidFill>
                  <a:srgbClr val="252525"/>
                </a:solidFill>
                <a:latin typeface="Crimson Text"/>
              </a:rPr>
              <a:t>• Речевая деятельность</a:t>
            </a:r>
          </a:p>
          <a:p>
            <a:pPr marL="0" lvl="0" indent="0">
              <a:buClr>
                <a:srgbClr val="A53010"/>
              </a:buClr>
              <a:buNone/>
            </a:pPr>
            <a:r>
              <a:rPr lang="ru-RU" sz="1600" b="1" dirty="0">
                <a:solidFill>
                  <a:srgbClr val="252525"/>
                </a:solidFill>
                <a:latin typeface="Crimson Text"/>
              </a:rPr>
              <a:t>• Познавательно-исследовательская деятельность и экспериментирование;</a:t>
            </a:r>
          </a:p>
          <a:p>
            <a:pPr marL="0" lvl="0" indent="0">
              <a:buClr>
                <a:srgbClr val="A53010"/>
              </a:buClr>
              <a:buNone/>
            </a:pPr>
            <a:r>
              <a:rPr lang="ru-RU" sz="1600" b="1" dirty="0">
                <a:solidFill>
                  <a:srgbClr val="252525"/>
                </a:solidFill>
                <a:latin typeface="Crimson Text"/>
              </a:rPr>
              <a:t>• Изобразительная деятельность</a:t>
            </a:r>
          </a:p>
          <a:p>
            <a:pPr marL="0" lvl="0" indent="0">
              <a:buClr>
                <a:srgbClr val="A53010"/>
              </a:buClr>
              <a:buNone/>
            </a:pPr>
            <a:r>
              <a:rPr lang="ru-RU" sz="1600" b="1" dirty="0">
                <a:solidFill>
                  <a:srgbClr val="252525"/>
                </a:solidFill>
                <a:latin typeface="Crimson Text"/>
              </a:rPr>
              <a:t>• Двигательная деятельность</a:t>
            </a:r>
          </a:p>
          <a:p>
            <a:pPr marL="0" lvl="0" indent="0">
              <a:buClr>
                <a:srgbClr val="A53010"/>
              </a:buClr>
              <a:buNone/>
            </a:pPr>
            <a:r>
              <a:rPr lang="ru-RU" sz="1600" b="1" dirty="0">
                <a:solidFill>
                  <a:srgbClr val="252525"/>
                </a:solidFill>
                <a:latin typeface="Crimson Text"/>
              </a:rPr>
              <a:t>• Элементарная трудовая деятельность</a:t>
            </a:r>
          </a:p>
          <a:p>
            <a:pPr marL="0" lvl="0" indent="0">
              <a:buClr>
                <a:srgbClr val="A53010"/>
              </a:buClr>
              <a:buNone/>
            </a:pPr>
            <a:r>
              <a:rPr lang="ru-RU" sz="1600" b="1" dirty="0">
                <a:solidFill>
                  <a:srgbClr val="252525"/>
                </a:solidFill>
                <a:latin typeface="Crimson Text"/>
              </a:rPr>
              <a:t>• Музыкальная деятельность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331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238260"/>
            <a:ext cx="8911687" cy="653705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accent1"/>
                </a:solidFill>
              </a:rPr>
              <a:t>Целевые ориентиры на этапе</a:t>
            </a:r>
            <a:br>
              <a:rPr lang="ru-RU" sz="2400" b="1" dirty="0">
                <a:solidFill>
                  <a:schemeClr val="accent1"/>
                </a:solidFill>
              </a:rPr>
            </a:br>
            <a:r>
              <a:rPr lang="ru-RU" sz="2400" b="1" dirty="0">
                <a:solidFill>
                  <a:schemeClr val="accent1"/>
                </a:solidFill>
              </a:rPr>
              <a:t>завершения дошкольного</a:t>
            </a:r>
            <a:br>
              <a:rPr lang="ru-RU" sz="2400" b="1" dirty="0">
                <a:solidFill>
                  <a:schemeClr val="accent1"/>
                </a:solidFill>
              </a:rPr>
            </a:br>
            <a:r>
              <a:rPr lang="ru-RU" sz="2400" b="1" dirty="0">
                <a:solidFill>
                  <a:schemeClr val="accent1"/>
                </a:solidFill>
              </a:rPr>
              <a:t>образования</a:t>
            </a:r>
            <a:endParaRPr lang="ru-RU" sz="2400" b="1" dirty="0">
              <a:solidFill>
                <a:schemeClr val="accent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371600"/>
            <a:ext cx="8915400" cy="507609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sz="2400" dirty="0"/>
              <a:t>Формирование у дошкольников предпосылок к успешной учебной деятельности: </a:t>
            </a:r>
            <a:endParaRPr lang="ru-RU" sz="24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 smtClean="0"/>
              <a:t> </a:t>
            </a:r>
            <a:r>
              <a:rPr lang="ru-RU" sz="2400" dirty="0"/>
              <a:t>Инициативность, самостоятельность, уверенность в своих </a:t>
            </a:r>
            <a:r>
              <a:rPr lang="ru-RU" sz="2400" dirty="0" smtClean="0"/>
              <a:t>силах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 smtClean="0"/>
              <a:t> Положительное </a:t>
            </a:r>
            <a:r>
              <a:rPr lang="ru-RU" sz="2400" dirty="0"/>
              <a:t>отношение к себе и другим </a:t>
            </a:r>
            <a:endParaRPr lang="ru-RU" sz="24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 smtClean="0"/>
              <a:t> </a:t>
            </a:r>
            <a:r>
              <a:rPr lang="ru-RU" sz="2400" dirty="0"/>
              <a:t>Активное взаимодействие со сверстниками и взрослыми, Способность к волевым усилиям и принятию самостоятельных решений</a:t>
            </a:r>
            <a:r>
              <a:rPr lang="ru-RU" sz="2400" dirty="0" smtClean="0"/>
              <a:t>…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400" dirty="0" smtClean="0"/>
              <a:t> Развитие </a:t>
            </a:r>
            <a:r>
              <a:rPr lang="ru-RU" sz="2400" dirty="0"/>
              <a:t>социоадаптированной личности, способной к саморазвитию, самосовершенствованию и жизни в обществе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06330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b="1" dirty="0">
                <a:solidFill>
                  <a:srgbClr val="A53010"/>
                </a:solidFill>
              </a:rPr>
              <a:t>Формы</a:t>
            </a:r>
            <a:br>
              <a:rPr lang="ru-RU" sz="2400" b="1" dirty="0">
                <a:solidFill>
                  <a:srgbClr val="A53010"/>
                </a:solidFill>
              </a:rPr>
            </a:br>
            <a:r>
              <a:rPr lang="ru-RU" sz="2400" b="1" dirty="0">
                <a:solidFill>
                  <a:srgbClr val="A53010"/>
                </a:solidFill>
              </a:rPr>
              <a:t>взаимодействия с родителями</a:t>
            </a:r>
            <a:br>
              <a:rPr lang="ru-RU" sz="2400" b="1" dirty="0">
                <a:solidFill>
                  <a:srgbClr val="A53010"/>
                </a:solidFill>
              </a:rPr>
            </a:br>
            <a:r>
              <a:rPr lang="ru-RU" sz="2400" b="1" dirty="0">
                <a:solidFill>
                  <a:srgbClr val="A53010"/>
                </a:solidFill>
              </a:rPr>
              <a:t>воспитанников: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dirty="0">
                <a:solidFill>
                  <a:schemeClr val="tx1"/>
                </a:solidFill>
              </a:rPr>
              <a:t>Родительские собрания, встречи за «круглым столом»</a:t>
            </a:r>
          </a:p>
          <a:p>
            <a:pPr marL="0" indent="0" algn="ctr">
              <a:buNone/>
            </a:pPr>
            <a:r>
              <a:rPr lang="ru-RU" b="1" dirty="0">
                <a:solidFill>
                  <a:schemeClr val="tx1"/>
                </a:solidFill>
              </a:rPr>
              <a:t>• Педагогические консультации, беседы, семинары, тренинги,</a:t>
            </a:r>
          </a:p>
          <a:p>
            <a:pPr marL="0" indent="0" algn="ctr">
              <a:buNone/>
            </a:pPr>
            <a:r>
              <a:rPr lang="ru-RU" b="1" dirty="0">
                <a:solidFill>
                  <a:schemeClr val="tx1"/>
                </a:solidFill>
              </a:rPr>
              <a:t>мастер-классы</a:t>
            </a:r>
          </a:p>
          <a:p>
            <a:pPr marL="0" indent="0" algn="ctr">
              <a:buNone/>
            </a:pPr>
            <a:r>
              <a:rPr lang="ru-RU" b="1" dirty="0">
                <a:solidFill>
                  <a:schemeClr val="tx1"/>
                </a:solidFill>
              </a:rPr>
              <a:t>• Совместные проекты (педагоги-дети-родители)</a:t>
            </a:r>
          </a:p>
          <a:p>
            <a:pPr marL="0" indent="0" algn="ctr">
              <a:buNone/>
            </a:pPr>
            <a:r>
              <a:rPr lang="ru-RU" b="1" dirty="0">
                <a:solidFill>
                  <a:schemeClr val="tx1"/>
                </a:solidFill>
              </a:rPr>
              <a:t>• Участие в семейных конкурсах по развитию</a:t>
            </a:r>
          </a:p>
          <a:p>
            <a:pPr marL="0" indent="0" algn="ctr">
              <a:buNone/>
            </a:pPr>
            <a:r>
              <a:rPr lang="ru-RU" b="1" dirty="0">
                <a:solidFill>
                  <a:schemeClr val="tx1"/>
                </a:solidFill>
              </a:rPr>
              <a:t>дошкольников</a:t>
            </a:r>
          </a:p>
          <a:p>
            <a:pPr marL="0" indent="0" algn="ctr">
              <a:buNone/>
            </a:pPr>
            <a:r>
              <a:rPr lang="ru-RU" b="1" dirty="0">
                <a:solidFill>
                  <a:schemeClr val="tx1"/>
                </a:solidFill>
              </a:rPr>
              <a:t>• Совместное проведение праздников и вечеров, семейные</a:t>
            </a:r>
          </a:p>
          <a:p>
            <a:pPr marL="0" indent="0" algn="ctr">
              <a:buNone/>
            </a:pPr>
            <a:r>
              <a:rPr lang="ru-RU" b="1" dirty="0">
                <a:solidFill>
                  <a:schemeClr val="tx1"/>
                </a:solidFill>
              </a:rPr>
              <a:t>спортивные и тематические мероприятия</a:t>
            </a:r>
          </a:p>
          <a:p>
            <a:pPr marL="0" indent="0" algn="ctr">
              <a:buNone/>
            </a:pPr>
            <a:r>
              <a:rPr lang="ru-RU" b="1" dirty="0">
                <a:solidFill>
                  <a:schemeClr val="tx1"/>
                </a:solidFill>
              </a:rPr>
              <a:t>• Занятия родительских клубов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689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965938"/>
            <a:ext cx="8915400" cy="29452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b="1" dirty="0" smtClean="0">
                <a:solidFill>
                  <a:schemeClr val="accent1"/>
                </a:solidFill>
              </a:rPr>
              <a:t>Спасибо за внимание!</a:t>
            </a:r>
            <a:endParaRPr lang="ru-RU" sz="4000" b="1" dirty="0">
              <a:solidFill>
                <a:schemeClr val="accent1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5996" y="635856"/>
            <a:ext cx="2474913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64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E30E34643ABC0C489E76D2AFF59C8943" ma:contentTypeVersion="0" ma:contentTypeDescription="Создание документа." ma:contentTypeScope="" ma:versionID="1706d64a18a4d39ad9250bc99710b5f6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2F0E6718-88A5-4768-8C9D-D1A758123718}"/>
</file>

<file path=customXml/itemProps2.xml><?xml version="1.0" encoding="utf-8"?>
<ds:datastoreItem xmlns:ds="http://schemas.openxmlformats.org/officeDocument/2006/customXml" ds:itemID="{D09A96BB-797F-48F2-B903-765012ABC7B6}"/>
</file>

<file path=customXml/itemProps3.xml><?xml version="1.0" encoding="utf-8"?>
<ds:datastoreItem xmlns:ds="http://schemas.openxmlformats.org/officeDocument/2006/customXml" ds:itemID="{EFCB013F-8C9D-4785-AFC2-45F4F4271CB8}"/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513</TotalTime>
  <Words>751</Words>
  <Application>Microsoft Office PowerPoint</Application>
  <PresentationFormat>Широкоэкранный</PresentationFormat>
  <Paragraphs>76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Arial Black</vt:lpstr>
      <vt:lpstr>Century Gothic</vt:lpstr>
      <vt:lpstr>Crimson Text</vt:lpstr>
      <vt:lpstr>Times New Roman</vt:lpstr>
      <vt:lpstr>Wingdings</vt:lpstr>
      <vt:lpstr>Wingdings 3</vt:lpstr>
      <vt:lpstr>Легкий дым</vt:lpstr>
      <vt:lpstr>Управление образования администрации городского округа  «Город  Йошкар-Ола»  Муниципальное  бюджетное  дошкольное образовательное учреждение   «Детский сад № 33 г. Йошкар-Олы «Колосок» </vt:lpstr>
      <vt:lpstr>Федеральная образовательная программа дошкольного образования. (ФОП ДО) Приказ Министерства просвещения Российской Федерации от 25.11.2022 № 1028 «Об утверждении федеральной образовательной программы дошкольного образования»  </vt:lpstr>
      <vt:lpstr>Нормативно-правовая база  Образовательной программы МБДОУ «Детский сад № 33 г. Йошкар-Олы «Колосок»</vt:lpstr>
      <vt:lpstr>Образовательная программа разработана на основе программ и технологий</vt:lpstr>
      <vt:lpstr>Образовательная программа МБДОУ «Детский сад № 33 «Колосок» ориентирована на детей в возрасте от 2 до 7лет</vt:lpstr>
      <vt:lpstr>Образовательная программа соответствует ФОП ДО и обеспечивает:  </vt:lpstr>
      <vt:lpstr>Цель программы:</vt:lpstr>
      <vt:lpstr>Основные направления образования и развития детей: </vt:lpstr>
      <vt:lpstr>Формы реализации образовательной программы</vt:lpstr>
      <vt:lpstr>Целевые ориентиры на этапе завершения дошкольного образования</vt:lpstr>
      <vt:lpstr>Формы взаимодействия с родителями воспитанников: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Методист</dc:creator>
  <cp:lastModifiedBy>User</cp:lastModifiedBy>
  <cp:revision>33</cp:revision>
  <dcterms:created xsi:type="dcterms:W3CDTF">2023-07-26T12:35:57Z</dcterms:created>
  <dcterms:modified xsi:type="dcterms:W3CDTF">2024-11-05T11:48:54Z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0x010100E30E34643ABC0C489E76D2AFF59C8943</vt:lpwstr>
  </property>
</Properties>
</file>