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gif" ContentType="image/gif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9" r:id="rId2"/>
  </p:sldIdLst>
  <p:sldSz cx="6858000" cy="9906000" type="A4"/>
  <p:notesSz cx="6888163" cy="10020300"/>
  <p:defaultTextStyle>
    <a:defPPr>
      <a:defRPr lang="ru-RU"/>
    </a:defPPr>
    <a:lvl1pPr marL="0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1pPr>
    <a:lvl2pPr marL="462105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2pPr>
    <a:lvl3pPr marL="924210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3pPr>
    <a:lvl4pPr marL="1386315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4pPr>
    <a:lvl5pPr marL="1848418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5pPr>
    <a:lvl6pPr marL="2310526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6pPr>
    <a:lvl7pPr marL="2772628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7pPr>
    <a:lvl8pPr marL="3234733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8pPr>
    <a:lvl9pPr marL="3696839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32" userDrawn="1">
          <p15:clr>
            <a:srgbClr val="A4A3A4"/>
          </p15:clr>
        </p15:guide>
        <p15:guide id="3" orient="horz" pos="1129" userDrawn="1">
          <p15:clr>
            <a:srgbClr val="A4A3A4"/>
          </p15:clr>
        </p15:guide>
        <p15:guide id="4" orient="horz" pos="2095" userDrawn="1">
          <p15:clr>
            <a:srgbClr val="A4A3A4"/>
          </p15:clr>
        </p15:guide>
        <p15:guide id="5" pos="11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9CD2"/>
    <a:srgbClr val="0670B7"/>
    <a:srgbClr val="9DB4E0"/>
    <a:srgbClr val="D6E8F4"/>
    <a:srgbClr val="0E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24" y="96"/>
      </p:cViewPr>
      <p:guideLst>
        <p:guide pos="232"/>
        <p:guide orient="horz" pos="1129"/>
        <p:guide orient="horz" pos="2095"/>
        <p:guide pos="11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13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18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038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76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75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542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09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52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333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191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4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5C735-9465-446E-A291-AE85B1E28EDC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65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Скругленный прямоугольник 34"/>
          <p:cNvSpPr/>
          <p:nvPr/>
        </p:nvSpPr>
        <p:spPr>
          <a:xfrm>
            <a:off x="2021366" y="1265096"/>
            <a:ext cx="6407556" cy="2311828"/>
          </a:xfrm>
          <a:prstGeom prst="roundRect">
            <a:avLst>
              <a:gd name="adj" fmla="val 50000"/>
            </a:avLst>
          </a:prstGeom>
          <a:solidFill>
            <a:srgbClr val="0E77BB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sp>
        <p:nvSpPr>
          <p:cNvPr id="16" name="Прямоугольник 15"/>
          <p:cNvSpPr/>
          <p:nvPr/>
        </p:nvSpPr>
        <p:spPr>
          <a:xfrm>
            <a:off x="2" y="8497588"/>
            <a:ext cx="6853376" cy="1304380"/>
          </a:xfrm>
          <a:prstGeom prst="rect">
            <a:avLst/>
          </a:prstGeom>
          <a:solidFill>
            <a:srgbClr val="0E77BB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45763" y="1459977"/>
            <a:ext cx="6407556" cy="2311828"/>
          </a:xfrm>
          <a:prstGeom prst="roundRect">
            <a:avLst>
              <a:gd name="adj" fmla="val 50000"/>
            </a:avLst>
          </a:prstGeom>
          <a:solidFill>
            <a:srgbClr val="0E7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97" y="414793"/>
            <a:ext cx="1043536" cy="78265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21258" y="4479402"/>
            <a:ext cx="4258843" cy="3547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428"/>
              </a:spcBef>
            </a:pP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оценить условия оказания услуг: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Комфорт и чистота помещений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Доброжелательность и вежливость персонала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Легкость получения информации</a:t>
            </a:r>
            <a:b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о работе организации и ее точность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Удобство записи для получения</a:t>
            </a:r>
            <a:b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услуги и своевременность</a:t>
            </a:r>
            <a:b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ее оказания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Доступность для граждан</a:t>
            </a:r>
            <a:b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с инвалидностью</a:t>
            </a:r>
          </a:p>
          <a:p>
            <a:pPr>
              <a:spcBef>
                <a:spcPts val="1714"/>
              </a:spcBef>
            </a:pP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оставить свое обращение</a:t>
            </a:r>
          </a:p>
          <a:p>
            <a:pPr>
              <a:spcBef>
                <a:spcPts val="1714"/>
              </a:spcBef>
            </a:pP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ознакомиться </a:t>
            </a:r>
            <a:b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с рейтингом организации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7949" y="1690814"/>
            <a:ext cx="4245429" cy="105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43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ОЦЕНИТЕ</a:t>
            </a:r>
            <a:br>
              <a:rPr lang="ru-RU" sz="3143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3143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НАШУ РАБОТУ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21258" y="8858297"/>
            <a:ext cx="5748871" cy="531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28" dirty="0">
                <a:solidFill>
                  <a:srgbClr val="0E77B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Ваша оценка поможет нам стать лучше и убедиться, что все хорошо!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641736" y="2846332"/>
            <a:ext cx="4028393" cy="751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2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оценить условия предоставления услуг наведите камеру Вашего телефона</a:t>
            </a:r>
            <a:br>
              <a:rPr lang="ru-RU" sz="142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2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сканируйте QR-код</a:t>
            </a:r>
          </a:p>
        </p:txBody>
      </p:sp>
      <p:sp>
        <p:nvSpPr>
          <p:cNvPr id="6" name="Овал 5"/>
          <p:cNvSpPr/>
          <p:nvPr/>
        </p:nvSpPr>
        <p:spPr>
          <a:xfrm>
            <a:off x="-141404" y="1383623"/>
            <a:ext cx="2533149" cy="253314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4000" sy="104000" algn="ctr" rotWithShape="0">
              <a:srgbClr val="0E77BB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sp>
        <p:nvSpPr>
          <p:cNvPr id="15" name="Овал 14"/>
          <p:cNvSpPr/>
          <p:nvPr/>
        </p:nvSpPr>
        <p:spPr>
          <a:xfrm>
            <a:off x="354942" y="7560790"/>
            <a:ext cx="432438" cy="4324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77" y="7695562"/>
            <a:ext cx="204488" cy="16806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64" y="8910718"/>
            <a:ext cx="422254" cy="378269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921257" y="4083900"/>
            <a:ext cx="3598828" cy="400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28"/>
              </a:spcBef>
            </a:pPr>
            <a:r>
              <a:rPr lang="ru-RU" sz="2001" dirty="0">
                <a:solidFill>
                  <a:srgbClr val="0E77B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ВЫ МОЖЕТЕ:</a:t>
            </a:r>
          </a:p>
        </p:txBody>
      </p:sp>
      <p:sp>
        <p:nvSpPr>
          <p:cNvPr id="26" name="Овал 25"/>
          <p:cNvSpPr/>
          <p:nvPr/>
        </p:nvSpPr>
        <p:spPr>
          <a:xfrm>
            <a:off x="354942" y="4431751"/>
            <a:ext cx="432438" cy="4324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sp>
        <p:nvSpPr>
          <p:cNvPr id="27" name="Овал 26"/>
          <p:cNvSpPr/>
          <p:nvPr/>
        </p:nvSpPr>
        <p:spPr>
          <a:xfrm>
            <a:off x="354942" y="7034425"/>
            <a:ext cx="432438" cy="4324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86" y="4556539"/>
            <a:ext cx="189145" cy="16944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84" y="7158013"/>
            <a:ext cx="206549" cy="185259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2595424" y="2784311"/>
            <a:ext cx="399231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Группа 16"/>
          <p:cNvGrpSpPr/>
          <p:nvPr/>
        </p:nvGrpSpPr>
        <p:grpSpPr>
          <a:xfrm>
            <a:off x="378165" y="1860322"/>
            <a:ext cx="1503586" cy="1499096"/>
            <a:chOff x="589568" y="2738105"/>
            <a:chExt cx="3057327" cy="3024188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589568" y="2738105"/>
              <a:ext cx="3057327" cy="302418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67">
                <a:solidFill>
                  <a:schemeClr val="tx1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032506" y="3883947"/>
              <a:ext cx="2286880" cy="12619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428"/>
                </a:spcBef>
              </a:pPr>
              <a:r>
                <a:rPr lang="ru-RU" sz="1155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МЕСТО ДЛЯ </a:t>
              </a:r>
              <a:r>
                <a:rPr lang="en-US" sz="1155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QR</a:t>
              </a:r>
              <a:r>
                <a:rPr lang="ru-RU" sz="1155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-КОДА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132" y="5789680"/>
            <a:ext cx="3126997" cy="2888263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1436457" y="439641"/>
            <a:ext cx="2781037" cy="476423"/>
            <a:chOff x="2001531" y="192423"/>
            <a:chExt cx="3744754" cy="686061"/>
          </a:xfrm>
        </p:grpSpPr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1531" y="192423"/>
              <a:ext cx="428787" cy="686061"/>
            </a:xfrm>
            <a:prstGeom prst="rect">
              <a:avLst/>
            </a:prstGeom>
          </p:spPr>
        </p:pic>
        <p:sp>
          <p:nvSpPr>
            <p:cNvPr id="31" name="TextBox 9"/>
            <p:cNvSpPr txBox="1"/>
            <p:nvPr/>
          </p:nvSpPr>
          <p:spPr>
            <a:xfrm>
              <a:off x="2402346" y="332497"/>
              <a:ext cx="3343939" cy="4875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1423437" rtl="0" eaLnBrk="1" latinLnBrk="0" hangingPunct="1">
                <a:defRPr sz="28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11718" algn="l" defTabSz="1423437" rtl="0" eaLnBrk="1" latinLnBrk="0" hangingPunct="1">
                <a:defRPr sz="28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423437" algn="l" defTabSz="1423437" rtl="0" eaLnBrk="1" latinLnBrk="0" hangingPunct="1">
                <a:defRPr sz="28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5155" algn="l" defTabSz="1423437" rtl="0" eaLnBrk="1" latinLnBrk="0" hangingPunct="1">
                <a:defRPr sz="28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46871" algn="l" defTabSz="1423437" rtl="0" eaLnBrk="1" latinLnBrk="0" hangingPunct="1">
                <a:defRPr sz="28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8592" algn="l" defTabSz="1423437" rtl="0" eaLnBrk="1" latinLnBrk="0" hangingPunct="1">
                <a:defRPr sz="28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70308" algn="l" defTabSz="1423437" rtl="0" eaLnBrk="1" latinLnBrk="0" hangingPunct="1">
                <a:defRPr sz="28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982027" algn="l" defTabSz="1423437" rtl="0" eaLnBrk="1" latinLnBrk="0" hangingPunct="1">
                <a:defRPr sz="28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3746" algn="l" defTabSz="1423437" rtl="0" eaLnBrk="1" latinLnBrk="0" hangingPunct="1">
                <a:defRPr sz="28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800" dirty="0">
                  <a:latin typeface="PF Adamant Pro" pitchFamily="2" charset="-52"/>
                  <a:ea typeface="PF Adamant Pro" pitchFamily="2" charset="-52"/>
                </a:rPr>
                <a:t>МИНИСТЕРСТВО ОБРАЗОВАНИЯ И НАУКИ </a:t>
              </a:r>
            </a:p>
            <a:p>
              <a:r>
                <a:rPr lang="ru-RU" sz="800" dirty="0">
                  <a:latin typeface="PF Adamant Pro" pitchFamily="2" charset="-52"/>
                  <a:ea typeface="PF Adamant Pro" pitchFamily="2" charset="-52"/>
                </a:rPr>
                <a:t>РЕСПУБЛИКИ МАРИЙ ЭЛ</a:t>
              </a: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5C3D2E-C05C-1D74-1900-FE0CA94E41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05" y="1781094"/>
            <a:ext cx="1726674" cy="176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047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Рисунок" ma:contentTypeID="0x01010200D11D3D62C7307E408EE545F5196063E0" ma:contentTypeVersion="0" ma:contentTypeDescription="Отправка изображения или фотографии." ma:contentTypeScope="" ma:versionID="5213f4b72ee6e63a34494cc7c3c9f92c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67ac39f10f27f77b389864891fb7e96b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11" nillable="true" ma:displayName="Ширина рисунка" ma:internalName="ImageWidth" ma:readOnly="true">
      <xsd:simpleType>
        <xsd:restriction base="dms:Unknown"/>
      </xsd:simpleType>
    </xsd:element>
    <xsd:element name="ImageHeight" ma:index="12" nillable="true" ma:displayName="Высота рисунка" ma:internalName="ImageHeight" ma:readOnly="true">
      <xsd:simpleType>
        <xsd:restriction base="dms:Unknown"/>
      </xsd:simpleType>
    </xsd:element>
    <xsd:element name="ImageCreateDate" ma:index="13" nillable="true" ma:displayName="Дата создания рисунка" ma:format="DateTime" ma:hidden="true" ma:internalName="ImageCreateDate">
      <xsd:simpleType>
        <xsd:restriction base="dms:DateTime"/>
      </xsd:simpleType>
    </xsd:element>
    <xsd:element name="Description" ma:index="14" nillable="true" ma:displayName="Описание" ma:description="Используется в качестве замещающего текста для рисунка." ma:hidden="true" ma:internalName="Description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8" ma:displayName="Название"/>
        <xsd:element ref="dc:subject" minOccurs="0" maxOccurs="1"/>
        <xsd:element ref="dc:description" minOccurs="0" maxOccurs="1"/>
        <xsd:element name="keywords" minOccurs="0" maxOccurs="1" type="xsd:string" ma:index="20" ma:displayName="Ключевые слова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ImageCreateDate xmlns="http://schemas.microsoft.com/sharepoint/v3" xsi:nil="true"/>
    <Descrip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A12D53B-0D8B-4E6F-8531-8A2F12C16E8C}"/>
</file>

<file path=customXml/itemProps2.xml><?xml version="1.0" encoding="utf-8"?>
<ds:datastoreItem xmlns:ds="http://schemas.openxmlformats.org/officeDocument/2006/customXml" ds:itemID="{4E5D1CB6-66F0-4691-B1FA-588AE380543D}"/>
</file>

<file path=customXml/itemProps3.xml><?xml version="1.0" encoding="utf-8"?>
<ds:datastoreItem xmlns:ds="http://schemas.openxmlformats.org/officeDocument/2006/customXml" ds:itemID="{8067FE5A-26CE-437A-87B5-7054DE5C040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</TotalTime>
  <Words>92</Words>
  <Application>Microsoft Office PowerPoint</Application>
  <PresentationFormat>Лист A4 (210x297 мм)</PresentationFormat>
  <Paragraphs>15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PF Adamant Pro</vt:lpstr>
      <vt:lpstr>Wingdings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Нечаева Нина Васильевна</dc:creator>
  <cp:keywords/>
  <cp:lastModifiedBy>Старший Воспитатель</cp:lastModifiedBy>
  <cp:revision>29</cp:revision>
  <cp:lastPrinted>2023-10-02T08:48:10Z</cp:lastPrinted>
  <dcterms:created xsi:type="dcterms:W3CDTF">2023-08-02T11:27:24Z</dcterms:created>
  <dcterms:modified xsi:type="dcterms:W3CDTF">2023-10-02T08:49:00Z</dcterms:modified>
  <cp:contentType>Рисунок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0x01010200D11D3D62C7307E408EE545F5196063E0</vt:lpwstr>
  </property>
</Properties>
</file>