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2" r:id="rId21"/>
    <p:sldId id="283" r:id="rId22"/>
    <p:sldId id="284" r:id="rId23"/>
    <p:sldId id="285" r:id="rId24"/>
    <p:sldId id="286" r:id="rId2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23865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6455" y="180797"/>
            <a:ext cx="7851089" cy="1306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303" y="2045335"/>
            <a:ext cx="8072755" cy="3531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.profkiosk.ru/eServices/service_content/file/e1ca43b2-58e5-4636-a141-5707c37052c0.docx;02-03%20Planiruemye%20rezultaty%20v%20rannem%20vozraste.docx" TargetMode="External"/><Relationship Id="rId7" Type="http://schemas.openxmlformats.org/officeDocument/2006/relationships/hyperlink" Target="https://e.profkiosk.ru/eServices/service_content/file/f648e6d5-9949-4caa-985c-4e411f57a314.docx;07%20Planiruemye%20rezultaty%20na%20ehtape%20zaversheniya%20osvoeniya%20FOP.docx" TargetMode="External"/><Relationship Id="rId2" Type="http://schemas.openxmlformats.org/officeDocument/2006/relationships/hyperlink" Target="https://e.profkiosk.ru/eServices/service_content/file/0231c7b1-c7f4-477f-9778-9377084193c0.docx;01%20Planiruemye%20rezultaty%20v%20mladencheskom%20vozraste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.profkiosk.ru/eServices/service_content/file/5612df24-424f-4b44-85b8-74ccc6cd021d.docx;06%20Planiruemye%20rezultaty%20k%20shesti%20godam.docx" TargetMode="External"/><Relationship Id="rId5" Type="http://schemas.openxmlformats.org/officeDocument/2006/relationships/hyperlink" Target="https://e.profkiosk.ru/eServices/service_content/file/003f6bc6-3c6a-4b20-b549-57d55c12492a.docx;05%20Planiruemye%20rezultaty%20k%20pyati%20godam.docx" TargetMode="External"/><Relationship Id="rId4" Type="http://schemas.openxmlformats.org/officeDocument/2006/relationships/hyperlink" Target="https://e.profkiosk.ru/eServices/service_content/file/0b71f799-d463-41e7-918e-c9705bc2183f.docx;04%20Planiruemye%20rezultaty%20k%20chetyrem%20godam.docx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8714" y="1414653"/>
            <a:ext cx="44430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3405" marR="5080" indent="-561340">
              <a:lnSpc>
                <a:spcPct val="100000"/>
              </a:lnSpc>
              <a:spcBef>
                <a:spcPts val="95"/>
              </a:spcBef>
            </a:pPr>
            <a:r>
              <a:rPr sz="4000" spc="-60" dirty="0">
                <a:solidFill>
                  <a:srgbClr val="0D0D0D"/>
                </a:solidFill>
                <a:latin typeface="Cambria"/>
                <a:cs typeface="Cambria"/>
              </a:rPr>
              <a:t>Обзор</a:t>
            </a:r>
            <a:r>
              <a:rPr sz="4000" spc="170" dirty="0">
                <a:solidFill>
                  <a:srgbClr val="0D0D0D"/>
                </a:solidFill>
                <a:latin typeface="Cambria"/>
                <a:cs typeface="Cambria"/>
              </a:rPr>
              <a:t> </a:t>
            </a:r>
            <a:r>
              <a:rPr sz="4000" spc="-35" dirty="0">
                <a:solidFill>
                  <a:srgbClr val="0D0D0D"/>
                </a:solidFill>
                <a:latin typeface="Cambria"/>
                <a:cs typeface="Cambria"/>
              </a:rPr>
              <a:t>изменений: </a:t>
            </a:r>
            <a:r>
              <a:rPr sz="4000" spc="-865" dirty="0">
                <a:solidFill>
                  <a:srgbClr val="0D0D0D"/>
                </a:solidFill>
                <a:latin typeface="Cambria"/>
                <a:cs typeface="Cambria"/>
              </a:rPr>
              <a:t> </a:t>
            </a:r>
            <a:r>
              <a:rPr sz="4000" spc="5" dirty="0">
                <a:solidFill>
                  <a:srgbClr val="0D0D0D"/>
                </a:solidFill>
                <a:latin typeface="Cambria"/>
                <a:cs typeface="Cambria"/>
              </a:rPr>
              <a:t>Федеральная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2913" y="2634233"/>
            <a:ext cx="69513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65" dirty="0">
                <a:solidFill>
                  <a:srgbClr val="0D0D0D"/>
                </a:solidFill>
                <a:latin typeface="Cambria"/>
                <a:cs typeface="Cambria"/>
              </a:rPr>
              <a:t>образовательная</a:t>
            </a:r>
            <a:r>
              <a:rPr sz="4000" b="1" spc="150" dirty="0">
                <a:solidFill>
                  <a:srgbClr val="0D0D0D"/>
                </a:solidFill>
                <a:latin typeface="Cambria"/>
                <a:cs typeface="Cambria"/>
              </a:rPr>
              <a:t> </a:t>
            </a:r>
            <a:r>
              <a:rPr sz="4000" b="1" spc="-30" dirty="0">
                <a:solidFill>
                  <a:srgbClr val="0D0D0D"/>
                </a:solidFill>
                <a:latin typeface="Cambria"/>
                <a:cs typeface="Cambria"/>
              </a:rPr>
              <a:t>программа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8823" y="5835192"/>
            <a:ext cx="44564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495" y="3689603"/>
            <a:ext cx="2951988" cy="28361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795" y="2687827"/>
            <a:ext cx="8072120" cy="121571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 algn="just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Минпросвещения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предложило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унифицировать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образовательные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программы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на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всех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уровнях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образования,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том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числе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 на </a:t>
            </a:r>
            <a:r>
              <a:rPr sz="2800" spc="-25" dirty="0" err="1">
                <a:latin typeface="Times New Roman"/>
                <a:cs typeface="Times New Roman"/>
              </a:rPr>
              <a:t>дошкольном</a:t>
            </a:r>
            <a:r>
              <a:rPr sz="2800" spc="-25" dirty="0" smtClean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24521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2362200"/>
            <a:ext cx="7851089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ФЗ №</a:t>
            </a:r>
            <a:r>
              <a:rPr sz="2800" dirty="0"/>
              <a:t> 371-ФЗ</a:t>
            </a:r>
            <a:r>
              <a:rPr sz="2800" spc="-20" dirty="0"/>
              <a:t> от</a:t>
            </a:r>
            <a:r>
              <a:rPr sz="2800" spc="-5" dirty="0"/>
              <a:t> </a:t>
            </a:r>
            <a:r>
              <a:rPr sz="2800" dirty="0"/>
              <a:t>24</a:t>
            </a:r>
            <a:r>
              <a:rPr sz="2800" spc="-5" dirty="0"/>
              <a:t> сентября</a:t>
            </a:r>
            <a:r>
              <a:rPr sz="2800" spc="5" dirty="0"/>
              <a:t> </a:t>
            </a:r>
            <a:r>
              <a:rPr sz="2800" dirty="0"/>
              <a:t>2022</a:t>
            </a:r>
            <a:r>
              <a:rPr sz="2800" spc="-15" dirty="0"/>
              <a:t> </a:t>
            </a:r>
            <a:r>
              <a:rPr sz="2800" spc="-160" dirty="0"/>
              <a:t>г.</a:t>
            </a:r>
            <a:r>
              <a:rPr sz="2800" spc="-5" dirty="0"/>
              <a:t> «О </a:t>
            </a:r>
            <a:r>
              <a:rPr sz="2800" dirty="0"/>
              <a:t>внесении </a:t>
            </a:r>
            <a:r>
              <a:rPr sz="2800" spc="-685" dirty="0"/>
              <a:t> </a:t>
            </a:r>
            <a:r>
              <a:rPr sz="2800" spc="-15" dirty="0"/>
              <a:t>изменений</a:t>
            </a:r>
            <a:r>
              <a:rPr sz="2800" spc="5" dirty="0"/>
              <a:t> </a:t>
            </a:r>
            <a:r>
              <a:rPr sz="2800" spc="-5" dirty="0"/>
              <a:t>в</a:t>
            </a:r>
            <a:r>
              <a:rPr sz="2800" spc="5" dirty="0"/>
              <a:t> </a:t>
            </a:r>
            <a:r>
              <a:rPr sz="2800" spc="-10" dirty="0"/>
              <a:t>Федеральный</a:t>
            </a:r>
            <a:r>
              <a:rPr sz="2800" spc="-5" dirty="0"/>
              <a:t> </a:t>
            </a:r>
            <a:r>
              <a:rPr sz="2800" spc="-10" dirty="0"/>
              <a:t>закон</a:t>
            </a:r>
            <a:r>
              <a:rPr sz="2800" spc="-5" dirty="0"/>
              <a:t> «Об</a:t>
            </a:r>
            <a:endParaRPr sz="28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2800" spc="-15" dirty="0"/>
              <a:t>образовании</a:t>
            </a:r>
            <a:r>
              <a:rPr sz="2800" dirty="0"/>
              <a:t> </a:t>
            </a:r>
            <a:r>
              <a:rPr sz="2800" spc="-5" dirty="0"/>
              <a:t>в</a:t>
            </a:r>
            <a:r>
              <a:rPr sz="2800" dirty="0"/>
              <a:t> </a:t>
            </a:r>
            <a:r>
              <a:rPr sz="2800" spc="-20" dirty="0"/>
              <a:t>Российской</a:t>
            </a:r>
            <a:r>
              <a:rPr sz="2800" spc="25" dirty="0"/>
              <a:t> </a:t>
            </a:r>
            <a:r>
              <a:rPr sz="2800" spc="-10" dirty="0"/>
              <a:t>Федерации»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692" y="932814"/>
            <a:ext cx="3697604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0" marR="379095" indent="5080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Приказ Министерства 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просвещения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Российской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Times New Roman"/>
                <a:cs typeface="Times New Roman"/>
              </a:rPr>
              <a:t>Федерации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от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25.11.2022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№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1028</a:t>
            </a:r>
            <a:endParaRPr sz="2000">
              <a:latin typeface="Times New Roman"/>
              <a:cs typeface="Times New Roman"/>
            </a:endParaRPr>
          </a:p>
          <a:p>
            <a:pPr marL="59690" marR="50800" algn="ctr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«Об </a:t>
            </a:r>
            <a:r>
              <a:rPr sz="2000" b="1" spc="-5" dirty="0">
                <a:latin typeface="Times New Roman"/>
                <a:cs typeface="Times New Roman"/>
              </a:rPr>
              <a:t>утверждении федеральной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образовательной </a:t>
            </a:r>
            <a:r>
              <a:rPr sz="2000" b="1" dirty="0">
                <a:latin typeface="Times New Roman"/>
                <a:cs typeface="Times New Roman"/>
              </a:rPr>
              <a:t>программы 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дошкольного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образования»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0103" y="693419"/>
            <a:ext cx="8821420" cy="6164580"/>
            <a:chOff x="70103" y="693419"/>
            <a:chExt cx="8821420" cy="61645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693419"/>
              <a:ext cx="4319015" cy="5111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3" y="3314698"/>
              <a:ext cx="4760976" cy="35432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3532" y="398272"/>
          <a:ext cx="8641715" cy="63049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6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3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Было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895"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6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1.7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ФГОС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основой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для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10185" marR="180340" algn="ctr">
                        <a:lnSpc>
                          <a:spcPts val="2210"/>
                        </a:lnSpc>
                        <a:spcBef>
                          <a:spcPts val="12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разработки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вариативных</a:t>
                      </a:r>
                      <a:r>
                        <a:rPr sz="16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примерных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413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дошкольного</a:t>
                      </a:r>
                      <a:r>
                        <a:rPr sz="16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ФГОС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основой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для разработки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50925" marR="362585" indent="-698500">
                        <a:lnSpc>
                          <a:spcPts val="2210"/>
                        </a:lnSpc>
                        <a:spcBef>
                          <a:spcPts val="120"/>
                        </a:spcBef>
                      </a:pP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федеральной</a:t>
                      </a:r>
                      <a:r>
                        <a:rPr sz="1600" u="sng" spc="3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600" u="sng" spc="1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дошкольного</a:t>
                      </a:r>
                      <a:r>
                        <a:rPr sz="1600" u="sng" spc="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9626"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6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2.5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Программа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разрабатывается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утверждается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Организацией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97180" marR="263525" indent="-2540" algn="ctr">
                        <a:lnSpc>
                          <a:spcPct val="114999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самостоятельно</a:t>
                      </a:r>
                      <a:r>
                        <a:rPr sz="1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настоящим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Стандартом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учетом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Примерных</a:t>
                      </a:r>
                      <a:r>
                        <a:rPr sz="16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Программа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разрабатывается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утверждается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Организацией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самостоятельно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настоящим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Стандартом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ФОП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ДО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2513"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2.6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должно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19710" marR="186690" indent="135255">
                        <a:lnSpc>
                          <a:spcPct val="114999"/>
                        </a:lnSpc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обеспечивать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личности, 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мотивации</a:t>
                      </a:r>
                      <a:r>
                        <a:rPr sz="1600" spc="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способностей</a:t>
                      </a:r>
                      <a:r>
                        <a:rPr sz="1600" spc="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600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различных</a:t>
                      </a:r>
                      <a:r>
                        <a:rPr sz="1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видах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охватывать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следующие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структурные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единицы,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представляющие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475" marR="85090" algn="ctr">
                        <a:lnSpc>
                          <a:spcPct val="114999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определенные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направления</a:t>
                      </a:r>
                      <a:r>
                        <a:rPr sz="1600" spc="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развития и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6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(далее</a:t>
                      </a:r>
                      <a:r>
                        <a:rPr sz="1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образовательные области)….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ООП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должно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обеспечивать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80975" marR="192405" algn="ctr">
                        <a:lnSpc>
                          <a:spcPct val="114999"/>
                        </a:lnSpc>
                      </a:pP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физическое</a:t>
                      </a:r>
                      <a:r>
                        <a:rPr sz="1600" u="sng" spc="1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психическое</a:t>
                      </a:r>
                      <a:r>
                        <a:rPr sz="1600" u="sng" spc="1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600" u="sng" spc="2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ребенка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различных</a:t>
                      </a:r>
                      <a:r>
                        <a:rPr sz="1600" u="sng" spc="3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видах</a:t>
                      </a:r>
                      <a:r>
                        <a:rPr sz="1600" u="sng" spc="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600" u="sng" spc="3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охватывать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следующие</a:t>
                      </a:r>
                      <a:r>
                        <a:rPr sz="16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структурные</a:t>
                      </a:r>
                      <a:r>
                        <a:rPr sz="1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единицы,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представляющие</a:t>
                      </a:r>
                      <a:r>
                        <a:rPr sz="16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определенные</a:t>
                      </a:r>
                      <a:r>
                        <a:rPr sz="1600" u="sng" spc="5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направления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u="sng" spc="-1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600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60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600" spc="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(далее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–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области)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03835" marR="213360" algn="ctr">
                        <a:lnSpc>
                          <a:spcPct val="114999"/>
                        </a:lnSpc>
                      </a:pP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2.6: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перечень</a:t>
                      </a:r>
                      <a:r>
                        <a:rPr sz="16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областей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изменился,</a:t>
                      </a:r>
                      <a:r>
                        <a:rPr sz="1600" spc="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однако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расширено</a:t>
                      </a:r>
                      <a:r>
                        <a:rPr sz="1600" spc="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710" marR="102235" algn="ctr">
                        <a:lnSpc>
                          <a:spcPts val="2210"/>
                        </a:lnSpc>
                        <a:spcBef>
                          <a:spcPts val="120"/>
                        </a:spcBef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конкретизировано</a:t>
                      </a:r>
                      <a:r>
                        <a:rPr sz="1600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образовательных </a:t>
                      </a:r>
                      <a:r>
                        <a:rPr sz="1600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областей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1523" y="758316"/>
          <a:ext cx="8641080" cy="50935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1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3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8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Было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76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П.2.7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частично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изменен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перечень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детских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видов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этапах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25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младенчества,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дошкольного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детства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92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2.10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38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Объем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обязательной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части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0650" marR="99695" indent="199390">
                        <a:lnSpc>
                          <a:spcPct val="114999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рекомендуется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менее 60 %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ее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общего объема;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части,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формируемой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участниками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отношений,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%.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72720" marR="151765" algn="ctr">
                        <a:lnSpc>
                          <a:spcPct val="114999"/>
                        </a:lnSpc>
                        <a:spcBef>
                          <a:spcPts val="30"/>
                        </a:spcBef>
                      </a:pP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</a:t>
                      </a: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2.10: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уточнено,</a:t>
                      </a:r>
                      <a:r>
                        <a:rPr sz="1600" i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600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600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600" i="1" spc="-3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планируемые</a:t>
                      </a:r>
                      <a:r>
                        <a:rPr sz="1600" i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результаты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ООП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должны</a:t>
                      </a:r>
                      <a:r>
                        <a:rPr sz="1600" i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 не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600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600" i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планируемых</a:t>
                      </a:r>
                      <a:r>
                        <a:rPr sz="1600" i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результатов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ФОП</a:t>
                      </a:r>
                      <a:r>
                        <a:rPr sz="160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Объем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обязательной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части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должен</a:t>
                      </a:r>
                      <a:r>
                        <a:rPr sz="1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соответствовать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7314" marR="98425" indent="1270" algn="ctr">
                        <a:lnSpc>
                          <a:spcPct val="114999"/>
                        </a:lnSpc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федеральной программе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быть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менее 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общего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объема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части,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формируемой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участниками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отношений,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40%.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Содержание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планируемые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результаты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должны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u="sng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imes New Roman"/>
                          <a:cs typeface="Times New Roman"/>
                        </a:rPr>
                        <a:t>ниже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соответствующих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содержания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планируемых 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результатов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федеральной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программы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652360"/>
              </p:ext>
            </p:extLst>
          </p:nvPr>
        </p:nvGraphicFramePr>
        <p:xfrm>
          <a:off x="323532" y="1118361"/>
          <a:ext cx="8640445" cy="43769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3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3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6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Было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9407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3.29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Максимально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допустимый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объем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нагрузки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должен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62255" marR="320040" indent="-635" algn="ctr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соответствовать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санитарно- 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эпидемиологическим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правилам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58419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нормативам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СанПиН</a:t>
                      </a:r>
                      <a:r>
                        <a:rPr sz="1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2.4.1.3049-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565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r>
                        <a:rPr sz="1800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…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194945" marR="254635" algn="ctr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tc>
                  <a:txBody>
                    <a:bodyPr/>
                    <a:lstStyle/>
                    <a:p>
                      <a:pPr marR="908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Максимально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допустимый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объем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901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нагрузки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должен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197485" marR="288290" algn="ctr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соответствовать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санитарным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правилам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нормам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СанПиН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1.2.3685-21</a:t>
                      </a:r>
                      <a:r>
                        <a:rPr sz="1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0" marR="0" marT="7620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E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874">
                <a:tc>
                  <a:txBody>
                    <a:bodyPr/>
                    <a:lstStyle/>
                    <a:p>
                      <a:pPr marR="7429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п.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4.6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tc gridSpan="2"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323532" y="5902756"/>
            <a:ext cx="8641080" cy="0"/>
          </a:xfrm>
          <a:custGeom>
            <a:avLst/>
            <a:gdLst/>
            <a:ahLst/>
            <a:cxnLst/>
            <a:rect l="l" t="t" r="r" b="b"/>
            <a:pathLst>
              <a:path w="8641080">
                <a:moveTo>
                  <a:pt x="0" y="0"/>
                </a:moveTo>
                <a:lnTo>
                  <a:pt x="8641016" y="0"/>
                </a:lnTo>
              </a:path>
            </a:pathLst>
          </a:custGeom>
          <a:ln w="12700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2740" y="245821"/>
            <a:ext cx="1880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/>
              <a:t>Р</a:t>
            </a:r>
            <a:r>
              <a:rPr sz="4400" dirty="0"/>
              <a:t>ез</a:t>
            </a:r>
            <a:r>
              <a:rPr sz="4400" spc="-75" dirty="0"/>
              <a:t>ю</a:t>
            </a:r>
            <a:r>
              <a:rPr sz="4400" spc="-5" dirty="0"/>
              <a:t>ме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6303" y="1442720"/>
            <a:ext cx="8072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Ведомство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соотнесло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основные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положения,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которым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ФГОС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ФОП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9203" y="1747215"/>
            <a:ext cx="24745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3255" algn="l"/>
                <a:tab pos="2324735" algn="l"/>
              </a:tabLst>
            </a:pPr>
            <a:r>
              <a:rPr sz="2000" dirty="0">
                <a:latin typeface="Times New Roman"/>
                <a:cs typeface="Times New Roman"/>
              </a:rPr>
              <a:t>ДО	ра</a:t>
            </a:r>
            <a:r>
              <a:rPr sz="2000" spc="-40" dirty="0">
                <a:latin typeface="Times New Roman"/>
                <a:cs typeface="Times New Roman"/>
              </a:rPr>
              <a:t>с</a:t>
            </a:r>
            <a:r>
              <a:rPr sz="2000" spc="-70" dirty="0">
                <a:latin typeface="Times New Roman"/>
                <a:cs typeface="Times New Roman"/>
              </a:rPr>
              <a:t>хо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сь,	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1626" y="1747215"/>
            <a:ext cx="18719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скорректировало</a:t>
            </a:r>
            <a:endParaRPr sz="20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образовательных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0930" y="2052574"/>
            <a:ext cx="13188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2000" spc="-1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огр</a:t>
            </a:r>
            <a:r>
              <a:rPr sz="2000" spc="-15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мм</a:t>
            </a: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3603" y="1747215"/>
            <a:ext cx="29063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1075690" algn="l"/>
                <a:tab pos="1478280" algn="l"/>
              </a:tabLst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пункты	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	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вариативных</a:t>
            </a:r>
            <a:endParaRPr sz="20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дошкольного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9203" y="2052574"/>
            <a:ext cx="25374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458595" algn="l"/>
              </a:tabLst>
            </a:pP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име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ны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х	</a:t>
            </a:r>
            <a:r>
              <a:rPr sz="2000" spc="50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сновных 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образования.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2723133"/>
            <a:ext cx="8072755" cy="2282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Теперь</a:t>
            </a:r>
            <a:r>
              <a:rPr sz="2000" spc="11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Стандарт</a:t>
            </a:r>
            <a:r>
              <a:rPr sz="2000" spc="12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 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основа  </a:t>
            </a:r>
            <a:r>
              <a:rPr sz="2000" spc="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для  </a:t>
            </a:r>
            <a:r>
              <a:rPr sz="2000" spc="2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разработки</a:t>
            </a:r>
            <a:r>
              <a:rPr sz="2000" spc="1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ФОП  </a:t>
            </a:r>
            <a:r>
              <a:rPr sz="2000" spc="1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дошкольного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образования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образовательной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программы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детского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сада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Содержание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должно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обеспечивать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 физическое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 и 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психическое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развитие детей </a:t>
            </a:r>
            <a:r>
              <a:rPr sz="2000" dirty="0">
                <a:latin typeface="Times New Roman"/>
                <a:cs typeface="Times New Roman"/>
              </a:rPr>
              <a:t>в различных </a:t>
            </a:r>
            <a:r>
              <a:rPr sz="2000" spc="-5" dirty="0">
                <a:latin typeface="Times New Roman"/>
                <a:cs typeface="Times New Roman"/>
              </a:rPr>
              <a:t>видах </a:t>
            </a:r>
            <a:r>
              <a:rPr sz="2000" dirty="0">
                <a:latin typeface="Times New Roman"/>
                <a:cs typeface="Times New Roman"/>
              </a:rPr>
              <a:t>деятельности, а </a:t>
            </a:r>
            <a:r>
              <a:rPr sz="2000" spc="-5" dirty="0">
                <a:latin typeface="Times New Roman"/>
                <a:cs typeface="Times New Roman"/>
              </a:rPr>
              <a:t>не </a:t>
            </a:r>
            <a:r>
              <a:rPr sz="2000" spc="-10" dirty="0">
                <a:latin typeface="Times New Roman"/>
                <a:cs typeface="Times New Roman"/>
              </a:rPr>
              <a:t>как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раньше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«развитие </a:t>
            </a:r>
            <a:r>
              <a:rPr sz="2000" spc="5" dirty="0">
                <a:latin typeface="Times New Roman"/>
                <a:cs typeface="Times New Roman"/>
              </a:rPr>
              <a:t>личности,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мотивации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способностей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детей».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Образовательные</a:t>
            </a:r>
            <a:r>
              <a:rPr sz="2000" spc="8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области</a:t>
            </a:r>
            <a:r>
              <a:rPr sz="2000" spc="8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следует</a:t>
            </a:r>
            <a:r>
              <a:rPr sz="2000" spc="8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рассматривать</a:t>
            </a:r>
            <a:r>
              <a:rPr sz="2000" spc="85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как</a:t>
            </a:r>
            <a:r>
              <a:rPr sz="2000" spc="855" dirty="0"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направления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обучения</a:t>
            </a:r>
            <a:r>
              <a:rPr sz="20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воспитания</a:t>
            </a:r>
            <a:r>
              <a:rPr sz="2000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детей</a:t>
            </a:r>
            <a:r>
              <a:rPr sz="2000" dirty="0">
                <a:latin typeface="Times New Roman"/>
                <a:cs typeface="Times New Roman"/>
              </a:rPr>
              <a:t>, а</a:t>
            </a:r>
            <a:r>
              <a:rPr sz="2000" spc="-5" dirty="0">
                <a:latin typeface="Times New Roman"/>
                <a:cs typeface="Times New Roman"/>
              </a:rPr>
              <a:t> не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развития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образования.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2740" y="245821"/>
            <a:ext cx="1880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/>
              <a:t>Р</a:t>
            </a:r>
            <a:r>
              <a:rPr sz="4400" dirty="0"/>
              <a:t>ез</a:t>
            </a:r>
            <a:r>
              <a:rPr sz="4400" spc="-75" dirty="0"/>
              <a:t>ю</a:t>
            </a:r>
            <a:r>
              <a:rPr sz="4400" spc="-5" dirty="0"/>
              <a:t>ме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6303" y="1407667"/>
            <a:ext cx="8073390" cy="293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Обязательную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часть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программы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согласно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ФГОС</a:t>
            </a:r>
            <a:r>
              <a:rPr sz="1800" spc="-10" dirty="0">
                <a:latin typeface="Times New Roman"/>
                <a:cs typeface="Times New Roman"/>
              </a:rPr>
              <a:t> 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детские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сады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должны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будут </a:t>
            </a:r>
            <a:r>
              <a:rPr sz="1800" spc="-5" dirty="0">
                <a:latin typeface="Times New Roman"/>
                <a:cs typeface="Times New Roman"/>
              </a:rPr>
              <a:t>оформлять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виде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ссылки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на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федеральную</a:t>
            </a:r>
            <a:r>
              <a:rPr sz="18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Times New Roman"/>
                <a:cs typeface="Times New Roman"/>
              </a:rPr>
              <a:t>программу</a:t>
            </a:r>
            <a:r>
              <a:rPr sz="1800" spc="-2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Названия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количество образовательных областей </a:t>
            </a:r>
            <a:r>
              <a:rPr sz="1800" spc="-5" dirty="0">
                <a:latin typeface="Times New Roman"/>
                <a:cs typeface="Times New Roman"/>
              </a:rPr>
              <a:t>не </a:t>
            </a:r>
            <a:r>
              <a:rPr sz="1800" spc="-10" dirty="0">
                <a:latin typeface="Times New Roman"/>
                <a:cs typeface="Times New Roman"/>
              </a:rPr>
              <a:t>измелись, </a:t>
            </a:r>
            <a:r>
              <a:rPr sz="1800" dirty="0">
                <a:latin typeface="Times New Roman"/>
                <a:cs typeface="Times New Roman"/>
              </a:rPr>
              <a:t>а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содержание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каждой</a:t>
            </a: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из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них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Стандарте</a:t>
            </a:r>
            <a:r>
              <a:rPr sz="18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теперь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соответствует</a:t>
            </a: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ДО</a:t>
            </a:r>
            <a:r>
              <a:rPr sz="1800" spc="-5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15" dirty="0">
                <a:latin typeface="Times New Roman"/>
                <a:cs typeface="Times New Roman"/>
              </a:rPr>
              <a:t>Также авторы </a:t>
            </a:r>
            <a:r>
              <a:rPr sz="1800" spc="-10" dirty="0">
                <a:latin typeface="Times New Roman"/>
                <a:cs typeface="Times New Roman"/>
              </a:rPr>
              <a:t>изменений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дополнили виды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детской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деятельности</a:t>
            </a:r>
            <a:r>
              <a:rPr sz="1800" dirty="0">
                <a:latin typeface="Times New Roman"/>
                <a:cs typeface="Times New Roman"/>
              </a:rPr>
              <a:t>, в </a:t>
            </a:r>
            <a:r>
              <a:rPr sz="1800" spc="-25" dirty="0">
                <a:latin typeface="Times New Roman"/>
                <a:cs typeface="Times New Roman"/>
              </a:rPr>
              <a:t>которых 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педагоги</a:t>
            </a:r>
            <a:r>
              <a:rPr sz="1800" spc="-5" dirty="0">
                <a:latin typeface="Times New Roman"/>
                <a:cs typeface="Times New Roman"/>
              </a:rPr>
              <a:t> могут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реализовывать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содержание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образовательных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областей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зависимости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от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возраста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детей.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Обновили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ссылки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актуальные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СанПиН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1.2.3685-21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СП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2.4.3648-20,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которым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должен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соответствовать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максимально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допустимый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объем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образовательной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нагрузки.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303" y="4370958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9203" y="4370958"/>
            <a:ext cx="7731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0269" algn="l"/>
                <a:tab pos="1492250" algn="l"/>
                <a:tab pos="2312670" algn="l"/>
                <a:tab pos="3288029" algn="l"/>
                <a:tab pos="4580890" algn="l"/>
                <a:tab pos="5074285" algn="l"/>
                <a:tab pos="6671945" algn="l"/>
                <a:tab pos="6953884" algn="l"/>
              </a:tabLst>
            </a:pPr>
            <a:r>
              <a:rPr sz="1800" dirty="0">
                <a:latin typeface="Times New Roman"/>
                <a:cs typeface="Times New Roman"/>
              </a:rPr>
              <a:t>Вм</a:t>
            </a:r>
            <a:r>
              <a:rPr sz="1800" spc="55" dirty="0">
                <a:latin typeface="Times New Roman"/>
                <a:cs typeface="Times New Roman"/>
              </a:rPr>
              <a:t>е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о	</a:t>
            </a:r>
            <a:r>
              <a:rPr sz="1800" spc="-20" dirty="0">
                <a:latin typeface="Times New Roman"/>
                <a:cs typeface="Times New Roman"/>
              </a:rPr>
              <a:t>д</a:t>
            </a:r>
            <a:r>
              <a:rPr sz="1800" spc="-75" dirty="0">
                <a:latin typeface="Times New Roman"/>
                <a:cs typeface="Times New Roman"/>
              </a:rPr>
              <a:t>в</a:t>
            </a:r>
            <a:r>
              <a:rPr sz="1800" spc="1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х	</a:t>
            </a:r>
            <a:r>
              <a:rPr sz="1800" spc="-55" dirty="0">
                <a:latin typeface="Times New Roman"/>
                <a:cs typeface="Times New Roman"/>
              </a:rPr>
              <a:t>б</a:t>
            </a:r>
            <a:r>
              <a:rPr sz="1800" dirty="0">
                <a:latin typeface="Times New Roman"/>
                <a:cs typeface="Times New Roman"/>
              </a:rPr>
              <a:t>ло</a:t>
            </a:r>
            <a:r>
              <a:rPr sz="1800" spc="-9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ов	</a:t>
            </a:r>
            <a:r>
              <a:rPr sz="1800" spc="-5" dirty="0">
                <a:latin typeface="Times New Roman"/>
                <a:cs typeface="Times New Roman"/>
              </a:rPr>
              <a:t>цел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ы</a:t>
            </a:r>
            <a:r>
              <a:rPr sz="1800" dirty="0">
                <a:latin typeface="Times New Roman"/>
                <a:cs typeface="Times New Roman"/>
              </a:rPr>
              <a:t>х	ориентиров	для	мл</a:t>
            </a:r>
            <a:r>
              <a:rPr sz="1800" spc="5" dirty="0">
                <a:latin typeface="Times New Roman"/>
                <a:cs typeface="Times New Roman"/>
              </a:rPr>
              <a:t>а</a:t>
            </a:r>
            <a:r>
              <a:rPr sz="1800" spc="-20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ен</a:t>
            </a:r>
            <a:r>
              <a:rPr sz="1800" spc="-20" dirty="0">
                <a:latin typeface="Times New Roman"/>
                <a:cs typeface="Times New Roman"/>
              </a:rPr>
              <a:t>ч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9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45" dirty="0">
                <a:latin typeface="Times New Roman"/>
                <a:cs typeface="Times New Roman"/>
              </a:rPr>
              <a:t>г</a:t>
            </a:r>
            <a:r>
              <a:rPr sz="1800" dirty="0">
                <a:latin typeface="Times New Roman"/>
                <a:cs typeface="Times New Roman"/>
              </a:rPr>
              <a:t>о	и	</a:t>
            </a:r>
            <a:r>
              <a:rPr sz="1800" spc="-15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анне</a:t>
            </a:r>
            <a:r>
              <a:rPr sz="1800" spc="-40" dirty="0">
                <a:latin typeface="Times New Roman"/>
                <a:cs typeface="Times New Roman"/>
              </a:rPr>
              <a:t>г</a:t>
            </a:r>
            <a:r>
              <a:rPr sz="1800" dirty="0">
                <a:latin typeface="Times New Roman"/>
                <a:cs typeface="Times New Roman"/>
              </a:rPr>
              <a:t>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303" y="4645532"/>
            <a:ext cx="807402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возраста и </a:t>
            </a:r>
            <a:r>
              <a:rPr sz="1800" spc="-5" dirty="0">
                <a:latin typeface="Times New Roman"/>
                <a:cs typeface="Times New Roman"/>
              </a:rPr>
              <a:t>на этапе завершения </a:t>
            </a:r>
            <a:r>
              <a:rPr sz="1800" spc="-15" dirty="0">
                <a:latin typeface="Times New Roman"/>
                <a:cs typeface="Times New Roman"/>
              </a:rPr>
              <a:t>дошкольного </a:t>
            </a:r>
            <a:r>
              <a:rPr sz="1800" spc="-5" dirty="0">
                <a:latin typeface="Times New Roman"/>
                <a:cs typeface="Times New Roman"/>
              </a:rPr>
              <a:t>образования теперь Стандарт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предусматривает 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три </a:t>
            </a:r>
            <a:r>
              <a:rPr sz="1800" spc="-20" dirty="0">
                <a:solidFill>
                  <a:srgbClr val="FF0000"/>
                </a:solidFill>
                <a:latin typeface="Times New Roman"/>
                <a:cs typeface="Times New Roman"/>
              </a:rPr>
              <a:t>блока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–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целевые ориентиры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для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младенческого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раннего </a:t>
            </a:r>
            <a:r>
              <a:rPr sz="1800" spc="-4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возраста</a:t>
            </a: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 err="1">
                <a:solidFill>
                  <a:srgbClr val="FF0000"/>
                </a:solidFill>
                <a:latin typeface="Times New Roman"/>
                <a:cs typeface="Times New Roman"/>
              </a:rPr>
              <a:t>обособили</a:t>
            </a:r>
            <a:r>
              <a:rPr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2877" y="295732"/>
            <a:ext cx="42405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Структура</a:t>
            </a:r>
            <a:r>
              <a:rPr sz="4400" spc="-85" dirty="0"/>
              <a:t> </a:t>
            </a:r>
            <a:r>
              <a:rPr sz="4400" spc="15" dirty="0"/>
              <a:t>ФОП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2348483"/>
            <a:ext cx="8215883" cy="40355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7470" y="478663"/>
            <a:ext cx="377062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Цель</a:t>
            </a:r>
            <a:r>
              <a:rPr sz="4400" spc="-55" dirty="0"/>
              <a:t> </a:t>
            </a:r>
            <a:r>
              <a:rPr sz="4400" spc="15" dirty="0"/>
              <a:t>ФОП</a:t>
            </a:r>
            <a:r>
              <a:rPr sz="4400" spc="-40" dirty="0"/>
              <a:t> </a:t>
            </a:r>
            <a:r>
              <a:rPr sz="4400" spc="-10" dirty="0"/>
              <a:t>ДО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46301"/>
            <a:ext cx="8072120" cy="7118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3535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  <a:tab pos="640715" algn="l"/>
                <a:tab pos="1737995" algn="l"/>
                <a:tab pos="3437254" algn="l"/>
                <a:tab pos="3752850" algn="l"/>
                <a:tab pos="6198235" algn="l"/>
              </a:tabLst>
            </a:pP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Разностороннее</a:t>
            </a:r>
            <a:r>
              <a:rPr sz="2500" spc="1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развитие</a:t>
            </a:r>
            <a:r>
              <a:rPr sz="2500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500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15" dirty="0">
                <a:solidFill>
                  <a:srgbClr val="FF0000"/>
                </a:solidFill>
                <a:latin typeface="Times New Roman"/>
                <a:cs typeface="Times New Roman"/>
              </a:rPr>
              <a:t>период</a:t>
            </a:r>
            <a:r>
              <a:rPr sz="2500" spc="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FF0000"/>
                </a:solidFill>
                <a:latin typeface="Times New Roman"/>
                <a:cs typeface="Times New Roman"/>
              </a:rPr>
              <a:t>дошкольного</a:t>
            </a:r>
            <a:r>
              <a:rPr sz="2500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детства </a:t>
            </a:r>
            <a:r>
              <a:rPr sz="2500" spc="-6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5" dirty="0">
                <a:latin typeface="Times New Roman"/>
                <a:cs typeface="Times New Roman"/>
              </a:rPr>
              <a:t>у</a:t>
            </a:r>
            <a:r>
              <a:rPr sz="2500" spc="-5" dirty="0">
                <a:latin typeface="Times New Roman"/>
                <a:cs typeface="Times New Roman"/>
              </a:rPr>
              <a:t>че</a:t>
            </a:r>
            <a:r>
              <a:rPr sz="2500" spc="-40" dirty="0">
                <a:latin typeface="Times New Roman"/>
                <a:cs typeface="Times New Roman"/>
              </a:rPr>
              <a:t>т</a:t>
            </a:r>
            <a:r>
              <a:rPr sz="2500" spc="-5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м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25" dirty="0">
                <a:latin typeface="Times New Roman"/>
                <a:cs typeface="Times New Roman"/>
              </a:rPr>
              <a:t>в</a:t>
            </a:r>
            <a:r>
              <a:rPr sz="2500" spc="-5" dirty="0">
                <a:latin typeface="Times New Roman"/>
                <a:cs typeface="Times New Roman"/>
              </a:rPr>
              <a:t>озрастных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0" dirty="0">
                <a:latin typeface="Times New Roman"/>
                <a:cs typeface="Times New Roman"/>
              </a:rPr>
              <a:t>инди</a:t>
            </a:r>
            <a:r>
              <a:rPr sz="2500" dirty="0">
                <a:latin typeface="Times New Roman"/>
                <a:cs typeface="Times New Roman"/>
              </a:rPr>
              <a:t>в</a:t>
            </a:r>
            <a:r>
              <a:rPr sz="2500" spc="-10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д</a:t>
            </a:r>
            <a:r>
              <a:rPr sz="2500" spc="-20" dirty="0">
                <a:latin typeface="Times New Roman"/>
                <a:cs typeface="Times New Roman"/>
              </a:rPr>
              <a:t>у</a:t>
            </a:r>
            <a:r>
              <a:rPr sz="2500" spc="10" dirty="0">
                <a:latin typeface="Times New Roman"/>
                <a:cs typeface="Times New Roman"/>
              </a:rPr>
              <a:t>а</a:t>
            </a:r>
            <a:r>
              <a:rPr sz="2500" spc="-10" dirty="0">
                <a:latin typeface="Times New Roman"/>
                <a:cs typeface="Times New Roman"/>
              </a:rPr>
              <a:t>льны</a:t>
            </a:r>
            <a:r>
              <a:rPr sz="2500" spc="-5" dirty="0">
                <a:latin typeface="Times New Roman"/>
                <a:cs typeface="Times New Roman"/>
              </a:rPr>
              <a:t>х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50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со</a:t>
            </a:r>
            <a:r>
              <a:rPr sz="2500" spc="-35" dirty="0">
                <a:latin typeface="Times New Roman"/>
                <a:cs typeface="Times New Roman"/>
              </a:rPr>
              <a:t>б</a:t>
            </a:r>
            <a:r>
              <a:rPr sz="2500" dirty="0">
                <a:latin typeface="Times New Roman"/>
                <a:cs typeface="Times New Roman"/>
              </a:rPr>
              <a:t>е</a:t>
            </a:r>
            <a:r>
              <a:rPr sz="2500" spc="-10" dirty="0">
                <a:latin typeface="Times New Roman"/>
                <a:cs typeface="Times New Roman"/>
              </a:rPr>
              <a:t>нн</a:t>
            </a:r>
            <a:r>
              <a:rPr sz="2500" spc="5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стей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44" y="2156586"/>
            <a:ext cx="56692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2185" algn="l"/>
                <a:tab pos="2548890" algn="l"/>
              </a:tabLst>
            </a:pP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на	</a:t>
            </a:r>
            <a:r>
              <a:rPr sz="2500" spc="5" dirty="0">
                <a:solidFill>
                  <a:srgbClr val="FF0000"/>
                </a:solidFill>
                <a:latin typeface="Times New Roman"/>
                <a:cs typeface="Times New Roman"/>
              </a:rPr>
              <a:t>основе	</a:t>
            </a:r>
            <a:r>
              <a:rPr sz="2500" spc="-10" dirty="0">
                <a:solidFill>
                  <a:srgbClr val="FF0000"/>
                </a:solidFill>
                <a:latin typeface="Times New Roman"/>
                <a:cs typeface="Times New Roman"/>
              </a:rPr>
              <a:t>духовно-нравственных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8554" y="2156586"/>
            <a:ext cx="1887220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455295">
              <a:lnSpc>
                <a:spcPts val="2400"/>
              </a:lnSpc>
              <a:spcBef>
                <a:spcPts val="675"/>
              </a:spcBef>
            </a:pPr>
            <a:r>
              <a:rPr sz="2500" spc="-10" dirty="0">
                <a:solidFill>
                  <a:srgbClr val="FF0000"/>
                </a:solidFill>
                <a:latin typeface="Times New Roman"/>
                <a:cs typeface="Times New Roman"/>
              </a:rPr>
              <a:t>ц</a:t>
            </a:r>
            <a:r>
              <a:rPr sz="2500" spc="-15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2500" spc="-10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2500" spc="5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стей  </a:t>
            </a:r>
            <a:r>
              <a:rPr sz="2500" spc="-5" dirty="0">
                <a:latin typeface="Times New Roman"/>
                <a:cs typeface="Times New Roman"/>
              </a:rPr>
              <a:t>нацио</a:t>
            </a:r>
            <a:r>
              <a:rPr sz="2500" dirty="0">
                <a:latin typeface="Times New Roman"/>
                <a:cs typeface="Times New Roman"/>
              </a:rPr>
              <a:t>н</a:t>
            </a:r>
            <a:r>
              <a:rPr sz="2500" spc="10" dirty="0">
                <a:latin typeface="Times New Roman"/>
                <a:cs typeface="Times New Roman"/>
              </a:rPr>
              <a:t>а</a:t>
            </a:r>
            <a:r>
              <a:rPr sz="2500" spc="-10" dirty="0">
                <a:latin typeface="Times New Roman"/>
                <a:cs typeface="Times New Roman"/>
              </a:rPr>
              <a:t>ль</a:t>
            </a:r>
            <a:r>
              <a:rPr sz="2500" dirty="0">
                <a:latin typeface="Times New Roman"/>
                <a:cs typeface="Times New Roman"/>
              </a:rPr>
              <a:t>н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-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144" y="2461386"/>
            <a:ext cx="5580380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675"/>
              </a:spcBef>
              <a:tabLst>
                <a:tab pos="1962150" algn="l"/>
                <a:tab pos="3248025" algn="l"/>
                <a:tab pos="5397500" algn="l"/>
              </a:tabLst>
            </a:pP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2500" spc="50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50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си</a:t>
            </a:r>
            <a:r>
              <a:rPr sz="2500" spc="5" dirty="0">
                <a:solidFill>
                  <a:srgbClr val="FF0000"/>
                </a:solidFill>
                <a:latin typeface="Times New Roman"/>
                <a:cs typeface="Times New Roman"/>
              </a:rPr>
              <a:t>й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500" spc="-145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500" spc="-60" dirty="0">
                <a:solidFill>
                  <a:srgbClr val="FF0000"/>
                </a:solidFill>
                <a:latin typeface="Times New Roman"/>
                <a:cs typeface="Times New Roman"/>
              </a:rPr>
              <a:t>г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5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нар</a:t>
            </a:r>
            <a:r>
              <a:rPr sz="2500" spc="-8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500" spc="5" dirty="0">
                <a:solidFill>
                  <a:srgbClr val="FF0000"/>
                </a:solidFill>
                <a:latin typeface="Times New Roman"/>
                <a:cs typeface="Times New Roman"/>
              </a:rPr>
              <a:t>д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а,</a:t>
            </a:r>
            <a:r>
              <a:rPr sz="25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ис</a:t>
            </a:r>
            <a:r>
              <a:rPr sz="2500" spc="-45" dirty="0">
                <a:latin typeface="Times New Roman"/>
                <a:cs typeface="Times New Roman"/>
              </a:rPr>
              <a:t>т</a:t>
            </a:r>
            <a:r>
              <a:rPr sz="2500" spc="-5" dirty="0">
                <a:latin typeface="Times New Roman"/>
                <a:cs typeface="Times New Roman"/>
              </a:rPr>
              <a:t>ори</a:t>
            </a:r>
            <a:r>
              <a:rPr sz="2500" spc="5" dirty="0">
                <a:latin typeface="Times New Roman"/>
                <a:cs typeface="Times New Roman"/>
              </a:rPr>
              <a:t>ч</a:t>
            </a:r>
            <a:r>
              <a:rPr sz="2500" spc="60" dirty="0">
                <a:latin typeface="Times New Roman"/>
                <a:cs typeface="Times New Roman"/>
              </a:rPr>
              <a:t>е</a:t>
            </a:r>
            <a:r>
              <a:rPr sz="2500" spc="-5" dirty="0">
                <a:latin typeface="Times New Roman"/>
                <a:cs typeface="Times New Roman"/>
              </a:rPr>
              <a:t>ск</a:t>
            </a:r>
            <a:r>
              <a:rPr sz="2500" spc="-15" dirty="0">
                <a:latin typeface="Times New Roman"/>
                <a:cs typeface="Times New Roman"/>
              </a:rPr>
              <a:t>и</a:t>
            </a:r>
            <a:r>
              <a:rPr sz="2500" spc="-5" dirty="0">
                <a:latin typeface="Times New Roman"/>
                <a:cs typeface="Times New Roman"/>
              </a:rPr>
              <a:t>х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и  </a:t>
            </a:r>
            <a:r>
              <a:rPr sz="2500" spc="-30" dirty="0">
                <a:latin typeface="Times New Roman"/>
                <a:cs typeface="Times New Roman"/>
              </a:rPr>
              <a:t>культурных</a:t>
            </a:r>
            <a:r>
              <a:rPr sz="2500" spc="-3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традиций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2377" y="331673"/>
            <a:ext cx="6159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Задачи</a:t>
            </a:r>
            <a:r>
              <a:rPr sz="4400" spc="-45" dirty="0"/>
              <a:t> </a:t>
            </a:r>
            <a:r>
              <a:rPr sz="4400" spc="15" dirty="0"/>
              <a:t>ФОП</a:t>
            </a:r>
            <a:r>
              <a:rPr sz="4400" spc="-40" dirty="0"/>
              <a:t> </a:t>
            </a:r>
            <a:r>
              <a:rPr sz="4400" dirty="0"/>
              <a:t>ДО</a:t>
            </a:r>
            <a:r>
              <a:rPr sz="4400" spc="-35" dirty="0"/>
              <a:t> </a:t>
            </a:r>
            <a:r>
              <a:rPr sz="4400" spc="-20" dirty="0"/>
              <a:t>(новое)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6303" y="1223594"/>
            <a:ext cx="8269605" cy="531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Обеспечить</a:t>
            </a:r>
            <a:r>
              <a:rPr sz="1550" spc="735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единые</a:t>
            </a:r>
            <a:r>
              <a:rPr sz="1550" b="1" spc="7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для</a:t>
            </a:r>
            <a:r>
              <a:rPr sz="1550" spc="73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России</a:t>
            </a:r>
            <a:r>
              <a:rPr sz="1550" spc="75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содержание</a:t>
            </a:r>
            <a:r>
              <a:rPr sz="1550" b="1" spc="75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дошкольного</a:t>
            </a:r>
            <a:r>
              <a:rPr sz="1550" spc="7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образования</a:t>
            </a:r>
            <a:r>
              <a:rPr sz="1550" spc="71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планируемые</a:t>
            </a:r>
            <a:endParaRPr sz="155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550" b="1" spc="-20" dirty="0">
                <a:latin typeface="Times New Roman"/>
                <a:cs typeface="Times New Roman"/>
              </a:rPr>
              <a:t>результаты</a:t>
            </a:r>
            <a:r>
              <a:rPr sz="1550" b="1" spc="1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освоения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образовательной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программы</a:t>
            </a:r>
            <a:endParaRPr sz="155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Приобщать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детей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соответствии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с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возрастными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особенностями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к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базовым</a:t>
            </a:r>
            <a:r>
              <a:rPr sz="1550" b="1" spc="-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ценностям </a:t>
            </a:r>
            <a:r>
              <a:rPr sz="1550" b="1" spc="-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российского</a:t>
            </a:r>
            <a:r>
              <a:rPr sz="1550" b="1" spc="-5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народа,</a:t>
            </a:r>
            <a:r>
              <a:rPr sz="1550" b="1" spc="-1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создание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условий</a:t>
            </a:r>
            <a:r>
              <a:rPr sz="1550" b="1" spc="-1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для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формирования</a:t>
            </a:r>
            <a:r>
              <a:rPr sz="1550" b="1" spc="-10" dirty="0">
                <a:latin typeface="Times New Roman"/>
                <a:cs typeface="Times New Roman"/>
              </a:rPr>
              <a:t> ценностного</a:t>
            </a:r>
            <a:r>
              <a:rPr sz="1550" b="1" spc="-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отношения</a:t>
            </a:r>
            <a:r>
              <a:rPr sz="1550" b="1" spc="-5" dirty="0">
                <a:latin typeface="Times New Roman"/>
                <a:cs typeface="Times New Roman"/>
              </a:rPr>
              <a:t> к 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окружающему </a:t>
            </a:r>
            <a:r>
              <a:rPr sz="1550" b="1" spc="-40" dirty="0">
                <a:latin typeface="Times New Roman"/>
                <a:cs typeface="Times New Roman"/>
              </a:rPr>
              <a:t>миру, </a:t>
            </a:r>
            <a:r>
              <a:rPr sz="1550" b="1" spc="-10" dirty="0">
                <a:latin typeface="Times New Roman"/>
                <a:cs typeface="Times New Roman"/>
              </a:rPr>
              <a:t>становления </a:t>
            </a:r>
            <a:r>
              <a:rPr sz="1550" b="1" spc="-5" dirty="0">
                <a:latin typeface="Times New Roman"/>
                <a:cs typeface="Times New Roman"/>
              </a:rPr>
              <a:t>опыта действий и </a:t>
            </a:r>
            <a:r>
              <a:rPr sz="1550" b="1" spc="-15" dirty="0">
                <a:latin typeface="Times New Roman"/>
                <a:cs typeface="Times New Roman"/>
              </a:rPr>
              <a:t>поступков </a:t>
            </a:r>
            <a:r>
              <a:rPr sz="1550" b="1" spc="-5" dirty="0">
                <a:latin typeface="Times New Roman"/>
                <a:cs typeface="Times New Roman"/>
              </a:rPr>
              <a:t>на </a:t>
            </a:r>
            <a:r>
              <a:rPr sz="1550" b="1" spc="-10" dirty="0">
                <a:latin typeface="Times New Roman"/>
                <a:cs typeface="Times New Roman"/>
              </a:rPr>
              <a:t>основе </a:t>
            </a:r>
            <a:r>
              <a:rPr sz="1550" b="1" spc="-5" dirty="0">
                <a:latin typeface="Times New Roman"/>
                <a:cs typeface="Times New Roman"/>
              </a:rPr>
              <a:t>осмысления 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ценностей;</a:t>
            </a:r>
            <a:endParaRPr sz="155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Выстраивать, </a:t>
            </a:r>
            <a:r>
              <a:rPr sz="1550" spc="-15" dirty="0">
                <a:latin typeface="Times New Roman"/>
                <a:cs typeface="Times New Roman"/>
              </a:rPr>
              <a:t>структурировать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содержание </a:t>
            </a:r>
            <a:r>
              <a:rPr sz="1550" spc="-10" dirty="0">
                <a:latin typeface="Times New Roman"/>
                <a:cs typeface="Times New Roman"/>
              </a:rPr>
              <a:t>образовательной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деятельности </a:t>
            </a:r>
            <a:r>
              <a:rPr sz="1550" spc="-5" dirty="0">
                <a:latin typeface="Times New Roman"/>
                <a:cs typeface="Times New Roman"/>
              </a:rPr>
              <a:t>на </a:t>
            </a:r>
            <a:r>
              <a:rPr sz="1550" spc="5" dirty="0">
                <a:latin typeface="Times New Roman"/>
                <a:cs typeface="Times New Roman"/>
              </a:rPr>
              <a:t>основе </a:t>
            </a:r>
            <a:r>
              <a:rPr sz="1550" dirty="0">
                <a:latin typeface="Times New Roman"/>
                <a:cs typeface="Times New Roman"/>
              </a:rPr>
              <a:t>учета 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возрастных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 индивидуальных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особенностей</a:t>
            </a:r>
            <a:r>
              <a:rPr sz="1550" spc="-5" dirty="0">
                <a:latin typeface="Times New Roman"/>
                <a:cs typeface="Times New Roman"/>
              </a:rPr>
              <a:t> развития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детей</a:t>
            </a:r>
            <a:endParaRPr sz="155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10" dirty="0">
                <a:latin typeface="Times New Roman"/>
                <a:cs typeface="Times New Roman"/>
              </a:rPr>
              <a:t>Создать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условия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для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равного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доступа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к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образованию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для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всех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детей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дошкольного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возраста </a:t>
            </a:r>
            <a:r>
              <a:rPr sz="1550" spc="-37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с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учетом</a:t>
            </a:r>
            <a:r>
              <a:rPr sz="1550" spc="-5" dirty="0">
                <a:latin typeface="Times New Roman"/>
                <a:cs typeface="Times New Roman"/>
              </a:rPr>
              <a:t> разнообразия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образовательных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потребностей</a:t>
            </a:r>
            <a:r>
              <a:rPr sz="1550" spc="-5" dirty="0">
                <a:latin typeface="Times New Roman"/>
                <a:cs typeface="Times New Roman"/>
              </a:rPr>
              <a:t> 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индивидуальных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возможностей</a:t>
            </a:r>
            <a:endParaRPr sz="1550">
              <a:latin typeface="Times New Roman"/>
              <a:cs typeface="Times New Roman"/>
            </a:endParaRPr>
          </a:p>
          <a:p>
            <a:pPr marL="355600" marR="9525" indent="-342900" algn="just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Обеспечить </a:t>
            </a:r>
            <a:r>
              <a:rPr sz="1550" spc="-10" dirty="0">
                <a:latin typeface="Times New Roman"/>
                <a:cs typeface="Times New Roman"/>
              </a:rPr>
              <a:t>охрану </a:t>
            </a:r>
            <a:r>
              <a:rPr sz="1550" spc="-5" dirty="0">
                <a:latin typeface="Times New Roman"/>
                <a:cs typeface="Times New Roman"/>
              </a:rPr>
              <a:t>и укрепление </a:t>
            </a:r>
            <a:r>
              <a:rPr sz="1550" spc="-15" dirty="0">
                <a:latin typeface="Times New Roman"/>
                <a:cs typeface="Times New Roman"/>
              </a:rPr>
              <a:t>физического </a:t>
            </a:r>
            <a:r>
              <a:rPr sz="1550" spc="-5" dirty="0">
                <a:latin typeface="Times New Roman"/>
                <a:cs typeface="Times New Roman"/>
              </a:rPr>
              <a:t>и </a:t>
            </a:r>
            <a:r>
              <a:rPr sz="1550" spc="-15" dirty="0">
                <a:latin typeface="Times New Roman"/>
                <a:cs typeface="Times New Roman"/>
              </a:rPr>
              <a:t>психического </a:t>
            </a:r>
            <a:r>
              <a:rPr sz="1550" spc="-5" dirty="0">
                <a:latin typeface="Times New Roman"/>
                <a:cs typeface="Times New Roman"/>
              </a:rPr>
              <a:t>здоровья детей, в </a:t>
            </a:r>
            <a:r>
              <a:rPr sz="1550" spc="-20" dirty="0">
                <a:latin typeface="Times New Roman"/>
                <a:cs typeface="Times New Roman"/>
              </a:rPr>
              <a:t>том </a:t>
            </a:r>
            <a:r>
              <a:rPr sz="1550" spc="-5" dirty="0">
                <a:latin typeface="Times New Roman"/>
                <a:cs typeface="Times New Roman"/>
              </a:rPr>
              <a:t>числе </a:t>
            </a:r>
            <a:r>
              <a:rPr sz="1550" spc="-10" dirty="0">
                <a:latin typeface="Times New Roman"/>
                <a:cs typeface="Times New Roman"/>
              </a:rPr>
              <a:t>их </a:t>
            </a:r>
            <a:r>
              <a:rPr sz="1550" spc="-5" dirty="0">
                <a:latin typeface="Times New Roman"/>
                <a:cs typeface="Times New Roman"/>
              </a:rPr>
              <a:t> эмоционального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благополучия</a:t>
            </a:r>
            <a:endParaRPr sz="155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Обеспечить развитие </a:t>
            </a:r>
            <a:r>
              <a:rPr sz="1550" dirty="0">
                <a:latin typeface="Times New Roman"/>
                <a:cs typeface="Times New Roman"/>
              </a:rPr>
              <a:t>физических, </a:t>
            </a:r>
            <a:r>
              <a:rPr sz="1550" spc="-5" dirty="0">
                <a:latin typeface="Times New Roman"/>
                <a:cs typeface="Times New Roman"/>
              </a:rPr>
              <a:t>личностных, нравственных </a:t>
            </a:r>
            <a:r>
              <a:rPr sz="1550" spc="-15" dirty="0">
                <a:latin typeface="Times New Roman"/>
                <a:cs typeface="Times New Roman"/>
              </a:rPr>
              <a:t>качеств </a:t>
            </a:r>
            <a:r>
              <a:rPr sz="1550" spc="-5" dirty="0">
                <a:latin typeface="Times New Roman"/>
                <a:cs typeface="Times New Roman"/>
              </a:rPr>
              <a:t>и </a:t>
            </a:r>
            <a:r>
              <a:rPr sz="1550" spc="5" dirty="0">
                <a:latin typeface="Times New Roman"/>
                <a:cs typeface="Times New Roman"/>
              </a:rPr>
              <a:t>основ </a:t>
            </a:r>
            <a:r>
              <a:rPr sz="1550" spc="-10" dirty="0">
                <a:latin typeface="Times New Roman"/>
                <a:cs typeface="Times New Roman"/>
              </a:rPr>
              <a:t>патриотизма, 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интеллектуальных </a:t>
            </a:r>
            <a:r>
              <a:rPr sz="1550" spc="-5" dirty="0">
                <a:latin typeface="Times New Roman"/>
                <a:cs typeface="Times New Roman"/>
              </a:rPr>
              <a:t>и </a:t>
            </a:r>
            <a:r>
              <a:rPr sz="1550" spc="-10" dirty="0">
                <a:latin typeface="Times New Roman"/>
                <a:cs typeface="Times New Roman"/>
              </a:rPr>
              <a:t>художественно-творческих </a:t>
            </a:r>
            <a:r>
              <a:rPr sz="1550" dirty="0">
                <a:latin typeface="Times New Roman"/>
                <a:cs typeface="Times New Roman"/>
              </a:rPr>
              <a:t>способностей </a:t>
            </a:r>
            <a:r>
              <a:rPr sz="1550" spc="-10" dirty="0">
                <a:latin typeface="Times New Roman"/>
                <a:cs typeface="Times New Roman"/>
              </a:rPr>
              <a:t>ребенка, </a:t>
            </a:r>
            <a:r>
              <a:rPr sz="1550" spc="-15" dirty="0">
                <a:latin typeface="Times New Roman"/>
                <a:cs typeface="Times New Roman"/>
              </a:rPr>
              <a:t>его </a:t>
            </a:r>
            <a:r>
              <a:rPr sz="1550" spc="-10" dirty="0">
                <a:latin typeface="Times New Roman"/>
                <a:cs typeface="Times New Roman"/>
              </a:rPr>
              <a:t>инициативности, 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самостоятельности</a:t>
            </a:r>
            <a:r>
              <a:rPr sz="1550" spc="-3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 </a:t>
            </a:r>
            <a:r>
              <a:rPr sz="1550" dirty="0">
                <a:latin typeface="Times New Roman"/>
                <a:cs typeface="Times New Roman"/>
              </a:rPr>
              <a:t>ответственности</a:t>
            </a:r>
            <a:endParaRPr sz="155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Обеспечить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психолого-педагогическую</a:t>
            </a:r>
            <a:r>
              <a:rPr sz="1550" spc="-10" dirty="0">
                <a:latin typeface="Times New Roman"/>
                <a:cs typeface="Times New Roman"/>
              </a:rPr>
              <a:t> поддержку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семье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повышение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компетентности 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родителей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вопросах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воспитания,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обучения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и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развития,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охраны</a:t>
            </a:r>
            <a:r>
              <a:rPr sz="1550" spc="3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и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укрепления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здоровья 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детей,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обеспечения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их</a:t>
            </a:r>
            <a:r>
              <a:rPr sz="1550" dirty="0">
                <a:latin typeface="Times New Roman"/>
                <a:cs typeface="Times New Roman"/>
              </a:rPr>
              <a:t> безопасности</a:t>
            </a:r>
            <a:endParaRPr sz="1550">
              <a:latin typeface="Times New Roman"/>
              <a:cs typeface="Times New Roman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5600" algn="l"/>
              </a:tabLst>
            </a:pPr>
            <a:r>
              <a:rPr sz="1550" spc="-5" dirty="0">
                <a:latin typeface="Times New Roman"/>
                <a:cs typeface="Times New Roman"/>
              </a:rPr>
              <a:t>Обеспечить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достижение</a:t>
            </a:r>
            <a:r>
              <a:rPr sz="1550" b="1" spc="55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детьми</a:t>
            </a:r>
            <a:r>
              <a:rPr sz="1550" b="1" spc="55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на</a:t>
            </a:r>
            <a:r>
              <a:rPr sz="1550" b="1" spc="7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этапе</a:t>
            </a:r>
            <a:r>
              <a:rPr sz="1550" b="1" spc="6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завершения</a:t>
            </a:r>
            <a:r>
              <a:rPr sz="1550" b="1" spc="65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ДО</a:t>
            </a:r>
            <a:r>
              <a:rPr sz="1550" b="1" spc="50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уровня</a:t>
            </a:r>
            <a:r>
              <a:rPr sz="1550" b="1" spc="6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развития,</a:t>
            </a:r>
            <a:r>
              <a:rPr sz="1550" b="1" spc="60" dirty="0">
                <a:latin typeface="Times New Roman"/>
                <a:cs typeface="Times New Roman"/>
              </a:rPr>
              <a:t> </a:t>
            </a:r>
            <a:r>
              <a:rPr sz="1550" b="1" spc="-25" dirty="0">
                <a:latin typeface="Times New Roman"/>
                <a:cs typeface="Times New Roman"/>
              </a:rPr>
              <a:t>необходимого </a:t>
            </a:r>
            <a:r>
              <a:rPr sz="1550" b="1" spc="-375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и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достаточного</a:t>
            </a:r>
            <a:r>
              <a:rPr sz="1550" b="1" spc="-1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для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успешного</a:t>
            </a:r>
            <a:r>
              <a:rPr sz="1550" b="1" spc="-10" dirty="0">
                <a:latin typeface="Times New Roman"/>
                <a:cs typeface="Times New Roman"/>
              </a:rPr>
              <a:t> </a:t>
            </a:r>
            <a:r>
              <a:rPr sz="1550" b="1" spc="-5" dirty="0">
                <a:latin typeface="Times New Roman"/>
                <a:cs typeface="Times New Roman"/>
              </a:rPr>
              <a:t>освоения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ими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образовательных</a:t>
            </a:r>
            <a:r>
              <a:rPr sz="1550" spc="3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программ</a:t>
            </a:r>
            <a:r>
              <a:rPr sz="1550" spc="370" dirty="0">
                <a:latin typeface="Times New Roman"/>
                <a:cs typeface="Times New Roman"/>
              </a:rPr>
              <a:t> </a:t>
            </a:r>
            <a:r>
              <a:rPr sz="1550" spc="-15" dirty="0">
                <a:latin typeface="Times New Roman"/>
                <a:cs typeface="Times New Roman"/>
              </a:rPr>
              <a:t>начального </a:t>
            </a:r>
            <a:r>
              <a:rPr sz="1550" spc="-10" dirty="0">
                <a:latin typeface="Times New Roman"/>
                <a:cs typeface="Times New Roman"/>
              </a:rPr>
              <a:t> общего</a:t>
            </a:r>
            <a:r>
              <a:rPr sz="1550" spc="-2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образования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1397" y="478663"/>
            <a:ext cx="65995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Планируемые</a:t>
            </a:r>
            <a:r>
              <a:rPr sz="4400" spc="-35" dirty="0"/>
              <a:t> </a:t>
            </a:r>
            <a:r>
              <a:rPr sz="4400" spc="-50" dirty="0"/>
              <a:t>результаты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63065"/>
            <a:ext cx="8073390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Характеристики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возможных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достижений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ребенка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даны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детально</a:t>
            </a:r>
            <a:endParaRPr sz="20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младенческом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возрасте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к</a:t>
            </a:r>
            <a:r>
              <a:rPr sz="2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одному</a:t>
            </a:r>
            <a:r>
              <a:rPr sz="2000" u="sng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году</a:t>
            </a:r>
            <a:endParaRPr sz="20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раннем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возрасте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к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трем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годам</a:t>
            </a:r>
            <a:endParaRPr sz="20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дошкольном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возрасте: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четырем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годам</a:t>
            </a:r>
            <a:r>
              <a:rPr sz="2000" spc="-20" dirty="0">
                <a:latin typeface="Times New Roman"/>
                <a:cs typeface="Times New Roman"/>
              </a:rPr>
              <a:t>,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пяти</a:t>
            </a:r>
            <a:r>
              <a:rPr sz="20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годам</a:t>
            </a:r>
            <a:r>
              <a:rPr sz="2000" spc="-20" dirty="0">
                <a:latin typeface="Times New Roman"/>
                <a:cs typeface="Times New Roman"/>
              </a:rPr>
              <a:t>,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6"/>
              </a:rPr>
              <a:t>шести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6"/>
              </a:rPr>
              <a:t>годам</a:t>
            </a:r>
            <a:endParaRPr sz="20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концу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дошкольного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возраста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на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этапе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000" u="sng" dirty="0" err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завершения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000" u="sng" spc="5" dirty="0" err="1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7"/>
              </a:rPr>
              <a:t>освоения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706" y="478663"/>
            <a:ext cx="73901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Педагогическая</a:t>
            </a:r>
            <a:r>
              <a:rPr sz="4400" spc="-80" dirty="0"/>
              <a:t> </a:t>
            </a:r>
            <a:r>
              <a:rPr sz="4400" spc="-5" dirty="0"/>
              <a:t>диагностика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6303" y="1436573"/>
            <a:ext cx="376110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242062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Периодичность	</a:t>
            </a:r>
            <a:r>
              <a:rPr sz="2000" b="1" spc="-15" dirty="0">
                <a:latin typeface="Times New Roman"/>
                <a:cs typeface="Times New Roman"/>
              </a:rPr>
              <a:t>проведения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67173" y="1436573"/>
            <a:ext cx="15589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диагностики,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84163" y="1436573"/>
            <a:ext cx="22352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2195" algn="l"/>
                <a:tab pos="1484630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спо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б	и	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203" y="1742058"/>
            <a:ext cx="44856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2710" algn="l"/>
                <a:tab pos="2935605" algn="l"/>
              </a:tabLst>
            </a:pP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фиксации	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результатов	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определяется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8154" y="1742058"/>
            <a:ext cx="3061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0265" algn="l"/>
                <a:tab pos="1225550" algn="l"/>
                <a:tab pos="2002789" algn="l"/>
              </a:tabLst>
            </a:pP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ДОО</a:t>
            </a:r>
            <a:r>
              <a:rPr sz="2000" spc="-5" dirty="0">
                <a:latin typeface="Times New Roman"/>
                <a:cs typeface="Times New Roman"/>
              </a:rPr>
              <a:t>.	</a:t>
            </a:r>
            <a:r>
              <a:rPr sz="2000" dirty="0">
                <a:latin typeface="Times New Roman"/>
                <a:cs typeface="Times New Roman"/>
              </a:rPr>
              <a:t>В	</a:t>
            </a:r>
            <a:r>
              <a:rPr sz="2000" spc="5" dirty="0">
                <a:latin typeface="Times New Roman"/>
                <a:cs typeface="Times New Roman"/>
              </a:rPr>
              <a:t>ФОП	</a:t>
            </a:r>
            <a:r>
              <a:rPr sz="2000" b="1" spc="-15" dirty="0">
                <a:latin typeface="Times New Roman"/>
                <a:cs typeface="Times New Roman"/>
              </a:rPr>
              <a:t>уточнена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9203" y="2046858"/>
            <a:ext cx="773049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оптимальная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периодичность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–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дважды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год </a:t>
            </a:r>
            <a:r>
              <a:rPr sz="2000" spc="-5" dirty="0">
                <a:latin typeface="Times New Roman"/>
                <a:cs typeface="Times New Roman"/>
              </a:rPr>
              <a:t>(стартовая,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5" dirty="0">
                <a:latin typeface="Times New Roman"/>
                <a:cs typeface="Times New Roman"/>
              </a:rPr>
              <a:t>учетом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адаптационного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периода,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заключительная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этапе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освоения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содержания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программы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возрастной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группой).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3022473"/>
            <a:ext cx="52451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1864360" algn="l"/>
                <a:tab pos="3857625" algn="l"/>
              </a:tabLst>
            </a:pPr>
            <a:r>
              <a:rPr sz="2000" spc="-25" dirty="0">
                <a:latin typeface="Times New Roman"/>
                <a:cs typeface="Times New Roman"/>
              </a:rPr>
              <a:t>Р</a:t>
            </a:r>
            <a:r>
              <a:rPr sz="2000" spc="20" dirty="0">
                <a:latin typeface="Times New Roman"/>
                <a:cs typeface="Times New Roman"/>
              </a:rPr>
              <a:t>е</a:t>
            </a:r>
            <a:r>
              <a:rPr sz="2000" spc="-35" dirty="0">
                <a:latin typeface="Times New Roman"/>
                <a:cs typeface="Times New Roman"/>
              </a:rPr>
              <a:t>з</a:t>
            </a:r>
            <a:r>
              <a:rPr sz="2000" spc="-9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75" dirty="0">
                <a:latin typeface="Times New Roman"/>
                <a:cs typeface="Times New Roman"/>
              </a:rPr>
              <a:t>ь</a:t>
            </a:r>
            <a:r>
              <a:rPr sz="2000" spc="10" dirty="0">
                <a:latin typeface="Times New Roman"/>
                <a:cs typeface="Times New Roman"/>
              </a:rPr>
              <a:t>т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ты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3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да</a:t>
            </a:r>
            <a:r>
              <a:rPr sz="2000" spc="-6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огич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10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ой	диагн</a:t>
            </a:r>
            <a:r>
              <a:rPr sz="2000" spc="4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стики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3266" y="3022473"/>
            <a:ext cx="1606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(мониторинга)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3281" y="3022473"/>
            <a:ext cx="6565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м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г</a:t>
            </a:r>
            <a:r>
              <a:rPr sz="2000" spc="-15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9203" y="3327272"/>
            <a:ext cx="772985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использоваться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исключительно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решения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следующих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образовательных </a:t>
            </a:r>
            <a:r>
              <a:rPr sz="2000" spc="-20" dirty="0">
                <a:latin typeface="Times New Roman"/>
                <a:cs typeface="Times New Roman"/>
              </a:rPr>
              <a:t>задач: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индивидуализации образования, </a:t>
            </a:r>
            <a:r>
              <a:rPr sz="2000" dirty="0">
                <a:latin typeface="Times New Roman"/>
                <a:cs typeface="Times New Roman"/>
              </a:rPr>
              <a:t>оптимизации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работы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10" dirty="0">
                <a:latin typeface="Times New Roman"/>
                <a:cs typeface="Times New Roman"/>
              </a:rPr>
              <a:t> группой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детей.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9494" y="4303014"/>
            <a:ext cx="45408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" marR="5080" indent="-236220">
              <a:lnSpc>
                <a:spcPct val="100000"/>
              </a:lnSpc>
              <a:spcBef>
                <a:spcPts val="100"/>
              </a:spcBef>
              <a:tabLst>
                <a:tab pos="1341755" algn="l"/>
                <a:tab pos="1803400" algn="l"/>
                <a:tab pos="3112770" algn="l"/>
                <a:tab pos="3406775" algn="l"/>
                <a:tab pos="441452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д</a:t>
            </a:r>
            <a:r>
              <a:rPr sz="2000" b="1" spc="-5" dirty="0">
                <a:latin typeface="Times New Roman"/>
                <a:cs typeface="Times New Roman"/>
              </a:rPr>
              <a:t>иагн</a:t>
            </a:r>
            <a:r>
              <a:rPr sz="2000" b="1" spc="5" dirty="0">
                <a:latin typeface="Times New Roman"/>
                <a:cs typeface="Times New Roman"/>
              </a:rPr>
              <a:t>о</a:t>
            </a:r>
            <a:r>
              <a:rPr sz="2000" b="1" dirty="0">
                <a:latin typeface="Times New Roman"/>
                <a:cs typeface="Times New Roman"/>
              </a:rPr>
              <a:t>с</a:t>
            </a:r>
            <a:r>
              <a:rPr sz="2000" b="1" spc="-15" dirty="0">
                <a:latin typeface="Times New Roman"/>
                <a:cs typeface="Times New Roman"/>
              </a:rPr>
              <a:t>т</a:t>
            </a:r>
            <a:r>
              <a:rPr sz="2000" b="1" spc="-5" dirty="0">
                <a:latin typeface="Times New Roman"/>
                <a:cs typeface="Times New Roman"/>
              </a:rPr>
              <a:t>ики</a:t>
            </a:r>
            <a:r>
              <a:rPr sz="2000" b="1" dirty="0">
                <a:latin typeface="Times New Roman"/>
                <a:cs typeface="Times New Roman"/>
              </a:rPr>
              <a:t>:	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2000" spc="-55" dirty="0">
                <a:solidFill>
                  <a:srgbClr val="FF0000"/>
                </a:solidFill>
                <a:latin typeface="Times New Roman"/>
                <a:cs typeface="Times New Roman"/>
              </a:rPr>
              <a:t>б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2000" spc="-110" dirty="0">
                <a:solidFill>
                  <a:srgbClr val="FF0000"/>
                </a:solidFill>
                <a:latin typeface="Times New Roman"/>
                <a:cs typeface="Times New Roman"/>
              </a:rPr>
              <a:t>ю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ден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25" dirty="0">
                <a:latin typeface="Times New Roman"/>
                <a:cs typeface="Times New Roman"/>
              </a:rPr>
              <a:t>б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spc="20" dirty="0">
                <a:latin typeface="Times New Roman"/>
                <a:cs typeface="Times New Roman"/>
              </a:rPr>
              <a:t>с</a:t>
            </a:r>
            <a:r>
              <a:rPr sz="2000" spc="-3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ды	с  </a:t>
            </a:r>
            <a:r>
              <a:rPr sz="2000" spc="-15" dirty="0">
                <a:latin typeface="Times New Roman"/>
                <a:cs typeface="Times New Roman"/>
              </a:rPr>
              <a:t>детской	</a:t>
            </a:r>
            <a:r>
              <a:rPr sz="2000" dirty="0">
                <a:latin typeface="Times New Roman"/>
                <a:cs typeface="Times New Roman"/>
              </a:rPr>
              <a:t>деятельности,	</a:t>
            </a:r>
            <a:r>
              <a:rPr sz="2000" spc="-5" dirty="0">
                <a:latin typeface="Times New Roman"/>
                <a:cs typeface="Times New Roman"/>
              </a:rPr>
              <a:t>специальные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6303" y="4303014"/>
            <a:ext cx="35426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510665" algn="l"/>
              </a:tabLst>
            </a:pPr>
            <a:r>
              <a:rPr sz="2000" b="1" spc="-20" dirty="0">
                <a:latin typeface="Times New Roman"/>
                <a:cs typeface="Times New Roman"/>
              </a:rPr>
              <a:t>Методы	</a:t>
            </a:r>
            <a:r>
              <a:rPr sz="2000" b="1" spc="-10" dirty="0">
                <a:latin typeface="Times New Roman"/>
                <a:cs typeface="Times New Roman"/>
              </a:rPr>
              <a:t>педагогической</a:t>
            </a:r>
            <a:endParaRPr sz="2000">
              <a:latin typeface="Times New Roman"/>
              <a:cs typeface="Times New Roman"/>
            </a:endParaRPr>
          </a:p>
          <a:p>
            <a:pPr marL="355600" marR="5080">
              <a:lnSpc>
                <a:spcPct val="100000"/>
              </a:lnSpc>
              <a:tabLst>
                <a:tab pos="1435735" algn="l"/>
                <a:tab pos="2414905" algn="l"/>
              </a:tabLst>
            </a:pPr>
            <a:r>
              <a:rPr sz="2000" dirty="0">
                <a:latin typeface="Times New Roman"/>
                <a:cs typeface="Times New Roman"/>
              </a:rPr>
              <a:t>детьми,	ан</a:t>
            </a:r>
            <a:r>
              <a:rPr sz="2000" spc="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з	</a:t>
            </a:r>
            <a:r>
              <a:rPr sz="2000" spc="-5" dirty="0">
                <a:latin typeface="Times New Roman"/>
                <a:cs typeface="Times New Roman"/>
              </a:rPr>
              <a:t>пр</a:t>
            </a:r>
            <a:r>
              <a:rPr sz="2000" spc="-5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-10" dirty="0">
                <a:latin typeface="Times New Roman"/>
                <a:cs typeface="Times New Roman"/>
              </a:rPr>
              <a:t>у</a:t>
            </a:r>
            <a:r>
              <a:rPr sz="2000" spc="-30" dirty="0">
                <a:latin typeface="Times New Roman"/>
                <a:cs typeface="Times New Roman"/>
              </a:rPr>
              <a:t>к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ов  </a:t>
            </a:r>
            <a:r>
              <a:rPr sz="2000" spc="-10" dirty="0">
                <a:latin typeface="Times New Roman"/>
                <a:cs typeface="Times New Roman"/>
              </a:rPr>
              <a:t>методики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диагностики.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473" y="478663"/>
            <a:ext cx="77666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Психологическая</a:t>
            </a:r>
            <a:r>
              <a:rPr sz="4400" spc="-65" dirty="0"/>
              <a:t> </a:t>
            </a:r>
            <a:r>
              <a:rPr sz="4400" spc="-10" dirty="0"/>
              <a:t>диагностика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56969"/>
            <a:ext cx="8072120" cy="892039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6985" indent="-343535" algn="just">
              <a:lnSpc>
                <a:spcPct val="80100"/>
              </a:lnSpc>
              <a:spcBef>
                <a:spcPts val="620"/>
              </a:spcBef>
              <a:buFont typeface="Arial MT"/>
              <a:buChar char="•"/>
              <a:tabLst>
                <a:tab pos="356235" algn="l"/>
              </a:tabLst>
            </a:pPr>
            <a:r>
              <a:rPr sz="2200" spc="-10" dirty="0">
                <a:latin typeface="Times New Roman"/>
                <a:cs typeface="Times New Roman"/>
              </a:rPr>
              <a:t>Проведение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психологической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диагностики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определяется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положениями ФГОС </a:t>
            </a:r>
            <a:r>
              <a:rPr sz="2200" dirty="0">
                <a:latin typeface="Times New Roman"/>
                <a:cs typeface="Times New Roman"/>
              </a:rPr>
              <a:t>ДО </a:t>
            </a:r>
            <a:r>
              <a:rPr sz="2200" spc="-5" dirty="0">
                <a:latin typeface="Times New Roman"/>
                <a:cs typeface="Times New Roman"/>
              </a:rPr>
              <a:t>(п. </a:t>
            </a:r>
            <a:r>
              <a:rPr sz="2200" dirty="0">
                <a:latin typeface="Times New Roman"/>
                <a:cs typeface="Times New Roman"/>
              </a:rPr>
              <a:t>3.2.3) ФОП </a:t>
            </a:r>
            <a:r>
              <a:rPr sz="2200" spc="-5" dirty="0">
                <a:latin typeface="Times New Roman"/>
                <a:cs typeface="Times New Roman"/>
              </a:rPr>
              <a:t>ДО допускает также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психологическую</a:t>
            </a:r>
            <a:r>
              <a:rPr sz="22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диагностику</a:t>
            </a:r>
            <a:r>
              <a:rPr sz="22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развития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 err="1">
                <a:latin typeface="Times New Roman"/>
                <a:cs typeface="Times New Roman"/>
              </a:rPr>
              <a:t>детей</a:t>
            </a:r>
            <a:r>
              <a:rPr sz="2200" spc="-5" dirty="0" smtClean="0">
                <a:latin typeface="Times New Roman"/>
                <a:cs typeface="Times New Roman"/>
              </a:rPr>
              <a:t>.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516" y="478663"/>
            <a:ext cx="62039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Содержательный</a:t>
            </a:r>
            <a:r>
              <a:rPr sz="4400" spc="-95" dirty="0"/>
              <a:t> </a:t>
            </a:r>
            <a:r>
              <a:rPr sz="4400" spc="-15" dirty="0"/>
              <a:t>раздел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70685"/>
            <a:ext cx="8074025" cy="3620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ts val="1945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Представлены</a:t>
            </a:r>
            <a:r>
              <a:rPr sz="2400" b="1" spc="3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задачи</a:t>
            </a:r>
            <a:r>
              <a:rPr sz="2400" b="1" spc="3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3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содержание</a:t>
            </a:r>
            <a:r>
              <a:rPr sz="2400" b="1" spc="320" dirty="0">
                <a:latin typeface="Times New Roman"/>
                <a:cs typeface="Times New Roman"/>
              </a:rPr>
              <a:t> </a:t>
            </a:r>
            <a:r>
              <a:rPr sz="2400" b="1" spc="-10" dirty="0" err="1">
                <a:latin typeface="Times New Roman"/>
                <a:cs typeface="Times New Roman"/>
              </a:rPr>
              <a:t>образовательной</a:t>
            </a:r>
            <a:r>
              <a:rPr sz="2400" b="1" spc="315" dirty="0">
                <a:latin typeface="Times New Roman"/>
                <a:cs typeface="Times New Roman"/>
              </a:rPr>
              <a:t> </a:t>
            </a:r>
            <a:r>
              <a:rPr sz="2400" b="1" dirty="0" err="1" smtClean="0">
                <a:latin typeface="Times New Roman"/>
                <a:cs typeface="Times New Roman"/>
              </a:rPr>
              <a:t>деятельности</a:t>
            </a:r>
            <a:endParaRPr lang="ru-RU" sz="2400" b="1" spc="300" dirty="0">
              <a:latin typeface="Times New Roman"/>
              <a:cs typeface="Times New Roman"/>
            </a:endParaRPr>
          </a:p>
          <a:p>
            <a:pPr marL="355600" indent="-343535">
              <a:lnSpc>
                <a:spcPts val="1945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 err="1" smtClean="0">
                <a:latin typeface="Times New Roman"/>
                <a:cs typeface="Times New Roman"/>
              </a:rPr>
              <a:t>Содержание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latin typeface="Times New Roman"/>
                <a:cs typeface="Times New Roman"/>
              </a:rPr>
              <a:t>дополнено</a:t>
            </a:r>
            <a:r>
              <a:rPr sz="2400" b="1" spc="-5" dirty="0" smtClean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расширено</a:t>
            </a:r>
            <a:endParaRPr sz="2400" b="1" dirty="0">
              <a:latin typeface="Times New Roman"/>
              <a:cs typeface="Times New Roman"/>
            </a:endParaRPr>
          </a:p>
          <a:p>
            <a:pPr marL="355600" marR="6350" indent="-343535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  <a:tab pos="356235" algn="l"/>
                <a:tab pos="1685925" algn="l"/>
                <a:tab pos="2073275" algn="l"/>
                <a:tab pos="3479800" algn="l"/>
                <a:tab pos="3935729" algn="l"/>
                <a:tab pos="4362450" algn="l"/>
                <a:tab pos="4478655" algn="l"/>
                <a:tab pos="5691505" algn="l"/>
                <a:tab pos="5824220" algn="l"/>
                <a:tab pos="6569709" algn="l"/>
                <a:tab pos="6783070" algn="l"/>
                <a:tab pos="6884034" algn="l"/>
              </a:tabLst>
            </a:pPr>
            <a:r>
              <a:rPr sz="2400" b="1" dirty="0">
                <a:latin typeface="Times New Roman"/>
                <a:cs typeface="Times New Roman"/>
              </a:rPr>
              <a:t>С</a:t>
            </a:r>
            <a:r>
              <a:rPr sz="2400" b="1" spc="-50" dirty="0">
                <a:latin typeface="Times New Roman"/>
                <a:cs typeface="Times New Roman"/>
              </a:rPr>
              <a:t>о</a:t>
            </a:r>
            <a:r>
              <a:rPr sz="2400" b="1" dirty="0">
                <a:latin typeface="Times New Roman"/>
                <a:cs typeface="Times New Roman"/>
              </a:rPr>
              <a:t>де</a:t>
            </a:r>
            <a:r>
              <a:rPr sz="2400" b="1" spc="-15" dirty="0">
                <a:latin typeface="Times New Roman"/>
                <a:cs typeface="Times New Roman"/>
              </a:rPr>
              <a:t>р</a:t>
            </a:r>
            <a:r>
              <a:rPr sz="2400" b="1" dirty="0">
                <a:latin typeface="Times New Roman"/>
                <a:cs typeface="Times New Roman"/>
              </a:rPr>
              <a:t>ж</a:t>
            </a:r>
            <a:r>
              <a:rPr sz="2400" b="1" spc="5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spc="-10" dirty="0">
                <a:latin typeface="Times New Roman"/>
                <a:cs typeface="Times New Roman"/>
              </a:rPr>
              <a:t>и</a:t>
            </a:r>
            <a:r>
              <a:rPr sz="2400" b="1" dirty="0">
                <a:latin typeface="Times New Roman"/>
                <a:cs typeface="Times New Roman"/>
              </a:rPr>
              <a:t>е	о</a:t>
            </a:r>
            <a:r>
              <a:rPr sz="2400" b="1" spc="-20" dirty="0">
                <a:latin typeface="Times New Roman"/>
                <a:cs typeface="Times New Roman"/>
              </a:rPr>
              <a:t>б</a:t>
            </a:r>
            <a:r>
              <a:rPr sz="2400" b="1" dirty="0">
                <a:latin typeface="Times New Roman"/>
                <a:cs typeface="Times New Roman"/>
              </a:rPr>
              <a:t>ра</a:t>
            </a:r>
            <a:r>
              <a:rPr sz="2400" b="1" spc="-15" dirty="0">
                <a:latin typeface="Times New Roman"/>
                <a:cs typeface="Times New Roman"/>
              </a:rPr>
              <a:t>з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25" dirty="0">
                <a:latin typeface="Times New Roman"/>
                <a:cs typeface="Times New Roman"/>
              </a:rPr>
              <a:t>в</a:t>
            </a:r>
            <a:r>
              <a:rPr sz="2400" b="1" spc="-45" dirty="0"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т</a:t>
            </a:r>
            <a:r>
              <a:rPr sz="2400" b="1" spc="5" dirty="0">
                <a:latin typeface="Times New Roman"/>
                <a:cs typeface="Times New Roman"/>
              </a:rPr>
              <a:t>е</a:t>
            </a:r>
            <a:r>
              <a:rPr sz="2400" b="1" dirty="0">
                <a:latin typeface="Times New Roman"/>
                <a:cs typeface="Times New Roman"/>
              </a:rPr>
              <a:t>ль</a:t>
            </a:r>
            <a:r>
              <a:rPr sz="2400" b="1" spc="-10" dirty="0">
                <a:latin typeface="Times New Roman"/>
                <a:cs typeface="Times New Roman"/>
              </a:rPr>
              <a:t>н</a:t>
            </a:r>
            <a:r>
              <a:rPr sz="2400" b="1" dirty="0">
                <a:latin typeface="Times New Roman"/>
                <a:cs typeface="Times New Roman"/>
              </a:rPr>
              <a:t>ых	о</a:t>
            </a:r>
            <a:r>
              <a:rPr sz="2400" b="1" spc="-55" dirty="0">
                <a:latin typeface="Times New Roman"/>
                <a:cs typeface="Times New Roman"/>
              </a:rPr>
              <a:t>б</a:t>
            </a:r>
            <a:r>
              <a:rPr sz="2400" b="1" dirty="0">
                <a:latin typeface="Times New Roman"/>
                <a:cs typeface="Times New Roman"/>
              </a:rPr>
              <a:t>л</a:t>
            </a:r>
            <a:r>
              <a:rPr sz="2400" b="1" spc="5" dirty="0">
                <a:latin typeface="Times New Roman"/>
                <a:cs typeface="Times New Roman"/>
              </a:rPr>
              <a:t>а</a:t>
            </a:r>
            <a:r>
              <a:rPr sz="2400" b="1" spc="-10" dirty="0">
                <a:latin typeface="Times New Roman"/>
                <a:cs typeface="Times New Roman"/>
              </a:rPr>
              <a:t>с</a:t>
            </a:r>
            <a:r>
              <a:rPr sz="2400" b="1" dirty="0">
                <a:latin typeface="Times New Roman"/>
                <a:cs typeface="Times New Roman"/>
              </a:rPr>
              <a:t>т</a:t>
            </a:r>
            <a:r>
              <a:rPr sz="2400" b="1" spc="5" dirty="0">
                <a:latin typeface="Times New Roman"/>
                <a:cs typeface="Times New Roman"/>
              </a:rPr>
              <a:t>е</a:t>
            </a:r>
            <a:r>
              <a:rPr sz="2400" b="1" dirty="0">
                <a:latin typeface="Times New Roman"/>
                <a:cs typeface="Times New Roman"/>
              </a:rPr>
              <a:t>й		доп</a:t>
            </a:r>
            <a:r>
              <a:rPr sz="2400" b="1" spc="-3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л</a:t>
            </a:r>
            <a:r>
              <a:rPr sz="2400" b="1" spc="-10" dirty="0">
                <a:latin typeface="Times New Roman"/>
                <a:cs typeface="Times New Roman"/>
              </a:rPr>
              <a:t>н</a:t>
            </a:r>
            <a:r>
              <a:rPr sz="2400" b="1" dirty="0">
                <a:latin typeface="Times New Roman"/>
                <a:cs typeface="Times New Roman"/>
              </a:rPr>
              <a:t>ено	зад</a:t>
            </a:r>
            <a:r>
              <a:rPr sz="2400" b="1" spc="-75" dirty="0"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чами	</a:t>
            </a:r>
            <a:r>
              <a:rPr sz="2400" b="1" spc="-15" dirty="0">
                <a:latin typeface="Times New Roman"/>
                <a:cs typeface="Times New Roman"/>
              </a:rPr>
              <a:t>в</a:t>
            </a:r>
            <a:r>
              <a:rPr sz="2400" b="1" dirty="0">
                <a:latin typeface="Times New Roman"/>
                <a:cs typeface="Times New Roman"/>
              </a:rPr>
              <a:t>оспи</a:t>
            </a:r>
            <a:r>
              <a:rPr sz="2400" b="1" spc="5" dirty="0">
                <a:latin typeface="Times New Roman"/>
                <a:cs typeface="Times New Roman"/>
              </a:rPr>
              <a:t>т</a:t>
            </a:r>
            <a:r>
              <a:rPr sz="2400" b="1" spc="10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ни</a:t>
            </a:r>
            <a:r>
              <a:rPr sz="2400" b="1" spc="5" dirty="0">
                <a:latin typeface="Times New Roman"/>
                <a:cs typeface="Times New Roman"/>
              </a:rPr>
              <a:t>я</a:t>
            </a:r>
            <a:r>
              <a:rPr sz="2400" b="1" dirty="0">
                <a:latin typeface="Times New Roman"/>
                <a:cs typeface="Times New Roman"/>
              </a:rPr>
              <a:t>,  </a:t>
            </a:r>
            <a:r>
              <a:rPr sz="2400" b="1" spc="-25" dirty="0">
                <a:latin typeface="Times New Roman"/>
                <a:cs typeface="Times New Roman"/>
              </a:rPr>
              <a:t>о</a:t>
            </a:r>
            <a:r>
              <a:rPr sz="2400" b="1" spc="10" dirty="0">
                <a:latin typeface="Times New Roman"/>
                <a:cs typeface="Times New Roman"/>
              </a:rPr>
              <a:t>т</a:t>
            </a:r>
            <a:r>
              <a:rPr sz="2400" b="1" spc="-5" dirty="0">
                <a:latin typeface="Times New Roman"/>
                <a:cs typeface="Times New Roman"/>
              </a:rPr>
              <a:t>р</a:t>
            </a:r>
            <a:r>
              <a:rPr sz="2400" b="1" spc="5" dirty="0">
                <a:latin typeface="Times New Roman"/>
                <a:cs typeface="Times New Roman"/>
              </a:rPr>
              <a:t>а</a:t>
            </a:r>
            <a:r>
              <a:rPr sz="2400" b="1" spc="-25" dirty="0">
                <a:latin typeface="Times New Roman"/>
                <a:cs typeface="Times New Roman"/>
              </a:rPr>
              <a:t>ж</a:t>
            </a:r>
            <a:r>
              <a:rPr sz="2400" b="1" dirty="0">
                <a:latin typeface="Times New Roman"/>
                <a:cs typeface="Times New Roman"/>
              </a:rPr>
              <a:t>а</a:t>
            </a:r>
            <a:r>
              <a:rPr sz="2400" b="1" spc="10" dirty="0">
                <a:latin typeface="Times New Roman"/>
                <a:cs typeface="Times New Roman"/>
              </a:rPr>
              <a:t>ю</a:t>
            </a:r>
            <a:r>
              <a:rPr sz="2400" b="1" spc="-10" dirty="0">
                <a:latin typeface="Times New Roman"/>
                <a:cs typeface="Times New Roman"/>
              </a:rPr>
              <a:t>щ</a:t>
            </a:r>
            <a:r>
              <a:rPr sz="2400" b="1" spc="5" dirty="0">
                <a:latin typeface="Times New Roman"/>
                <a:cs typeface="Times New Roman"/>
              </a:rPr>
              <a:t>и</a:t>
            </a:r>
            <a:r>
              <a:rPr sz="2400" b="1" spc="-5" dirty="0">
                <a:latin typeface="Times New Roman"/>
                <a:cs typeface="Times New Roman"/>
              </a:rPr>
              <a:t>м</a:t>
            </a:r>
            <a:r>
              <a:rPr sz="2400" b="1" dirty="0">
                <a:latin typeface="Times New Roman"/>
                <a:cs typeface="Times New Roman"/>
              </a:rPr>
              <a:t>и	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spc="-25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пра</a:t>
            </a:r>
            <a:r>
              <a:rPr sz="2400" b="1" spc="-25" dirty="0">
                <a:latin typeface="Times New Roman"/>
                <a:cs typeface="Times New Roman"/>
              </a:rPr>
              <a:t>в</a:t>
            </a:r>
            <a:r>
              <a:rPr sz="2400" b="1" spc="-5" dirty="0">
                <a:latin typeface="Times New Roman"/>
                <a:cs typeface="Times New Roman"/>
              </a:rPr>
              <a:t>л</a:t>
            </a:r>
            <a:r>
              <a:rPr sz="2400" b="1" spc="5" dirty="0">
                <a:latin typeface="Times New Roman"/>
                <a:cs typeface="Times New Roman"/>
              </a:rPr>
              <a:t>ен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spc="10" dirty="0">
                <a:latin typeface="Times New Roman"/>
                <a:cs typeface="Times New Roman"/>
              </a:rPr>
              <a:t>о</a:t>
            </a:r>
            <a:r>
              <a:rPr sz="2400" b="1" spc="5" dirty="0">
                <a:latin typeface="Times New Roman"/>
                <a:cs typeface="Times New Roman"/>
              </a:rPr>
              <a:t>с</a:t>
            </a:r>
            <a:r>
              <a:rPr sz="2400" b="1" spc="-5" dirty="0">
                <a:latin typeface="Times New Roman"/>
                <a:cs typeface="Times New Roman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ь	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dirty="0">
                <a:latin typeface="Times New Roman"/>
                <a:cs typeface="Times New Roman"/>
              </a:rPr>
              <a:t>а	</a:t>
            </a:r>
            <a:r>
              <a:rPr sz="2400" b="1" spc="-5" dirty="0">
                <a:latin typeface="Times New Roman"/>
                <a:cs typeface="Times New Roman"/>
              </a:rPr>
              <a:t>п</a:t>
            </a:r>
            <a:r>
              <a:rPr sz="2400" b="1" spc="-10" dirty="0">
                <a:latin typeface="Times New Roman"/>
                <a:cs typeface="Times New Roman"/>
              </a:rPr>
              <a:t>р</a:t>
            </a:r>
            <a:r>
              <a:rPr sz="2400" b="1" spc="-5" dirty="0">
                <a:latin typeface="Times New Roman"/>
                <a:cs typeface="Times New Roman"/>
              </a:rPr>
              <a:t>и</a:t>
            </a:r>
            <a:r>
              <a:rPr sz="2400" b="1" spc="5" dirty="0">
                <a:latin typeface="Times New Roman"/>
                <a:cs typeface="Times New Roman"/>
              </a:rPr>
              <a:t>о</a:t>
            </a:r>
            <a:r>
              <a:rPr sz="2400" b="1" spc="10" dirty="0">
                <a:latin typeface="Times New Roman"/>
                <a:cs typeface="Times New Roman"/>
              </a:rPr>
              <a:t>б</a:t>
            </a:r>
            <a:r>
              <a:rPr sz="2400" b="1" spc="-25" dirty="0">
                <a:latin typeface="Times New Roman"/>
                <a:cs typeface="Times New Roman"/>
              </a:rPr>
              <a:t>щ</a:t>
            </a:r>
            <a:r>
              <a:rPr sz="2400" b="1" dirty="0">
                <a:latin typeface="Times New Roman"/>
                <a:cs typeface="Times New Roman"/>
              </a:rPr>
              <a:t>е</a:t>
            </a:r>
            <a:r>
              <a:rPr sz="2400" b="1" spc="10" dirty="0">
                <a:latin typeface="Times New Roman"/>
                <a:cs typeface="Times New Roman"/>
              </a:rPr>
              <a:t>н</a:t>
            </a:r>
            <a:r>
              <a:rPr sz="2400" b="1" spc="-5" dirty="0">
                <a:latin typeface="Times New Roman"/>
                <a:cs typeface="Times New Roman"/>
              </a:rPr>
              <a:t>и</a:t>
            </a:r>
            <a:r>
              <a:rPr sz="2400" b="1" dirty="0">
                <a:latin typeface="Times New Roman"/>
                <a:cs typeface="Times New Roman"/>
              </a:rPr>
              <a:t>е		д</a:t>
            </a:r>
            <a:r>
              <a:rPr sz="2400" b="1" spc="5" dirty="0">
                <a:latin typeface="Times New Roman"/>
                <a:cs typeface="Times New Roman"/>
              </a:rPr>
              <a:t>е</a:t>
            </a:r>
            <a:r>
              <a:rPr sz="2400" b="1" spc="-5" dirty="0">
                <a:latin typeface="Times New Roman"/>
                <a:cs typeface="Times New Roman"/>
              </a:rPr>
              <a:t>те</a:t>
            </a:r>
            <a:r>
              <a:rPr sz="2400" b="1" dirty="0">
                <a:latin typeface="Times New Roman"/>
                <a:cs typeface="Times New Roman"/>
              </a:rPr>
              <a:t>й	к		</a:t>
            </a:r>
            <a:r>
              <a:rPr sz="2400" b="1" spc="-5" dirty="0" err="1" smtClean="0">
                <a:latin typeface="Times New Roman"/>
                <a:cs typeface="Times New Roman"/>
              </a:rPr>
              <a:t>цен</a:t>
            </a:r>
            <a:r>
              <a:rPr sz="2400" b="1" spc="-10" dirty="0" err="1" smtClean="0">
                <a:latin typeface="Times New Roman"/>
                <a:cs typeface="Times New Roman"/>
              </a:rPr>
              <a:t>н</a:t>
            </a:r>
            <a:r>
              <a:rPr sz="2400" b="1" dirty="0" err="1" smtClean="0">
                <a:latin typeface="Times New Roman"/>
                <a:cs typeface="Times New Roman"/>
              </a:rPr>
              <a:t>ос</a:t>
            </a:r>
            <a:r>
              <a:rPr sz="2400" b="1" spc="-30" dirty="0" err="1" smtClean="0">
                <a:latin typeface="Times New Roman"/>
                <a:cs typeface="Times New Roman"/>
              </a:rPr>
              <a:t>т</a:t>
            </a:r>
            <a:r>
              <a:rPr sz="2400" b="1" dirty="0" err="1" smtClean="0">
                <a:latin typeface="Times New Roman"/>
                <a:cs typeface="Times New Roman"/>
              </a:rPr>
              <a:t>я</a:t>
            </a:r>
            <a:r>
              <a:rPr sz="2400" b="1" spc="-5" dirty="0" err="1" smtClean="0">
                <a:latin typeface="Times New Roman"/>
                <a:cs typeface="Times New Roman"/>
              </a:rPr>
              <a:t>м</a:t>
            </a:r>
            <a:r>
              <a:rPr lang="ru-RU" sz="2400" b="1" spc="-5" dirty="0" smtClean="0">
                <a:latin typeface="Times New Roman"/>
                <a:cs typeface="Times New Roman"/>
              </a:rPr>
              <a:t>.</a:t>
            </a:r>
          </a:p>
          <a:p>
            <a:pPr marL="355600" marR="6350" indent="-343535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  <a:tab pos="356235" algn="l"/>
                <a:tab pos="1685925" algn="l"/>
                <a:tab pos="2073275" algn="l"/>
                <a:tab pos="3479800" algn="l"/>
                <a:tab pos="3935729" algn="l"/>
                <a:tab pos="4362450" algn="l"/>
                <a:tab pos="4478655" algn="l"/>
                <a:tab pos="5691505" algn="l"/>
                <a:tab pos="5824220" algn="l"/>
                <a:tab pos="6569709" algn="l"/>
                <a:tab pos="6783070" algn="l"/>
                <a:tab pos="6884034" algn="l"/>
              </a:tabLst>
            </a:pPr>
            <a:r>
              <a:rPr lang="ru-RU" sz="2400" b="1" spc="-5" dirty="0" smtClean="0">
                <a:latin typeface="Times New Roman"/>
                <a:cs typeface="Times New Roman"/>
              </a:rPr>
              <a:t>П</a:t>
            </a:r>
            <a:r>
              <a:rPr sz="2400" b="1" spc="-5" dirty="0" err="1" smtClean="0">
                <a:latin typeface="Times New Roman"/>
                <a:cs typeface="Times New Roman"/>
              </a:rPr>
              <a:t>ризнание</a:t>
            </a:r>
            <a:r>
              <a:rPr sz="2400" b="1" dirty="0" smtClean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приоритетности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субъектной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позиции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ребенка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 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образовательном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процессе</a:t>
            </a:r>
          </a:p>
          <a:p>
            <a:pPr marL="355600" marR="5715" indent="-343535" algn="just">
              <a:lnSpc>
                <a:spcPct val="80100"/>
              </a:lnSpc>
              <a:spcBef>
                <a:spcPts val="430"/>
              </a:spcBef>
              <a:buFont typeface="Arial MT"/>
              <a:buChar char="•"/>
              <a:tabLst>
                <a:tab pos="35623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Могут использоваться </a:t>
            </a:r>
            <a:r>
              <a:rPr sz="2400" b="1" spc="-5" dirty="0">
                <a:latin typeface="Times New Roman"/>
                <a:cs typeface="Times New Roman"/>
              </a:rPr>
              <a:t>различные </a:t>
            </a:r>
            <a:r>
              <a:rPr sz="2400" b="1" spc="-10" dirty="0" err="1">
                <a:latin typeface="Times New Roman"/>
                <a:cs typeface="Times New Roman"/>
              </a:rPr>
              <a:t>образовательные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latin typeface="Times New Roman"/>
                <a:cs typeface="Times New Roman"/>
              </a:rPr>
              <a:t>технологии</a:t>
            </a:r>
            <a:endParaRPr lang="ru-RU" sz="2400" b="1" spc="-5" dirty="0" smtClean="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ct val="80100"/>
              </a:lnSpc>
              <a:spcBef>
                <a:spcPts val="430"/>
              </a:spcBef>
              <a:buFont typeface="Arial MT"/>
              <a:buChar char="•"/>
              <a:tabLst>
                <a:tab pos="356235" algn="l"/>
              </a:tabLst>
            </a:pPr>
            <a:r>
              <a:rPr sz="2400" b="1" spc="-10" dirty="0" err="1" smtClean="0">
                <a:latin typeface="Times New Roman"/>
                <a:cs typeface="Times New Roman"/>
              </a:rPr>
              <a:t>Уточнены</a:t>
            </a:r>
            <a:r>
              <a:rPr sz="2400" b="1" spc="-5" dirty="0" smtClean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методы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реализации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5" dirty="0" err="1">
                <a:latin typeface="Times New Roman"/>
                <a:cs typeface="Times New Roman"/>
              </a:rPr>
              <a:t>задач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latin typeface="Times New Roman"/>
                <a:cs typeface="Times New Roman"/>
              </a:rPr>
              <a:t>воспитания</a:t>
            </a:r>
            <a:r>
              <a:rPr lang="ru-RU" sz="2400" b="1" spc="-5" dirty="0">
                <a:latin typeface="Times New Roman"/>
                <a:cs typeface="Times New Roman"/>
              </a:rPr>
              <a:t>.</a:t>
            </a:r>
            <a:endParaRPr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516" y="478663"/>
            <a:ext cx="62039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Содержательный</a:t>
            </a:r>
            <a:r>
              <a:rPr sz="4400" spc="-95" dirty="0"/>
              <a:t> </a:t>
            </a:r>
            <a:r>
              <a:rPr sz="4400" spc="-15" dirty="0"/>
              <a:t>раздел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66520"/>
            <a:ext cx="420624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  <a:tab pos="1873250" algn="l"/>
                <a:tab pos="2945130" algn="l"/>
              </a:tabLst>
            </a:pP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Пр</a:t>
            </a:r>
            <a:r>
              <a:rPr sz="1700" spc="-40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д</a:t>
            </a:r>
            <a:r>
              <a:rPr sz="1700" spc="-15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700" spc="20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1700" spc="-15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1700" spc="-25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лены	</a:t>
            </a:r>
            <a:r>
              <a:rPr sz="1700" spc="-25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ариа</a:t>
            </a:r>
            <a:r>
              <a:rPr sz="1700" spc="-15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ты	</a:t>
            </a:r>
            <a:r>
              <a:rPr sz="1700" b="1" dirty="0">
                <a:latin typeface="Times New Roman"/>
                <a:cs typeface="Times New Roman"/>
              </a:rPr>
              <a:t>орг</a:t>
            </a:r>
            <a:r>
              <a:rPr sz="1700" b="1" spc="-20" dirty="0">
                <a:latin typeface="Times New Roman"/>
                <a:cs typeface="Times New Roman"/>
              </a:rPr>
              <a:t>а</a:t>
            </a:r>
            <a:r>
              <a:rPr sz="1700" b="1" spc="-15" dirty="0">
                <a:latin typeface="Times New Roman"/>
                <a:cs typeface="Times New Roman"/>
              </a:rPr>
              <a:t>н</a:t>
            </a:r>
            <a:r>
              <a:rPr sz="1700" b="1" spc="-5" dirty="0">
                <a:latin typeface="Times New Roman"/>
                <a:cs typeface="Times New Roman"/>
              </a:rPr>
              <a:t>иза</a:t>
            </a:r>
            <a:r>
              <a:rPr sz="1700" b="1" spc="-10" dirty="0">
                <a:latin typeface="Times New Roman"/>
                <a:cs typeface="Times New Roman"/>
              </a:rPr>
              <a:t>ц</a:t>
            </a:r>
            <a:r>
              <a:rPr sz="1700" b="1" spc="-15" dirty="0">
                <a:latin typeface="Times New Roman"/>
                <a:cs typeface="Times New Roman"/>
              </a:rPr>
              <a:t>и</a:t>
            </a:r>
            <a:r>
              <a:rPr sz="1700" b="1" dirty="0">
                <a:latin typeface="Times New Roman"/>
                <a:cs typeface="Times New Roman"/>
              </a:rPr>
              <a:t>и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9853" y="1366520"/>
            <a:ext cx="36899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29055" algn="l"/>
                <a:tab pos="2848610" algn="l"/>
                <a:tab pos="3580765" algn="l"/>
              </a:tabLst>
            </a:pPr>
            <a:r>
              <a:rPr sz="1700" b="1" dirty="0">
                <a:latin typeface="Times New Roman"/>
                <a:cs typeface="Times New Roman"/>
              </a:rPr>
              <a:t>с</a:t>
            </a:r>
            <a:r>
              <a:rPr sz="1700" b="1" spc="-65" dirty="0">
                <a:latin typeface="Times New Roman"/>
                <a:cs typeface="Times New Roman"/>
              </a:rPr>
              <a:t>о</a:t>
            </a:r>
            <a:r>
              <a:rPr sz="1700" b="1" spc="-25" dirty="0">
                <a:latin typeface="Times New Roman"/>
                <a:cs typeface="Times New Roman"/>
              </a:rPr>
              <a:t>в</a:t>
            </a:r>
            <a:r>
              <a:rPr sz="1700" b="1" spc="-10" dirty="0">
                <a:latin typeface="Times New Roman"/>
                <a:cs typeface="Times New Roman"/>
              </a:rPr>
              <a:t>м</a:t>
            </a:r>
            <a:r>
              <a:rPr sz="1700" b="1" spc="20" dirty="0">
                <a:latin typeface="Times New Roman"/>
                <a:cs typeface="Times New Roman"/>
              </a:rPr>
              <a:t>е</a:t>
            </a:r>
            <a:r>
              <a:rPr sz="1700" b="1" dirty="0">
                <a:latin typeface="Times New Roman"/>
                <a:cs typeface="Times New Roman"/>
              </a:rPr>
              <a:t>с</a:t>
            </a:r>
            <a:r>
              <a:rPr sz="1700" b="1" spc="-10" dirty="0">
                <a:latin typeface="Times New Roman"/>
                <a:cs typeface="Times New Roman"/>
              </a:rPr>
              <a:t>т</a:t>
            </a:r>
            <a:r>
              <a:rPr sz="1700" b="1" spc="-5" dirty="0">
                <a:latin typeface="Times New Roman"/>
                <a:cs typeface="Times New Roman"/>
              </a:rPr>
              <a:t>н</a:t>
            </a:r>
            <a:r>
              <a:rPr sz="1700" b="1" spc="-15" dirty="0">
                <a:latin typeface="Times New Roman"/>
                <a:cs typeface="Times New Roman"/>
              </a:rPr>
              <a:t>о</a:t>
            </a:r>
            <a:r>
              <a:rPr sz="1700" b="1" dirty="0">
                <a:latin typeface="Times New Roman"/>
                <a:cs typeface="Times New Roman"/>
              </a:rPr>
              <a:t>й	</a:t>
            </a:r>
            <a:r>
              <a:rPr sz="1700" b="1" spc="-10" dirty="0">
                <a:latin typeface="Times New Roman"/>
                <a:cs typeface="Times New Roman"/>
              </a:rPr>
              <a:t>д</a:t>
            </a:r>
            <a:r>
              <a:rPr sz="1700" b="1" dirty="0">
                <a:latin typeface="Times New Roman"/>
                <a:cs typeface="Times New Roman"/>
              </a:rPr>
              <a:t>еят</a:t>
            </a:r>
            <a:r>
              <a:rPr sz="1700" b="1" spc="-10" dirty="0">
                <a:latin typeface="Times New Roman"/>
                <a:cs typeface="Times New Roman"/>
              </a:rPr>
              <a:t>ел</a:t>
            </a:r>
            <a:r>
              <a:rPr sz="1700" b="1" dirty="0">
                <a:latin typeface="Times New Roman"/>
                <a:cs typeface="Times New Roman"/>
              </a:rPr>
              <a:t>ьно</a:t>
            </a:r>
            <a:r>
              <a:rPr sz="1700" b="1" spc="-15" dirty="0">
                <a:latin typeface="Times New Roman"/>
                <a:cs typeface="Times New Roman"/>
              </a:rPr>
              <a:t>с</a:t>
            </a:r>
            <a:r>
              <a:rPr sz="1700" b="1" spc="-5" dirty="0">
                <a:latin typeface="Times New Roman"/>
                <a:cs typeface="Times New Roman"/>
              </a:rPr>
              <a:t>т</a:t>
            </a:r>
            <a:r>
              <a:rPr sz="1700" b="1" dirty="0">
                <a:latin typeface="Times New Roman"/>
                <a:cs typeface="Times New Roman"/>
              </a:rPr>
              <a:t>и	</a:t>
            </a:r>
            <a:r>
              <a:rPr sz="1700" b="1" spc="-10" dirty="0">
                <a:latin typeface="Times New Roman"/>
                <a:cs typeface="Times New Roman"/>
              </a:rPr>
              <a:t>д</a:t>
            </a:r>
            <a:r>
              <a:rPr sz="1700" b="1" dirty="0">
                <a:latin typeface="Times New Roman"/>
                <a:cs typeface="Times New Roman"/>
              </a:rPr>
              <a:t>е</a:t>
            </a:r>
            <a:r>
              <a:rPr sz="1700" b="1" spc="-10" dirty="0">
                <a:latin typeface="Times New Roman"/>
                <a:cs typeface="Times New Roman"/>
              </a:rPr>
              <a:t>т</a:t>
            </a:r>
            <a:r>
              <a:rPr sz="1700" b="1" dirty="0">
                <a:latin typeface="Times New Roman"/>
                <a:cs typeface="Times New Roman"/>
              </a:rPr>
              <a:t>ей	с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625600"/>
            <a:ext cx="8074025" cy="31348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5"/>
              </a:spcBef>
            </a:pPr>
            <a:r>
              <a:rPr sz="1700" b="1" spc="-20" dirty="0">
                <a:latin typeface="Times New Roman"/>
                <a:cs typeface="Times New Roman"/>
              </a:rPr>
              <a:t>педагогом</a:t>
            </a:r>
            <a:r>
              <a:rPr sz="1700" b="1" spc="-1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и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другими</a:t>
            </a:r>
            <a:r>
              <a:rPr sz="1700" b="1" spc="-5" dirty="0">
                <a:latin typeface="Times New Roman"/>
                <a:cs typeface="Times New Roman"/>
              </a:rPr>
              <a:t> детьми</a:t>
            </a:r>
            <a:r>
              <a:rPr sz="1700" spc="-5" dirty="0">
                <a:latin typeface="Times New Roman"/>
                <a:cs typeface="Times New Roman"/>
              </a:rPr>
              <a:t>,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уточнены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возможные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варианты</a:t>
            </a:r>
            <a:r>
              <a:rPr sz="1700" b="1" spc="42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позиции 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spc="-10" dirty="0" err="1">
                <a:latin typeface="Times New Roman"/>
                <a:cs typeface="Times New Roman"/>
              </a:rPr>
              <a:t>педагога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endParaRPr lang="ru-RU" sz="1700" b="1" spc="-10" dirty="0">
              <a:latin typeface="Times New Roman"/>
              <a:cs typeface="Times New Roman"/>
            </a:endParaRPr>
          </a:p>
          <a:p>
            <a:pPr marL="641350" marR="5080" indent="-28575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1700" spc="-10" dirty="0" err="1" smtClean="0">
                <a:latin typeface="Times New Roman"/>
                <a:cs typeface="Times New Roman"/>
              </a:rPr>
              <a:t>Уточнено</a:t>
            </a:r>
            <a:r>
              <a:rPr sz="1700" spc="-5" dirty="0" smtClean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особое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место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и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роль</a:t>
            </a:r>
            <a:r>
              <a:rPr sz="17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b="1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игры</a:t>
            </a:r>
            <a:r>
              <a:rPr sz="17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lang="ru-RU" sz="17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641350" marR="5080" indent="-28575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1700" spc="-1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Уточнены</a:t>
            </a:r>
            <a:r>
              <a:rPr sz="1700" spc="8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FF0000"/>
                </a:solidFill>
                <a:latin typeface="Times New Roman"/>
                <a:cs typeface="Times New Roman"/>
              </a:rPr>
              <a:t>возможные</a:t>
            </a:r>
            <a:r>
              <a:rPr sz="1700" spc="8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FF0000"/>
                </a:solidFill>
                <a:latin typeface="Times New Roman"/>
                <a:cs typeface="Times New Roman"/>
              </a:rPr>
              <a:t>формы</a:t>
            </a:r>
            <a:r>
              <a:rPr sz="1700" spc="8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организации</a:t>
            </a:r>
            <a:r>
              <a:rPr sz="1700" spc="8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 err="1">
                <a:latin typeface="Times New Roman"/>
                <a:cs typeface="Times New Roman"/>
              </a:rPr>
              <a:t>образовательной</a:t>
            </a:r>
            <a:r>
              <a:rPr sz="1700" spc="830" dirty="0">
                <a:latin typeface="Times New Roman"/>
                <a:cs typeface="Times New Roman"/>
              </a:rPr>
              <a:t> </a:t>
            </a:r>
            <a:r>
              <a:rPr sz="1700" dirty="0" err="1" smtClean="0">
                <a:latin typeface="Times New Roman"/>
                <a:cs typeface="Times New Roman"/>
              </a:rPr>
              <a:t>деятельности</a:t>
            </a:r>
            <a:endParaRPr lang="ru-RU" sz="1700" spc="830" dirty="0">
              <a:latin typeface="Times New Roman"/>
              <a:cs typeface="Times New Roman"/>
            </a:endParaRPr>
          </a:p>
          <a:p>
            <a:pPr marL="641350" marR="5080" indent="-28575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1700" spc="-5" dirty="0" err="1" smtClean="0">
                <a:latin typeface="Times New Roman"/>
                <a:cs typeface="Times New Roman"/>
              </a:rPr>
              <a:t>Развернуто</a:t>
            </a:r>
            <a:r>
              <a:rPr sz="1700" spc="-20" dirty="0" smtClean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представлена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информация </a:t>
            </a:r>
            <a:r>
              <a:rPr sz="1700" b="1" dirty="0">
                <a:solidFill>
                  <a:srgbClr val="FF0000"/>
                </a:solidFill>
                <a:latin typeface="Times New Roman"/>
                <a:cs typeface="Times New Roman"/>
              </a:rPr>
              <a:t>о занятии</a:t>
            </a:r>
            <a:r>
              <a:rPr sz="17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как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организационной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форме,</a:t>
            </a:r>
            <a:endParaRPr sz="1700" dirty="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spc="-5" dirty="0">
                <a:solidFill>
                  <a:srgbClr val="FF0000"/>
                </a:solidFill>
                <a:latin typeface="Times New Roman"/>
                <a:cs typeface="Times New Roman"/>
              </a:rPr>
              <a:t>Выделены</a:t>
            </a:r>
            <a:r>
              <a:rPr sz="1700" spc="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способы,</a:t>
            </a:r>
            <a:r>
              <a:rPr sz="1700" spc="2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направления</a:t>
            </a:r>
            <a:r>
              <a:rPr sz="1700" spc="20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19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условия</a:t>
            </a:r>
            <a:r>
              <a:rPr sz="1700" spc="18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поддержки</a:t>
            </a:r>
            <a:r>
              <a:rPr sz="1700" b="1" spc="21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детской</a:t>
            </a:r>
            <a:r>
              <a:rPr sz="1700" b="1" spc="200" dirty="0">
                <a:latin typeface="Times New Roman"/>
                <a:cs typeface="Times New Roman"/>
              </a:rPr>
              <a:t> </a:t>
            </a:r>
            <a:r>
              <a:rPr sz="1700" b="1" spc="-15" dirty="0" err="1">
                <a:latin typeface="Times New Roman"/>
                <a:cs typeface="Times New Roman"/>
              </a:rPr>
              <a:t>инициативы</a:t>
            </a:r>
            <a:r>
              <a:rPr sz="1700" b="1" spc="185" dirty="0">
                <a:latin typeface="Times New Roman"/>
                <a:cs typeface="Times New Roman"/>
              </a:rPr>
              <a:t> </a:t>
            </a:r>
            <a:endParaRPr lang="ru-RU" sz="1700" b="1" spc="185" dirty="0" smtClean="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spc="-5" dirty="0" err="1" smtClean="0">
                <a:latin typeface="Times New Roman"/>
                <a:cs typeface="Times New Roman"/>
              </a:rPr>
              <a:t>Представлено</a:t>
            </a:r>
            <a:r>
              <a:rPr sz="1700" spc="-5" dirty="0" smtClean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направление взаимодействия </a:t>
            </a:r>
            <a:r>
              <a:rPr sz="1700" spc="-15" dirty="0">
                <a:latin typeface="Times New Roman"/>
                <a:cs typeface="Times New Roman"/>
              </a:rPr>
              <a:t>педагогического </a:t>
            </a:r>
            <a:r>
              <a:rPr sz="1700" spc="-20" dirty="0">
                <a:latin typeface="Times New Roman"/>
                <a:cs typeface="Times New Roman"/>
              </a:rPr>
              <a:t>коллектива </a:t>
            </a:r>
            <a:r>
              <a:rPr sz="1700" dirty="0">
                <a:latin typeface="Times New Roman"/>
                <a:cs typeface="Times New Roman"/>
              </a:rPr>
              <a:t>с семьями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воспитанников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(расширено)</a:t>
            </a:r>
            <a:endParaRPr sz="1700" dirty="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405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spc="-5" dirty="0">
                <a:latin typeface="Times New Roman"/>
                <a:cs typeface="Times New Roman"/>
              </a:rPr>
              <a:t>Представлено</a:t>
            </a:r>
            <a:r>
              <a:rPr sz="1700" spc="57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направление</a:t>
            </a:r>
            <a:r>
              <a:rPr sz="1700" spc="57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коррекционно-развивающей</a:t>
            </a:r>
            <a:r>
              <a:rPr sz="1700" spc="575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работы</a:t>
            </a:r>
            <a:r>
              <a:rPr sz="1700" spc="57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   </a:t>
            </a:r>
            <a:r>
              <a:rPr sz="1700" spc="29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детьми</a:t>
            </a:r>
            <a:endParaRPr sz="1700" dirty="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700" b="1" spc="-5" dirty="0">
                <a:latin typeface="Times New Roman"/>
                <a:cs typeface="Times New Roman"/>
              </a:rPr>
              <a:t>(расширено</a:t>
            </a:r>
            <a:r>
              <a:rPr sz="1700" spc="-5" dirty="0">
                <a:latin typeface="Times New Roman"/>
                <a:cs typeface="Times New Roman"/>
              </a:rPr>
              <a:t>)</a:t>
            </a:r>
            <a:endParaRPr sz="17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4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spc="-5" dirty="0">
                <a:latin typeface="Times New Roman"/>
                <a:cs typeface="Times New Roman"/>
              </a:rPr>
              <a:t>Отдельным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блоком</a:t>
            </a:r>
            <a:r>
              <a:rPr sz="1700" spc="-5" dirty="0">
                <a:latin typeface="Times New Roman"/>
                <a:cs typeface="Times New Roman"/>
              </a:rPr>
              <a:t> (п.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29)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включена</a:t>
            </a:r>
            <a:r>
              <a:rPr sz="1700" b="1" spc="-4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Федеральная</a:t>
            </a:r>
            <a:r>
              <a:rPr sz="1700" b="1" spc="-4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программа </a:t>
            </a:r>
            <a:r>
              <a:rPr sz="1700" b="1" dirty="0">
                <a:latin typeface="Times New Roman"/>
                <a:cs typeface="Times New Roman"/>
              </a:rPr>
              <a:t>воспитания.</a:t>
            </a:r>
            <a:endParaRPr sz="17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6636" y="331673"/>
            <a:ext cx="65709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Организационный</a:t>
            </a:r>
            <a:r>
              <a:rPr sz="4400" spc="-45" dirty="0"/>
              <a:t> </a:t>
            </a:r>
            <a:r>
              <a:rPr sz="4400" spc="-20" dirty="0"/>
              <a:t>раздел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438097"/>
            <a:ext cx="8074659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6235" algn="l"/>
              </a:tabLst>
            </a:pPr>
            <a:r>
              <a:rPr sz="1800" spc="-20" dirty="0">
                <a:latin typeface="Times New Roman"/>
                <a:cs typeface="Times New Roman"/>
              </a:rPr>
              <a:t>Психолого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педагогические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условия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дополнены.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lang="ru-RU" sz="18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6235" algn="l"/>
              </a:tabLst>
            </a:pPr>
            <a:r>
              <a:rPr sz="1800" dirty="0" smtClean="0">
                <a:latin typeface="Times New Roman"/>
                <a:cs typeface="Times New Roman"/>
              </a:rPr>
              <a:t>В </a:t>
            </a:r>
            <a:r>
              <a:rPr sz="1800" spc="-20" dirty="0">
                <a:latin typeface="Times New Roman"/>
                <a:cs typeface="Times New Roman"/>
              </a:rPr>
              <a:t>блоке, </a:t>
            </a:r>
            <a:r>
              <a:rPr sz="1800" spc="-5" dirty="0">
                <a:latin typeface="Times New Roman"/>
                <a:cs typeface="Times New Roman"/>
              </a:rPr>
              <a:t>посвященном РППС, </a:t>
            </a:r>
            <a:r>
              <a:rPr sz="1800" spc="-10" dirty="0">
                <a:latin typeface="Times New Roman"/>
                <a:cs typeface="Times New Roman"/>
              </a:rPr>
              <a:t>уточнено, что 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ФОП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ДО не выдвигает жестких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требований к </a:t>
            </a:r>
            <a:r>
              <a:rPr sz="1800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организации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РППС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44" y="4291660"/>
            <a:ext cx="4918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  <a:tab pos="2155190" algn="l"/>
                <a:tab pos="3552825" algn="l"/>
              </a:tabLst>
            </a:pPr>
            <a:r>
              <a:rPr sz="1800" dirty="0">
                <a:latin typeface="Times New Roman"/>
                <a:cs typeface="Times New Roman"/>
              </a:rPr>
              <a:t>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698" y="404240"/>
            <a:ext cx="6756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Организационный</a:t>
            </a:r>
            <a:r>
              <a:rPr sz="4400" spc="-60" dirty="0"/>
              <a:t> </a:t>
            </a:r>
            <a:r>
              <a:rPr sz="4400" spc="-15" dirty="0"/>
              <a:t>раздел: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293113"/>
            <a:ext cx="1149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44" y="1293113"/>
            <a:ext cx="77273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33855" algn="l"/>
                <a:tab pos="3254375" algn="l"/>
                <a:tab pos="4739005" algn="l"/>
                <a:tab pos="5953760" algn="l"/>
              </a:tabLst>
            </a:pPr>
            <a:r>
              <a:rPr sz="2000" spc="-5" dirty="0">
                <a:latin typeface="Times New Roman"/>
                <a:cs typeface="Times New Roman"/>
              </a:rPr>
              <a:t>Представлен	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развернутый	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примерный	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перечень	</a:t>
            </a:r>
            <a:r>
              <a:rPr sz="2000" spc="-20" dirty="0">
                <a:latin typeface="Times New Roman"/>
                <a:cs typeface="Times New Roman"/>
              </a:rPr>
              <a:t>художественной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44" y="1597913"/>
            <a:ext cx="5554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75105" algn="l"/>
                <a:tab pos="2141855" algn="l"/>
                <a:tab pos="3150870" algn="l"/>
                <a:tab pos="4157979" algn="l"/>
                <a:tab pos="4968875" algn="l"/>
                <a:tab pos="5414010" algn="l"/>
              </a:tabLst>
            </a:pP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тер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spc="-2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уры	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86000" y="1623948"/>
            <a:ext cx="70777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65605" algn="l"/>
                <a:tab pos="3417570" algn="l"/>
                <a:tab pos="4031615" algn="l"/>
                <a:tab pos="5551805" algn="l"/>
                <a:tab pos="5868670" algn="l"/>
                <a:tab pos="6161405" algn="l"/>
                <a:tab pos="6478270" algn="l"/>
              </a:tabLst>
            </a:pPr>
            <a:r>
              <a:rPr sz="2000" dirty="0">
                <a:latin typeface="Times New Roman"/>
                <a:cs typeface="Times New Roman"/>
              </a:rPr>
              <a:t>музы</a:t>
            </a:r>
            <a:r>
              <a:rPr sz="2000" spc="-45" dirty="0">
                <a:latin typeface="Times New Roman"/>
                <a:cs typeface="Times New Roman"/>
              </a:rPr>
              <a:t>к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ль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х	</a:t>
            </a:r>
            <a:r>
              <a:rPr sz="2000" spc="-5" dirty="0">
                <a:latin typeface="Times New Roman"/>
                <a:cs typeface="Times New Roman"/>
              </a:rPr>
              <a:t>пр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из</a:t>
            </a:r>
            <a:r>
              <a:rPr sz="2000" spc="-15" dirty="0">
                <a:latin typeface="Times New Roman"/>
                <a:cs typeface="Times New Roman"/>
              </a:rPr>
              <a:t>в</a:t>
            </a:r>
            <a:r>
              <a:rPr sz="2000" spc="-3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ден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й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5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гр</a:t>
            </a:r>
            <a:r>
              <a:rPr sz="2000" dirty="0">
                <a:latin typeface="Times New Roman"/>
                <a:cs typeface="Times New Roman"/>
              </a:rPr>
              <a:t>,	у</a:t>
            </a:r>
            <a:r>
              <a:rPr sz="2000" spc="-10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ражнен</a:t>
            </a:r>
            <a:r>
              <a:rPr sz="2000" spc="5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й	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28748"/>
            <a:ext cx="8073390" cy="2180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 err="1" smtClean="0">
                <a:latin typeface="Times New Roman"/>
                <a:cs typeface="Times New Roman"/>
              </a:rPr>
              <a:t>произведений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изобразительного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искусства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 smtClean="0">
                <a:latin typeface="Times New Roman"/>
                <a:cs typeface="Times New Roman"/>
              </a:rPr>
              <a:t>а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также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анимационных </a:t>
            </a:r>
            <a:r>
              <a:rPr sz="2000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произведений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lang="ru-RU" sz="2000" spc="-5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698500" marR="5080" indent="-34290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2000" spc="-5" dirty="0" err="1" smtClean="0">
                <a:latin typeface="Times New Roman"/>
                <a:cs typeface="Times New Roman"/>
              </a:rPr>
              <a:t>Примерный</a:t>
            </a:r>
            <a:r>
              <a:rPr sz="200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режим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распорядок</a:t>
            </a:r>
            <a:r>
              <a:rPr sz="2000" dirty="0">
                <a:latin typeface="Times New Roman"/>
                <a:cs typeface="Times New Roman"/>
              </a:rPr>
              <a:t> дня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опирается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действующие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5" dirty="0" err="1" smtClean="0">
                <a:latin typeface="Times New Roman"/>
                <a:cs typeface="Times New Roman"/>
              </a:rPr>
              <a:t>СанПиН</a:t>
            </a:r>
            <a:r>
              <a:rPr lang="ru-RU" sz="2000" spc="-5" dirty="0" smtClean="0">
                <a:latin typeface="Times New Roman"/>
                <a:cs typeface="Times New Roman"/>
              </a:rPr>
              <a:t>.</a:t>
            </a:r>
          </a:p>
          <a:p>
            <a:pPr marL="698500" marR="5080" indent="-34290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2000" dirty="0" smtClean="0">
                <a:latin typeface="Times New Roman"/>
                <a:cs typeface="Times New Roman"/>
              </a:rPr>
              <a:t>В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блоке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«Федеральный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календарный</a:t>
            </a:r>
            <a:r>
              <a:rPr sz="2000" dirty="0">
                <a:latin typeface="Times New Roman"/>
                <a:cs typeface="Times New Roman"/>
              </a:rPr>
              <a:t> план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воспитательной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работы»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дан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перечень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основных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0000"/>
                </a:solidFill>
                <a:latin typeface="Times New Roman"/>
                <a:cs typeface="Times New Roman"/>
              </a:rPr>
              <a:t>государственных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народных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0000"/>
                </a:solidFill>
                <a:latin typeface="Times New Roman"/>
                <a:cs typeface="Times New Roman"/>
              </a:rPr>
              <a:t>праздников,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памятных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5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дат</a:t>
            </a:r>
            <a:r>
              <a:rPr lang="ru-RU" sz="2000" spc="-55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3164" y="974344"/>
          <a:ext cx="8568690" cy="5491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Месяц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97760" marR="428625" indent="-1960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месяца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праздники</a:t>
                      </a:r>
                      <a:r>
                        <a:rPr sz="18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памятные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даты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организации </a:t>
                      </a:r>
                      <a:r>
                        <a:rPr sz="1800" b="1" spc="-43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воспитательной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Январь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снятия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блокады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Ленинграда;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освобождения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Освенцима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памяти</a:t>
                      </a:r>
                      <a:r>
                        <a:rPr sz="1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жертв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Холокоста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473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02 –</a:t>
                      </a:r>
                      <a:r>
                        <a:rPr sz="1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разгрома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немецко-фашистских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войск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Сталинградской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битве </a:t>
                      </a:r>
                      <a:r>
                        <a:rPr sz="1800" spc="-434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науки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9169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15 –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памяти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россиянах,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исполнявших служебный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долг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800" spc="-434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пределами</a:t>
                      </a:r>
                      <a:r>
                        <a:rPr sz="1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родного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языка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23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защитника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Отечества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Март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женский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298831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воссоединения</a:t>
                      </a:r>
                      <a:r>
                        <a:rPr sz="18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Крыма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Россией </a:t>
                      </a:r>
                      <a:r>
                        <a:rPr sz="1800" spc="-434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Всемирный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театра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космонавтики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Май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Праздник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Весны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Труда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09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Победы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187769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19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детских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общественных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1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России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славянской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письменности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культуры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525" y="248158"/>
            <a:ext cx="6188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Федеральный</a:t>
            </a:r>
            <a:r>
              <a:rPr sz="2400" spc="5" dirty="0"/>
              <a:t> </a:t>
            </a:r>
            <a:r>
              <a:rPr sz="2400" spc="-5" dirty="0"/>
              <a:t>план</a:t>
            </a:r>
            <a:r>
              <a:rPr sz="2400" spc="5" dirty="0"/>
              <a:t> </a:t>
            </a:r>
            <a:r>
              <a:rPr sz="2400" spc="-15" dirty="0"/>
              <a:t>образовательной</a:t>
            </a:r>
            <a:r>
              <a:rPr sz="2400" spc="10" dirty="0"/>
              <a:t> </a:t>
            </a:r>
            <a:r>
              <a:rPr sz="2400" spc="-20" dirty="0"/>
              <a:t>работы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3164" y="974344"/>
          <a:ext cx="8568690" cy="5222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Месяц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97760" marR="428625" indent="-1960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1800" b="1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месяца</a:t>
                      </a:r>
                      <a:r>
                        <a:rPr sz="1800" b="1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b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праздники</a:t>
                      </a:r>
                      <a:r>
                        <a:rPr sz="1800" b="1" spc="3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памятные</a:t>
                      </a:r>
                      <a:r>
                        <a:rPr sz="1800" b="1" spc="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даты</a:t>
                      </a:r>
                      <a:r>
                        <a:rPr sz="1800" b="1" spc="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800" b="1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организации </a:t>
                      </a:r>
                      <a:r>
                        <a:rPr sz="1800" b="1" spc="-43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воспитательной</a:t>
                      </a:r>
                      <a:r>
                        <a:rPr sz="1800" b="1" spc="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Июнь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7117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01 – День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защиты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детей 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06</a:t>
                      </a:r>
                      <a:r>
                        <a:rPr sz="1800" spc="-3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русского</a:t>
                      </a:r>
                      <a:r>
                        <a:rPr sz="1800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языка </a:t>
                      </a:r>
                      <a:r>
                        <a:rPr sz="1800" spc="-43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 День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памяти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скорби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Июль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любви, 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семьи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верности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3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Август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1800" spc="-3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физкультурника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Государственного</a:t>
                      </a:r>
                      <a:r>
                        <a:rPr sz="1800" spc="-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флага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РФ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3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Сентябрь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1800" spc="-3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знаний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318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окончания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II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мировой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войны;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День солидарности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борьбе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800" spc="-43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терроризмом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3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день распространения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грамотности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День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воспитателя</a:t>
                      </a:r>
                      <a:r>
                        <a:rPr sz="1800" spc="-3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-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800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дошкольных</a:t>
                      </a:r>
                      <a:r>
                        <a:rPr sz="18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работников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525" y="248158"/>
            <a:ext cx="6188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Федеральный</a:t>
            </a:r>
            <a:r>
              <a:rPr sz="2400" spc="5" dirty="0"/>
              <a:t> </a:t>
            </a:r>
            <a:r>
              <a:rPr sz="2400" spc="-5" dirty="0"/>
              <a:t>план</a:t>
            </a:r>
            <a:r>
              <a:rPr sz="2400" spc="5" dirty="0"/>
              <a:t> </a:t>
            </a:r>
            <a:r>
              <a:rPr sz="2400" spc="-15" dirty="0"/>
              <a:t>образовательной</a:t>
            </a:r>
            <a:r>
              <a:rPr sz="2400" spc="10" dirty="0"/>
              <a:t> </a:t>
            </a:r>
            <a:r>
              <a:rPr sz="2400" spc="-20" dirty="0"/>
              <a:t>работы</a:t>
            </a:r>
            <a:endParaRPr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3164" y="974344"/>
          <a:ext cx="8568690" cy="53035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Месяц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97760" marR="428625" indent="-1960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месяца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праздники</a:t>
                      </a:r>
                      <a:r>
                        <a:rPr sz="18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памятные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даты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организации </a:t>
                      </a:r>
                      <a:r>
                        <a:rPr sz="1800" b="1" spc="-43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воспитательной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Октябрь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635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пожилых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людей;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музыки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AutoNum type="arabicPeriod" startAt="4"/>
                        <a:tabLst>
                          <a:tab pos="377190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животных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AutoNum type="arabicPeriod" startAt="4"/>
                        <a:tabLst>
                          <a:tab pos="377190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учителя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3-е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воскресенье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отца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России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Ноябрь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04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народного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единства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памяти</a:t>
                      </a:r>
                      <a:r>
                        <a:rPr sz="1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погибших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исполнении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служебных</a:t>
                      </a:r>
                      <a:r>
                        <a:rPr sz="1800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обязанностей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сотрудников</a:t>
                      </a:r>
                      <a:r>
                        <a:rPr sz="1800" spc="-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ОВД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День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Государственного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герба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РФ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Последнее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воскресенье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матери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России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73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неизвестного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солдата;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инвалидов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05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добровольца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(волонтера)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России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3463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художника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09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День героев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Отечества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45332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Конституции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РФ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31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Новый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525" y="248158"/>
            <a:ext cx="6188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Федеральный</a:t>
            </a:r>
            <a:r>
              <a:rPr sz="2400" spc="5" dirty="0"/>
              <a:t> </a:t>
            </a:r>
            <a:r>
              <a:rPr sz="2400" spc="-5" dirty="0"/>
              <a:t>план</a:t>
            </a:r>
            <a:r>
              <a:rPr sz="2400" spc="5" dirty="0"/>
              <a:t> </a:t>
            </a:r>
            <a:r>
              <a:rPr sz="2400" spc="-15" dirty="0"/>
              <a:t>образовательной</a:t>
            </a:r>
            <a:r>
              <a:rPr sz="2400" spc="10" dirty="0"/>
              <a:t> </a:t>
            </a:r>
            <a:r>
              <a:rPr sz="2400" spc="-20" dirty="0"/>
              <a:t>работы</a:t>
            </a:r>
            <a:endParaRPr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320" rIns="0" bIns="0" rtlCol="0">
            <a:spAutoFit/>
          </a:bodyPr>
          <a:lstStyle/>
          <a:p>
            <a:pPr marL="3098800" marR="5080" indent="-305498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Федеральный план </a:t>
            </a:r>
            <a:r>
              <a:rPr spc="-20" dirty="0"/>
              <a:t>образовательной </a:t>
            </a:r>
            <a:r>
              <a:rPr spc="-885" dirty="0"/>
              <a:t> </a:t>
            </a:r>
            <a:r>
              <a:rPr spc="-25" dirty="0"/>
              <a:t>работы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334" y="1767116"/>
            <a:ext cx="8412480" cy="22701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План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является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ЕДИНЫМ</a:t>
            </a:r>
            <a:r>
              <a:rPr sz="32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для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всех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ДОО</a:t>
            </a:r>
            <a:endParaRPr sz="3200">
              <a:latin typeface="Times New Roman"/>
              <a:cs typeface="Times New Roman"/>
            </a:endParaRPr>
          </a:p>
          <a:p>
            <a:pPr marL="354965" marR="635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ДОО</a:t>
            </a:r>
            <a:r>
              <a:rPr sz="3200" spc="11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вправе</a:t>
            </a:r>
            <a:r>
              <a:rPr sz="3200" spc="1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наряду</a:t>
            </a:r>
            <a:r>
              <a:rPr sz="3200" spc="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</a:t>
            </a:r>
            <a:r>
              <a:rPr sz="3200" spc="9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планом</a:t>
            </a:r>
            <a:r>
              <a:rPr sz="3200" spc="10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проводить</a:t>
            </a:r>
            <a:r>
              <a:rPr sz="3200" spc="9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иные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мероприятия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  <a:tab pos="1352550" algn="l"/>
                <a:tab pos="3963035" algn="l"/>
                <a:tab pos="5699125" algn="l"/>
                <a:tab pos="8218805" algn="l"/>
              </a:tabLst>
            </a:pP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35" dirty="0">
                <a:latin typeface="Times New Roman"/>
                <a:cs typeface="Times New Roman"/>
              </a:rPr>
              <a:t>с</a:t>
            </a:r>
            <a:r>
              <a:rPr sz="3200" dirty="0">
                <a:latin typeface="Times New Roman"/>
                <a:cs typeface="Times New Roman"/>
              </a:rPr>
              <a:t>е	мероп</a:t>
            </a:r>
            <a:r>
              <a:rPr sz="3200" spc="-10" dirty="0">
                <a:latin typeface="Times New Roman"/>
                <a:cs typeface="Times New Roman"/>
              </a:rPr>
              <a:t>р</a:t>
            </a:r>
            <a:r>
              <a:rPr sz="3200" spc="-5" dirty="0">
                <a:latin typeface="Times New Roman"/>
                <a:cs typeface="Times New Roman"/>
              </a:rPr>
              <a:t>ияти</a:t>
            </a:r>
            <a:r>
              <a:rPr sz="3200" dirty="0">
                <a:latin typeface="Times New Roman"/>
                <a:cs typeface="Times New Roman"/>
              </a:rPr>
              <a:t>я	</a:t>
            </a:r>
            <a:r>
              <a:rPr sz="3200" spc="-10" dirty="0">
                <a:latin typeface="Times New Roman"/>
                <a:cs typeface="Times New Roman"/>
              </a:rPr>
              <a:t>д</a:t>
            </a:r>
            <a:r>
              <a:rPr sz="3200" spc="-30" dirty="0">
                <a:latin typeface="Times New Roman"/>
                <a:cs typeface="Times New Roman"/>
              </a:rPr>
              <a:t>о</a:t>
            </a:r>
            <a:r>
              <a:rPr sz="3200" spc="-20" dirty="0">
                <a:latin typeface="Times New Roman"/>
                <a:cs typeface="Times New Roman"/>
              </a:rPr>
              <a:t>л</a:t>
            </a:r>
            <a:r>
              <a:rPr sz="3200" dirty="0">
                <a:latin typeface="Times New Roman"/>
                <a:cs typeface="Times New Roman"/>
              </a:rPr>
              <a:t>жны	</a:t>
            </a:r>
            <a:r>
              <a:rPr sz="3200" spc="-5" dirty="0">
                <a:latin typeface="Times New Roman"/>
                <a:cs typeface="Times New Roman"/>
              </a:rPr>
              <a:t>про</a:t>
            </a:r>
            <a:r>
              <a:rPr sz="3200" spc="-25" dirty="0">
                <a:latin typeface="Times New Roman"/>
                <a:cs typeface="Times New Roman"/>
              </a:rPr>
              <a:t>в</a:t>
            </a:r>
            <a:r>
              <a:rPr sz="3200" spc="-90" dirty="0">
                <a:latin typeface="Times New Roman"/>
                <a:cs typeface="Times New Roman"/>
              </a:rPr>
              <a:t>о</a:t>
            </a:r>
            <a:r>
              <a:rPr sz="3200" spc="-10" dirty="0">
                <a:latin typeface="Times New Roman"/>
                <a:cs typeface="Times New Roman"/>
              </a:rPr>
              <a:t>д</a:t>
            </a:r>
            <a:r>
              <a:rPr sz="3200" spc="-5" dirty="0">
                <a:latin typeface="Times New Roman"/>
                <a:cs typeface="Times New Roman"/>
              </a:rPr>
              <a:t>итьс</a:t>
            </a:r>
            <a:r>
              <a:rPr sz="3200" dirty="0">
                <a:latin typeface="Times New Roman"/>
                <a:cs typeface="Times New Roman"/>
              </a:rPr>
              <a:t>я	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234" y="4498288"/>
            <a:ext cx="65036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49320" algn="l"/>
              </a:tabLst>
            </a:pPr>
            <a:r>
              <a:rPr sz="3200" spc="-5" dirty="0">
                <a:latin typeface="Times New Roman"/>
                <a:cs typeface="Times New Roman"/>
              </a:rPr>
              <a:t>возрастных,	</a:t>
            </a:r>
            <a:r>
              <a:rPr sz="3200" dirty="0">
                <a:latin typeface="Times New Roman"/>
                <a:cs typeface="Times New Roman"/>
              </a:rPr>
              <a:t>физиологических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9234" y="4010914"/>
            <a:ext cx="806958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68450" algn="l"/>
                <a:tab pos="4293235" algn="l"/>
                <a:tab pos="5568950" algn="l"/>
                <a:tab pos="6555740" algn="l"/>
                <a:tab pos="7026275" algn="l"/>
              </a:tabLst>
            </a:pP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уче</a:t>
            </a:r>
            <a:r>
              <a:rPr sz="32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32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м	осо</a:t>
            </a:r>
            <a:r>
              <a:rPr sz="32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б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енно</a:t>
            </a:r>
            <a:r>
              <a:rPr sz="32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3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те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й	</a:t>
            </a:r>
            <a:r>
              <a:rPr sz="32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ОП	</a:t>
            </a: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,	а	</a:t>
            </a:r>
            <a:r>
              <a:rPr sz="3200" spc="35" dirty="0">
                <a:latin typeface="Times New Roman"/>
                <a:cs typeface="Times New Roman"/>
              </a:rPr>
              <a:t>т</a:t>
            </a:r>
            <a:r>
              <a:rPr sz="3200" dirty="0">
                <a:latin typeface="Times New Roman"/>
                <a:cs typeface="Times New Roman"/>
              </a:rPr>
              <a:t>ак</a:t>
            </a:r>
            <a:r>
              <a:rPr sz="3200" spc="-45" dirty="0">
                <a:latin typeface="Times New Roman"/>
                <a:cs typeface="Times New Roman"/>
              </a:rPr>
              <a:t>ж</a:t>
            </a:r>
            <a:r>
              <a:rPr sz="3200" dirty="0">
                <a:latin typeface="Times New Roman"/>
                <a:cs typeface="Times New Roman"/>
              </a:rPr>
              <a:t>е</a:t>
            </a:r>
            <a:endParaRPr sz="3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3200" dirty="0">
                <a:latin typeface="Times New Roman"/>
                <a:cs typeface="Times New Roman"/>
              </a:rPr>
              <a:t>и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234" y="4986654"/>
            <a:ext cx="73482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Times New Roman"/>
                <a:cs typeface="Times New Roman"/>
              </a:rPr>
              <a:t>психоэмоциональных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особенностей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детей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2453" y="331673"/>
            <a:ext cx="1880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/>
              <a:t>Р</a:t>
            </a:r>
            <a:r>
              <a:rPr sz="4400" dirty="0"/>
              <a:t>ез</a:t>
            </a:r>
            <a:r>
              <a:rPr sz="4400" spc="-75" dirty="0"/>
              <a:t>ю</a:t>
            </a:r>
            <a:r>
              <a:rPr sz="4400" spc="-5" dirty="0"/>
              <a:t>ме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170254"/>
            <a:ext cx="8074025" cy="2152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spc="5" dirty="0">
                <a:latin typeface="Times New Roman"/>
                <a:cs typeface="Times New Roman"/>
              </a:rPr>
              <a:t>ФОП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более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детализирована</a:t>
            </a:r>
            <a:endParaRPr sz="170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buFont typeface="Arial MT"/>
              <a:buChar char="•"/>
              <a:tabLst>
                <a:tab pos="356235" algn="l"/>
              </a:tabLst>
            </a:pPr>
            <a:r>
              <a:rPr sz="1700" dirty="0">
                <a:latin typeface="Times New Roman"/>
                <a:cs typeface="Times New Roman"/>
              </a:rPr>
              <a:t>Ее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смело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можно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брать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за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основу</a:t>
            </a:r>
            <a:r>
              <a:rPr sz="1700" b="1" spc="-1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целиком</a:t>
            </a:r>
            <a:r>
              <a:rPr sz="1700" b="1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 </a:t>
            </a:r>
            <a:r>
              <a:rPr sz="1700" spc="-10" dirty="0">
                <a:latin typeface="Times New Roman"/>
                <a:cs typeface="Times New Roman"/>
              </a:rPr>
              <a:t>разработке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собственной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программы</a:t>
            </a:r>
            <a:endParaRPr sz="17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ts val="1630"/>
              </a:lnSpc>
              <a:spcBef>
                <a:spcPts val="400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b="1" spc="-30" dirty="0">
                <a:latin typeface="Times New Roman"/>
                <a:cs typeface="Times New Roman"/>
              </a:rPr>
              <a:t>Главная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особенность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документа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–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он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позволяет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объединить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образование</a:t>
            </a:r>
            <a:r>
              <a:rPr sz="1700" dirty="0">
                <a:latin typeface="Times New Roman"/>
                <a:cs typeface="Times New Roman"/>
              </a:rPr>
              <a:t> и </a:t>
            </a:r>
            <a:r>
              <a:rPr sz="1700" spc="5" dirty="0">
                <a:latin typeface="Times New Roman"/>
                <a:cs typeface="Times New Roman"/>
              </a:rPr>
              <a:t> воспитание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дошкольников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один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гармоничный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процесс</a:t>
            </a:r>
            <a:endParaRPr sz="170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spc="-10" dirty="0">
                <a:latin typeface="Times New Roman"/>
                <a:cs typeface="Times New Roman"/>
              </a:rPr>
              <a:t>Обязательная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часть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должна </a:t>
            </a:r>
            <a:r>
              <a:rPr sz="1700" spc="-10" dirty="0">
                <a:latin typeface="Times New Roman"/>
                <a:cs typeface="Times New Roman"/>
              </a:rPr>
              <a:t>соответствовать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ФОП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 </a:t>
            </a:r>
            <a:r>
              <a:rPr sz="1700" spc="5" dirty="0">
                <a:latin typeface="Times New Roman"/>
                <a:cs typeface="Times New Roman"/>
              </a:rPr>
              <a:t>составлять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не</a:t>
            </a:r>
            <a:r>
              <a:rPr sz="1700" b="1" spc="-2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менее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60%</a:t>
            </a:r>
            <a:endParaRPr sz="17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ct val="80000"/>
              </a:lnSpc>
              <a:spcBef>
                <a:spcPts val="405"/>
              </a:spcBef>
              <a:buFont typeface="Arial MT"/>
              <a:buChar char="•"/>
              <a:tabLst>
                <a:tab pos="356235" algn="l"/>
              </a:tabLst>
            </a:pPr>
            <a:r>
              <a:rPr sz="1700" dirty="0">
                <a:latin typeface="Times New Roman"/>
                <a:cs typeface="Times New Roman"/>
              </a:rPr>
              <a:t>ФОП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включает</a:t>
            </a:r>
            <a:r>
              <a:rPr sz="1700" b="1" spc="-1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</a:t>
            </a:r>
            <a:r>
              <a:rPr sz="1700" b="1" spc="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себя</a:t>
            </a:r>
            <a:r>
              <a:rPr sz="1700" b="1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учебно-методическую</a:t>
            </a:r>
            <a:r>
              <a:rPr sz="1700" spc="-5" dirty="0">
                <a:latin typeface="Times New Roman"/>
                <a:cs typeface="Times New Roman"/>
              </a:rPr>
              <a:t> документацию: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федеральная </a:t>
            </a:r>
            <a:r>
              <a:rPr sz="1700" b="1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рабочая</a:t>
            </a:r>
            <a:r>
              <a:rPr sz="1700" b="1" spc="-5" dirty="0">
                <a:latin typeface="Times New Roman"/>
                <a:cs typeface="Times New Roman"/>
              </a:rPr>
              <a:t> программа</a:t>
            </a:r>
            <a:r>
              <a:rPr sz="1700" b="1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воспитания,</a:t>
            </a:r>
            <a:r>
              <a:rPr sz="1700" b="1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примерный</a:t>
            </a:r>
            <a:r>
              <a:rPr sz="1700" dirty="0">
                <a:latin typeface="Times New Roman"/>
                <a:cs typeface="Times New Roman"/>
              </a:rPr>
              <a:t> режим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распорядок</a:t>
            </a:r>
            <a:r>
              <a:rPr sz="1700" dirty="0">
                <a:latin typeface="Times New Roman"/>
                <a:cs typeface="Times New Roman"/>
              </a:rPr>
              <a:t> дня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дошкольных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групп,</a:t>
            </a:r>
            <a:r>
              <a:rPr sz="1700" spc="-5" dirty="0">
                <a:latin typeface="Times New Roman"/>
                <a:cs typeface="Times New Roman"/>
              </a:rPr>
              <a:t> федеральный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календарный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план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воспитательной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работы</a:t>
            </a:r>
            <a:r>
              <a:rPr sz="1700" spc="4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иные</a:t>
            </a:r>
            <a:r>
              <a:rPr sz="1700" spc="-15" dirty="0">
                <a:latin typeface="Times New Roman"/>
                <a:cs typeface="Times New Roman"/>
              </a:rPr>
              <a:t> компоненты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295650"/>
            <a:ext cx="8073390" cy="101091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dirty="0">
                <a:latin typeface="Times New Roman"/>
                <a:cs typeface="Times New Roman"/>
              </a:rPr>
              <a:t>В</a:t>
            </a:r>
            <a:r>
              <a:rPr sz="1700" spc="6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целевом</a:t>
            </a:r>
            <a:r>
              <a:rPr sz="1700" spc="7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разделе</a:t>
            </a:r>
            <a:r>
              <a:rPr sz="1700" spc="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+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представлены</a:t>
            </a:r>
            <a:r>
              <a:rPr sz="1700" spc="6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планируемые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результаты</a:t>
            </a:r>
            <a:r>
              <a:rPr sz="1700" spc="7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освоения</a:t>
            </a:r>
            <a:r>
              <a:rPr sz="1700" spc="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ФОП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 </a:t>
            </a:r>
            <a:r>
              <a:rPr sz="1700" b="1" spc="-409" dirty="0">
                <a:latin typeface="Times New Roman"/>
                <a:cs typeface="Times New Roman"/>
              </a:rPr>
              <a:t> </a:t>
            </a:r>
            <a:r>
              <a:rPr sz="1700" b="1" spc="-15" dirty="0">
                <a:latin typeface="Times New Roman"/>
                <a:cs typeface="Times New Roman"/>
              </a:rPr>
              <a:t>каждом</a:t>
            </a:r>
            <a:r>
              <a:rPr sz="1700" b="1" spc="1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возрасте</a:t>
            </a:r>
            <a:endParaRPr sz="17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dirty="0">
                <a:latin typeface="Times New Roman"/>
                <a:cs typeface="Times New Roman"/>
              </a:rPr>
              <a:t>В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содержательном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разделе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+ </a:t>
            </a:r>
            <a:r>
              <a:rPr sz="1700" b="1" spc="-5" dirty="0">
                <a:latin typeface="Times New Roman"/>
                <a:cs typeface="Times New Roman"/>
              </a:rPr>
              <a:t>федеральная</a:t>
            </a:r>
            <a:r>
              <a:rPr sz="1700" b="1" spc="-10" dirty="0">
                <a:latin typeface="Times New Roman"/>
                <a:cs typeface="Times New Roman"/>
              </a:rPr>
              <a:t> рабочая </a:t>
            </a:r>
            <a:r>
              <a:rPr sz="1700" b="1" spc="-5" dirty="0">
                <a:latin typeface="Times New Roman"/>
                <a:cs typeface="Times New Roman"/>
              </a:rPr>
              <a:t>программа</a:t>
            </a:r>
            <a:r>
              <a:rPr sz="1700" b="1" dirty="0">
                <a:latin typeface="Times New Roman"/>
                <a:cs typeface="Times New Roman"/>
              </a:rPr>
              <a:t> воспитания</a:t>
            </a:r>
            <a:endParaRPr sz="17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  <a:tab pos="798830" algn="l"/>
              </a:tabLst>
            </a:pPr>
            <a:r>
              <a:rPr sz="1700" dirty="0">
                <a:latin typeface="Times New Roman"/>
                <a:cs typeface="Times New Roman"/>
              </a:rPr>
              <a:t>В	</a:t>
            </a:r>
            <a:r>
              <a:rPr sz="1700" spc="-5" dirty="0">
                <a:latin typeface="Times New Roman"/>
                <a:cs typeface="Times New Roman"/>
              </a:rPr>
              <a:t>организационном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6247" y="4021327"/>
            <a:ext cx="536321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2665" algn="l"/>
                <a:tab pos="1719580" algn="l"/>
                <a:tab pos="3134995" algn="l"/>
                <a:tab pos="4234180" algn="l"/>
              </a:tabLst>
            </a:pPr>
            <a:r>
              <a:rPr sz="1700" spc="-15" dirty="0">
                <a:latin typeface="Times New Roman"/>
                <a:cs typeface="Times New Roman"/>
              </a:rPr>
              <a:t>р</a:t>
            </a:r>
            <a:r>
              <a:rPr sz="1700" dirty="0">
                <a:latin typeface="Times New Roman"/>
                <a:cs typeface="Times New Roman"/>
              </a:rPr>
              <a:t>а</a:t>
            </a:r>
            <a:r>
              <a:rPr sz="1700" spc="-40" dirty="0">
                <a:latin typeface="Times New Roman"/>
                <a:cs typeface="Times New Roman"/>
              </a:rPr>
              <a:t>з</a:t>
            </a:r>
            <a:r>
              <a:rPr sz="1700" dirty="0">
                <a:latin typeface="Times New Roman"/>
                <a:cs typeface="Times New Roman"/>
              </a:rPr>
              <a:t>де</a:t>
            </a:r>
            <a:r>
              <a:rPr sz="1700" spc="-15" dirty="0">
                <a:latin typeface="Times New Roman"/>
                <a:cs typeface="Times New Roman"/>
              </a:rPr>
              <a:t>л</a:t>
            </a:r>
            <a:r>
              <a:rPr sz="1700" dirty="0">
                <a:latin typeface="Times New Roman"/>
                <a:cs typeface="Times New Roman"/>
              </a:rPr>
              <a:t>е	+	</a:t>
            </a:r>
            <a:r>
              <a:rPr sz="1700" b="1" spc="-5" dirty="0">
                <a:latin typeface="Times New Roman"/>
                <a:cs typeface="Times New Roman"/>
              </a:rPr>
              <a:t>п</a:t>
            </a:r>
            <a:r>
              <a:rPr sz="1700" b="1" spc="-10" dirty="0">
                <a:latin typeface="Times New Roman"/>
                <a:cs typeface="Times New Roman"/>
              </a:rPr>
              <a:t>р</a:t>
            </a:r>
            <a:r>
              <a:rPr sz="1700" b="1" spc="-15" dirty="0">
                <a:latin typeface="Times New Roman"/>
                <a:cs typeface="Times New Roman"/>
              </a:rPr>
              <a:t>и</a:t>
            </a:r>
            <a:r>
              <a:rPr sz="1700" b="1" spc="-5" dirty="0">
                <a:latin typeface="Times New Roman"/>
                <a:cs typeface="Times New Roman"/>
              </a:rPr>
              <a:t>мер</a:t>
            </a:r>
            <a:r>
              <a:rPr sz="1700" b="1" spc="-10" dirty="0">
                <a:latin typeface="Times New Roman"/>
                <a:cs typeface="Times New Roman"/>
              </a:rPr>
              <a:t>н</a:t>
            </a:r>
            <a:r>
              <a:rPr sz="1700" b="1" dirty="0">
                <a:latin typeface="Times New Roman"/>
                <a:cs typeface="Times New Roman"/>
              </a:rPr>
              <a:t>ые	</a:t>
            </a:r>
            <a:r>
              <a:rPr sz="1700" b="1" spc="-5" dirty="0">
                <a:latin typeface="Times New Roman"/>
                <a:cs typeface="Times New Roman"/>
              </a:rPr>
              <a:t>п</a:t>
            </a:r>
            <a:r>
              <a:rPr sz="1700" b="1" dirty="0">
                <a:latin typeface="Times New Roman"/>
                <a:cs typeface="Times New Roman"/>
              </a:rPr>
              <a:t>е</a:t>
            </a:r>
            <a:r>
              <a:rPr sz="1700" b="1" spc="-5" dirty="0">
                <a:latin typeface="Times New Roman"/>
                <a:cs typeface="Times New Roman"/>
              </a:rPr>
              <a:t>р</a:t>
            </a:r>
            <a:r>
              <a:rPr sz="1700" b="1" spc="-55" dirty="0">
                <a:latin typeface="Times New Roman"/>
                <a:cs typeface="Times New Roman"/>
              </a:rPr>
              <a:t>е</a:t>
            </a:r>
            <a:r>
              <a:rPr sz="1700" b="1" dirty="0">
                <a:latin typeface="Times New Roman"/>
                <a:cs typeface="Times New Roman"/>
              </a:rPr>
              <a:t>ч</a:t>
            </a:r>
            <a:r>
              <a:rPr sz="1700" b="1" spc="5" dirty="0">
                <a:latin typeface="Times New Roman"/>
                <a:cs typeface="Times New Roman"/>
              </a:rPr>
              <a:t>н</a:t>
            </a:r>
            <a:r>
              <a:rPr sz="1700" b="1" dirty="0">
                <a:latin typeface="Times New Roman"/>
                <a:cs typeface="Times New Roman"/>
              </a:rPr>
              <a:t>и	</a:t>
            </a:r>
            <a:r>
              <a:rPr sz="1700" dirty="0">
                <a:latin typeface="Times New Roman"/>
                <a:cs typeface="Times New Roman"/>
              </a:rPr>
              <a:t>л</a:t>
            </a:r>
            <a:r>
              <a:rPr sz="1700" spc="-15" dirty="0">
                <a:latin typeface="Times New Roman"/>
                <a:cs typeface="Times New Roman"/>
              </a:rPr>
              <a:t>и</a:t>
            </a:r>
            <a:r>
              <a:rPr sz="1700" dirty="0">
                <a:latin typeface="Times New Roman"/>
                <a:cs typeface="Times New Roman"/>
              </a:rPr>
              <a:t>тер</a:t>
            </a:r>
            <a:r>
              <a:rPr sz="1700" spc="-65" dirty="0">
                <a:latin typeface="Times New Roman"/>
                <a:cs typeface="Times New Roman"/>
              </a:rPr>
              <a:t>а</a:t>
            </a:r>
            <a:r>
              <a:rPr sz="1700" spc="-25" dirty="0">
                <a:latin typeface="Times New Roman"/>
                <a:cs typeface="Times New Roman"/>
              </a:rPr>
              <a:t>т</a:t>
            </a:r>
            <a:r>
              <a:rPr sz="1700" spc="-15" dirty="0">
                <a:latin typeface="Times New Roman"/>
                <a:cs typeface="Times New Roman"/>
              </a:rPr>
              <a:t>у</a:t>
            </a:r>
            <a:r>
              <a:rPr sz="1700" dirty="0">
                <a:latin typeface="Times New Roman"/>
                <a:cs typeface="Times New Roman"/>
              </a:rPr>
              <a:t>ры,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228591"/>
            <a:ext cx="8074025" cy="1477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marR="6985">
              <a:lnSpc>
                <a:spcPts val="1630"/>
              </a:lnSpc>
              <a:spcBef>
                <a:spcPts val="500"/>
              </a:spcBef>
              <a:tabLst>
                <a:tab pos="2167255" algn="l"/>
                <a:tab pos="2433320" algn="l"/>
                <a:tab pos="2854960" algn="l"/>
                <a:tab pos="3124835" algn="l"/>
                <a:tab pos="4498340" algn="l"/>
                <a:tab pos="5972175" algn="l"/>
                <a:tab pos="6598920" algn="l"/>
              </a:tabLst>
            </a:pPr>
            <a:r>
              <a:rPr sz="1700" dirty="0">
                <a:latin typeface="Times New Roman"/>
                <a:cs typeface="Times New Roman"/>
              </a:rPr>
              <a:t>му</a:t>
            </a:r>
            <a:r>
              <a:rPr sz="1700" spc="-5" dirty="0">
                <a:latin typeface="Times New Roman"/>
                <a:cs typeface="Times New Roman"/>
              </a:rPr>
              <a:t>з</a:t>
            </a:r>
            <a:r>
              <a:rPr sz="1700" spc="5" dirty="0">
                <a:latin typeface="Times New Roman"/>
                <a:cs typeface="Times New Roman"/>
              </a:rPr>
              <a:t>.</a:t>
            </a:r>
            <a:r>
              <a:rPr sz="1700" spc="-5" dirty="0">
                <a:latin typeface="Times New Roman"/>
                <a:cs typeface="Times New Roman"/>
              </a:rPr>
              <a:t>произ</a:t>
            </a:r>
            <a:r>
              <a:rPr sz="1700" spc="-15" dirty="0">
                <a:latin typeface="Times New Roman"/>
                <a:cs typeface="Times New Roman"/>
              </a:rPr>
              <a:t>в</a:t>
            </a:r>
            <a:r>
              <a:rPr sz="1700" spc="-40" dirty="0">
                <a:latin typeface="Times New Roman"/>
                <a:cs typeface="Times New Roman"/>
              </a:rPr>
              <a:t>е</a:t>
            </a:r>
            <a:r>
              <a:rPr sz="1700" dirty="0">
                <a:latin typeface="Times New Roman"/>
                <a:cs typeface="Times New Roman"/>
              </a:rPr>
              <a:t>ден</a:t>
            </a:r>
            <a:r>
              <a:rPr sz="1700" spc="-15" dirty="0">
                <a:latin typeface="Times New Roman"/>
                <a:cs typeface="Times New Roman"/>
              </a:rPr>
              <a:t>и</a:t>
            </a:r>
            <a:r>
              <a:rPr sz="1700" dirty="0">
                <a:latin typeface="Times New Roman"/>
                <a:cs typeface="Times New Roman"/>
              </a:rPr>
              <a:t>й	и	</a:t>
            </a:r>
            <a:r>
              <a:rPr sz="1700" spc="-5" dirty="0">
                <a:latin typeface="Times New Roman"/>
                <a:cs typeface="Times New Roman"/>
              </a:rPr>
              <a:t>д</a:t>
            </a:r>
            <a:r>
              <a:rPr sz="1700" dirty="0">
                <a:latin typeface="Times New Roman"/>
                <a:cs typeface="Times New Roman"/>
              </a:rPr>
              <a:t>р.	+	ф</a:t>
            </a:r>
            <a:r>
              <a:rPr sz="1700" spc="-40" dirty="0">
                <a:latin typeface="Times New Roman"/>
                <a:cs typeface="Times New Roman"/>
              </a:rPr>
              <a:t>е</a:t>
            </a:r>
            <a:r>
              <a:rPr sz="1700" dirty="0">
                <a:latin typeface="Times New Roman"/>
                <a:cs typeface="Times New Roman"/>
              </a:rPr>
              <a:t>дер</a:t>
            </a:r>
            <a:r>
              <a:rPr sz="1700" spc="5" dirty="0">
                <a:latin typeface="Times New Roman"/>
                <a:cs typeface="Times New Roman"/>
              </a:rPr>
              <a:t>а</a:t>
            </a:r>
            <a:r>
              <a:rPr sz="1700" spc="-15" dirty="0">
                <a:latin typeface="Times New Roman"/>
                <a:cs typeface="Times New Roman"/>
              </a:rPr>
              <a:t>л</a:t>
            </a:r>
            <a:r>
              <a:rPr sz="1700" spc="-5" dirty="0">
                <a:latin typeface="Times New Roman"/>
                <a:cs typeface="Times New Roman"/>
              </a:rPr>
              <a:t>ьны</a:t>
            </a:r>
            <a:r>
              <a:rPr sz="1700" dirty="0">
                <a:latin typeface="Times New Roman"/>
                <a:cs typeface="Times New Roman"/>
              </a:rPr>
              <a:t>й	</a:t>
            </a:r>
            <a:r>
              <a:rPr sz="1700" b="1" spc="-25" dirty="0">
                <a:latin typeface="Times New Roman"/>
                <a:cs typeface="Times New Roman"/>
              </a:rPr>
              <a:t>к</a:t>
            </a:r>
            <a:r>
              <a:rPr sz="1700" b="1" dirty="0">
                <a:latin typeface="Times New Roman"/>
                <a:cs typeface="Times New Roman"/>
              </a:rPr>
              <a:t>а</a:t>
            </a:r>
            <a:r>
              <a:rPr sz="1700" b="1" spc="-10" dirty="0">
                <a:latin typeface="Times New Roman"/>
                <a:cs typeface="Times New Roman"/>
              </a:rPr>
              <a:t>л</a:t>
            </a:r>
            <a:r>
              <a:rPr sz="1700" b="1" dirty="0">
                <a:latin typeface="Times New Roman"/>
                <a:cs typeface="Times New Roman"/>
              </a:rPr>
              <a:t>ен</a:t>
            </a:r>
            <a:r>
              <a:rPr sz="1700" b="1" spc="-10" dirty="0">
                <a:latin typeface="Times New Roman"/>
                <a:cs typeface="Times New Roman"/>
              </a:rPr>
              <a:t>д</a:t>
            </a:r>
            <a:r>
              <a:rPr sz="1700" b="1" dirty="0">
                <a:latin typeface="Times New Roman"/>
                <a:cs typeface="Times New Roman"/>
              </a:rPr>
              <a:t>ар</a:t>
            </a:r>
            <a:r>
              <a:rPr sz="1700" b="1" spc="-10" dirty="0">
                <a:latin typeface="Times New Roman"/>
                <a:cs typeface="Times New Roman"/>
              </a:rPr>
              <a:t>н</a:t>
            </a:r>
            <a:r>
              <a:rPr sz="1700" b="1" dirty="0">
                <a:latin typeface="Times New Roman"/>
                <a:cs typeface="Times New Roman"/>
              </a:rPr>
              <a:t>ый	</a:t>
            </a:r>
            <a:r>
              <a:rPr sz="1700" b="1" spc="-15" dirty="0">
                <a:latin typeface="Times New Roman"/>
                <a:cs typeface="Times New Roman"/>
              </a:rPr>
              <a:t>п</a:t>
            </a:r>
            <a:r>
              <a:rPr sz="1700" b="1" spc="-5" dirty="0">
                <a:latin typeface="Times New Roman"/>
                <a:cs typeface="Times New Roman"/>
              </a:rPr>
              <a:t>л</a:t>
            </a:r>
            <a:r>
              <a:rPr sz="1700" b="1" spc="-10" dirty="0">
                <a:latin typeface="Times New Roman"/>
                <a:cs typeface="Times New Roman"/>
              </a:rPr>
              <a:t>а</a:t>
            </a:r>
            <a:r>
              <a:rPr sz="1700" b="1" dirty="0">
                <a:latin typeface="Times New Roman"/>
                <a:cs typeface="Times New Roman"/>
              </a:rPr>
              <a:t>н	</a:t>
            </a:r>
            <a:r>
              <a:rPr sz="1700" spc="-25" dirty="0">
                <a:latin typeface="Times New Roman"/>
                <a:cs typeface="Times New Roman"/>
              </a:rPr>
              <a:t>в</a:t>
            </a:r>
            <a:r>
              <a:rPr sz="1700" spc="45" dirty="0">
                <a:latin typeface="Times New Roman"/>
                <a:cs typeface="Times New Roman"/>
              </a:rPr>
              <a:t>о</a:t>
            </a:r>
            <a:r>
              <a:rPr sz="1700" dirty="0">
                <a:latin typeface="Times New Roman"/>
                <a:cs typeface="Times New Roman"/>
              </a:rPr>
              <a:t>сп</a:t>
            </a:r>
            <a:r>
              <a:rPr sz="1700" spc="-15" dirty="0">
                <a:latin typeface="Times New Roman"/>
                <a:cs typeface="Times New Roman"/>
              </a:rPr>
              <a:t>и</a:t>
            </a:r>
            <a:r>
              <a:rPr sz="1700" spc="20" dirty="0">
                <a:latin typeface="Times New Roman"/>
                <a:cs typeface="Times New Roman"/>
              </a:rPr>
              <a:t>т</a:t>
            </a:r>
            <a:r>
              <a:rPr sz="1700" spc="-65" dirty="0">
                <a:latin typeface="Times New Roman"/>
                <a:cs typeface="Times New Roman"/>
              </a:rPr>
              <a:t>а</a:t>
            </a:r>
            <a:r>
              <a:rPr sz="1700" dirty="0">
                <a:latin typeface="Times New Roman"/>
                <a:cs typeface="Times New Roman"/>
              </a:rPr>
              <a:t>те</a:t>
            </a:r>
            <a:r>
              <a:rPr sz="1700" spc="-15" dirty="0">
                <a:latin typeface="Times New Roman"/>
                <a:cs typeface="Times New Roman"/>
              </a:rPr>
              <a:t>л</a:t>
            </a:r>
            <a:r>
              <a:rPr sz="1700" spc="-5" dirty="0">
                <a:latin typeface="Times New Roman"/>
                <a:cs typeface="Times New Roman"/>
              </a:rPr>
              <a:t>ь</a:t>
            </a:r>
            <a:r>
              <a:rPr sz="1700" spc="-10" dirty="0">
                <a:latin typeface="Times New Roman"/>
                <a:cs typeface="Times New Roman"/>
              </a:rPr>
              <a:t>н</a:t>
            </a:r>
            <a:r>
              <a:rPr sz="1700" dirty="0">
                <a:latin typeface="Times New Roman"/>
                <a:cs typeface="Times New Roman"/>
              </a:rPr>
              <a:t>ой  </a:t>
            </a:r>
            <a:r>
              <a:rPr sz="1700" spc="-5" dirty="0">
                <a:latin typeface="Times New Roman"/>
                <a:cs typeface="Times New Roman"/>
              </a:rPr>
              <a:t>работы</a:t>
            </a:r>
            <a:endParaRPr sz="17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spc="5" dirty="0">
                <a:latin typeface="Times New Roman"/>
                <a:cs typeface="Times New Roman"/>
              </a:rPr>
              <a:t>ООП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должны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быть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приведены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соответствие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7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spc="5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7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17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FF0000"/>
                </a:solidFill>
                <a:latin typeface="Times New Roman"/>
                <a:cs typeface="Times New Roman"/>
              </a:rPr>
              <a:t>к 01.09.2023</a:t>
            </a:r>
            <a:endParaRPr sz="17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spc="10" dirty="0">
                <a:latin typeface="Times New Roman"/>
                <a:cs typeface="Times New Roman"/>
              </a:rPr>
              <a:t>Все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ПООП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завершили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свое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действие</a:t>
            </a:r>
            <a:endParaRPr sz="1700">
              <a:latin typeface="Times New Roman"/>
              <a:cs typeface="Times New Roman"/>
            </a:endParaRPr>
          </a:p>
          <a:p>
            <a:pPr marL="355600" indent="-343535">
              <a:lnSpc>
                <a:spcPts val="1835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700" spc="-5" dirty="0">
                <a:latin typeface="Times New Roman"/>
                <a:cs typeface="Times New Roman"/>
              </a:rPr>
              <a:t>Содержание</a:t>
            </a:r>
            <a:r>
              <a:rPr sz="1700" spc="204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2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планируемые</a:t>
            </a:r>
            <a:r>
              <a:rPr sz="1700" spc="21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результаты</a:t>
            </a:r>
            <a:r>
              <a:rPr sz="1700" spc="204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ООП</a:t>
            </a:r>
            <a:r>
              <a:rPr sz="1700" spc="2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ДО</a:t>
            </a:r>
            <a:r>
              <a:rPr sz="1700" spc="225" dirty="0">
                <a:latin typeface="Times New Roman"/>
                <a:cs typeface="Times New Roman"/>
              </a:rPr>
              <a:t> </a:t>
            </a:r>
            <a:r>
              <a:rPr sz="1700" b="1" spc="-5" dirty="0">
                <a:latin typeface="Times New Roman"/>
                <a:cs typeface="Times New Roman"/>
              </a:rPr>
              <a:t>НЕ</a:t>
            </a:r>
            <a:r>
              <a:rPr sz="1700" b="1" spc="215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ДОЛЖНЫ</a:t>
            </a:r>
            <a:r>
              <a:rPr sz="1700" b="1" spc="21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БЫТЬ</a:t>
            </a:r>
            <a:r>
              <a:rPr sz="1700" b="1" spc="22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НИЖЕ</a:t>
            </a:r>
            <a:endParaRPr sz="1700">
              <a:latin typeface="Times New Roman"/>
              <a:cs typeface="Times New Roman"/>
            </a:endParaRPr>
          </a:p>
          <a:p>
            <a:pPr marL="355600">
              <a:lnSpc>
                <a:spcPts val="1835"/>
              </a:lnSpc>
            </a:pPr>
            <a:r>
              <a:rPr sz="1700" spc="-5" dirty="0">
                <a:latin typeface="Times New Roman"/>
                <a:cs typeface="Times New Roman"/>
              </a:rPr>
              <a:t>содержания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планируемых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результатов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ФОП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F8630EFF575FF46A2C7A58B231EDA39" ma:contentTypeVersion="0" ma:contentTypeDescription="Создание документа." ma:contentTypeScope="" ma:versionID="3eafea675539687ca28f52f1edf8153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B4333A1-E494-4387-8D11-F729C8135774}"/>
</file>

<file path=customXml/itemProps2.xml><?xml version="1.0" encoding="utf-8"?>
<ds:datastoreItem xmlns:ds="http://schemas.openxmlformats.org/officeDocument/2006/customXml" ds:itemID="{016C4E5A-AE32-4436-8802-9A09C705B819}"/>
</file>

<file path=customXml/itemProps3.xml><?xml version="1.0" encoding="utf-8"?>
<ds:datastoreItem xmlns:ds="http://schemas.openxmlformats.org/officeDocument/2006/customXml" ds:itemID="{43BAEA16-FF21-4E8D-9FBE-B2452D75CD6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1449</Words>
  <Application>Microsoft Office PowerPoint</Application>
  <PresentationFormat>Экран (4:3)</PresentationFormat>
  <Paragraphs>232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MT</vt:lpstr>
      <vt:lpstr>Calibri</vt:lpstr>
      <vt:lpstr>Cambria</vt:lpstr>
      <vt:lpstr>Times New Roman</vt:lpstr>
      <vt:lpstr>Office Theme</vt:lpstr>
      <vt:lpstr>Обзор изменений:  Федеральная</vt:lpstr>
      <vt:lpstr>Презентация PowerPoint</vt:lpstr>
      <vt:lpstr>ФЗ № 371-ФЗ от 24 сентября 2022 г. «О внесении  изменений в Федеральный закон «Об образовании в Российской Федерации»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Резюме</vt:lpstr>
      <vt:lpstr>Структура ФОП</vt:lpstr>
      <vt:lpstr>Цель ФОП ДО</vt:lpstr>
      <vt:lpstr>Задачи ФОП ДО (новое)</vt:lpstr>
      <vt:lpstr>Планируемые результаты</vt:lpstr>
      <vt:lpstr>Педагогическая диагностика</vt:lpstr>
      <vt:lpstr>Психологическая диагностика</vt:lpstr>
      <vt:lpstr>Содержательный раздел</vt:lpstr>
      <vt:lpstr>Содержательный раздел</vt:lpstr>
      <vt:lpstr>Организационный раздел</vt:lpstr>
      <vt:lpstr>Организационный раздел:</vt:lpstr>
      <vt:lpstr>Федеральный план образовательной работы</vt:lpstr>
      <vt:lpstr>Федеральный план образовательной работы</vt:lpstr>
      <vt:lpstr>Федеральный план образовательной работы</vt:lpstr>
      <vt:lpstr>Федеральный план образовательной  работы</vt:lpstr>
      <vt:lpstr>Резюме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2023-10-12T06:40:44Z</dcterms:created>
  <dcterms:modified xsi:type="dcterms:W3CDTF">2023-10-12T10:01:35Z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2023-10-12T00:00:00Z</vt:filetime>
  </property>
  <property fmtid="{D5CDD505-2E9C-101B-9397-08002B2CF9AE}" pid="5" name="ContentTypeId">
    <vt:lpwstr>0x0101000F8630EFF575FF46A2C7A58B231EDA39</vt:lpwstr>
  </property>
</Properties>
</file>