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6" r:id="rId9"/>
    <p:sldId id="265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4" autoAdjust="0"/>
    <p:restoredTop sz="86355" autoAdjust="0"/>
  </p:normalViewPr>
  <p:slideViewPr>
    <p:cSldViewPr>
      <p:cViewPr varScale="1">
        <p:scale>
          <a:sx n="64" d="100"/>
          <a:sy n="64" d="100"/>
        </p:scale>
        <p:origin x="9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530E-4CD8-446F-A151-D59282966D89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5D9EB-5135-4604-A374-FBA9B2B845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005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530E-4CD8-446F-A151-D59282966D89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5D9EB-5135-4604-A374-FBA9B2B845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134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530E-4CD8-446F-A151-D59282966D89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5D9EB-5135-4604-A374-FBA9B2B845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588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530E-4CD8-446F-A151-D59282966D89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5D9EB-5135-4604-A374-FBA9B2B845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224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530E-4CD8-446F-A151-D59282966D89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5D9EB-5135-4604-A374-FBA9B2B845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573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530E-4CD8-446F-A151-D59282966D89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5D9EB-5135-4604-A374-FBA9B2B845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788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530E-4CD8-446F-A151-D59282966D89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5D9EB-5135-4604-A374-FBA9B2B845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391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530E-4CD8-446F-A151-D59282966D89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5D9EB-5135-4604-A374-FBA9B2B845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242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530E-4CD8-446F-A151-D59282966D89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5D9EB-5135-4604-A374-FBA9B2B845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074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530E-4CD8-446F-A151-D59282966D89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5D9EB-5135-4604-A374-FBA9B2B845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335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530E-4CD8-446F-A151-D59282966D89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5D9EB-5135-4604-A374-FBA9B2B845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501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7530E-4CD8-446F-A151-D59282966D89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5D9EB-5135-4604-A374-FBA9B2B845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272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3000372"/>
            <a:ext cx="85689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Муниципальное общеобразовательное учреждение «Обшиярская основная общеобразовательная школа» Волжского муниципального района Республики Марий Эл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Адрес: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Республика Марий Эл, Волжский район, д. Полевая,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ул.Новая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дом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Дата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ввода 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эксплуатацию: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1975 год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Дата последнего проведенного капитального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ремонта: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Контингент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обучающихся: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класс – 8; 2 класс – 15; 3 класс – 13 ; - 4 класс – 14; 5 класс  -16;6 класс – 16; 7 класс – 25; 8 класс – 13; 9 класс – 16;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Характеристика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здания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двухэтажное кирпичное здание, общая площадь 2160, 7кв.м.,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Описание состояния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здания: работоспособное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Необходимость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капитального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ремонта: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16632"/>
            <a:ext cx="91445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Дизайн-проект  помещений агротехнологического класса  </a:t>
            </a:r>
            <a:endParaRPr lang="ru-RU" sz="1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7" y="692696"/>
            <a:ext cx="3774149" cy="28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96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87" y="891184"/>
            <a:ext cx="6030561" cy="80407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7524" y="2606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Типовой этаж школы</a:t>
            </a:r>
          </a:p>
          <a:p>
            <a:pPr algn="ctr"/>
            <a:r>
              <a:rPr lang="ru-RU" b="1" dirty="0" smtClean="0"/>
              <a:t>Схема функционального зонирования помещений </a:t>
            </a:r>
            <a:endParaRPr lang="ru-RU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8" t="80188" r="33846" b="11369"/>
          <a:stretch/>
        </p:blipFill>
        <p:spPr bwMode="auto">
          <a:xfrm>
            <a:off x="4174367" y="8109520"/>
            <a:ext cx="5192995" cy="48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907704" y="1537515"/>
            <a:ext cx="540158" cy="85375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05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Агроинженерия</a:t>
            </a:r>
            <a:endParaRPr lang="ru-RU" sz="10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326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5400000">
            <a:off x="29783" y="2239944"/>
            <a:ext cx="4135160" cy="28083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214795" y="5055882"/>
            <a:ext cx="956823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212646" y="2073710"/>
            <a:ext cx="478411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2025355" y="1000456"/>
            <a:ext cx="144016" cy="129614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1010098" y="3278203"/>
            <a:ext cx="25202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rot="5400000">
            <a:off x="1827878" y="3283370"/>
            <a:ext cx="25202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859813" y="2697679"/>
            <a:ext cx="25202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945524" y="2733962"/>
            <a:ext cx="25202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rot="5400000">
            <a:off x="1053215" y="3869061"/>
            <a:ext cx="25202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rot="5400000">
            <a:off x="1871290" y="3869061"/>
            <a:ext cx="25202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 rot="5400000">
            <a:off x="2746729" y="2739404"/>
            <a:ext cx="25202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rot="5400000">
            <a:off x="2746729" y="3278203"/>
            <a:ext cx="25202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 rot="5400000">
            <a:off x="2757600" y="3911969"/>
            <a:ext cx="25202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287524" y="188640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Планировочное решение </a:t>
            </a:r>
            <a:r>
              <a:rPr lang="ru-RU" b="1" dirty="0" err="1" smtClean="0"/>
              <a:t>агротехнологического</a:t>
            </a:r>
            <a:r>
              <a:rPr lang="ru-RU" b="1" dirty="0" smtClean="0"/>
              <a:t> класса (</a:t>
            </a:r>
            <a:r>
              <a:rPr lang="ru-RU" b="1" dirty="0" err="1" smtClean="0"/>
              <a:t>Агроинженерия</a:t>
            </a:r>
            <a:r>
              <a:rPr lang="ru-RU" b="1" dirty="0" smtClean="0"/>
              <a:t>) </a:t>
            </a:r>
          </a:p>
          <a:p>
            <a:pPr algn="ctr"/>
            <a:r>
              <a:rPr lang="ru-RU" b="1" dirty="0" smtClean="0"/>
              <a:t>Расстановка мебели </a:t>
            </a:r>
            <a:endParaRPr lang="ru-RU" b="1" dirty="0"/>
          </a:p>
        </p:txBody>
      </p:sp>
      <p:sp>
        <p:nvSpPr>
          <p:cNvPr id="31" name="Прямоугольник 30"/>
          <p:cNvSpPr/>
          <p:nvPr/>
        </p:nvSpPr>
        <p:spPr>
          <a:xfrm rot="5400000">
            <a:off x="214795" y="2391573"/>
            <a:ext cx="956823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 rot="5400000">
            <a:off x="1809603" y="1834769"/>
            <a:ext cx="525224" cy="713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 rot="5400000">
            <a:off x="3532771" y="4292662"/>
            <a:ext cx="956823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943" y="3831879"/>
            <a:ext cx="66675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83799" y="3831879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окна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5012703" y="3815129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двери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4643446"/>
            <a:ext cx="1214446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4" y="3857628"/>
            <a:ext cx="457200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6288884" y="3809990"/>
            <a:ext cx="2130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парты/стол учителя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6314666" y="4448479"/>
            <a:ext cx="744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доска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4081932" y="3260381"/>
            <a:ext cx="956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логотип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4786314" y="4857760"/>
            <a:ext cx="1143008" cy="14287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6286512" y="4714884"/>
            <a:ext cx="2411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интерактивная панель</a:t>
            </a:r>
            <a:endParaRPr lang="ru-RU" dirty="0"/>
          </a:p>
        </p:txBody>
      </p:sp>
      <p:pic>
        <p:nvPicPr>
          <p:cNvPr id="3074" name="Picture 2" descr="C:\Users\Алевтина\Downloads\attachment.png"/>
          <p:cNvPicPr>
            <a:picLocks noChangeAspect="1" noChangeArrowheads="1"/>
          </p:cNvPicPr>
          <p:nvPr/>
        </p:nvPicPr>
        <p:blipFill>
          <a:blip r:embed="rId5" cstate="print"/>
          <a:srcRect r="5761"/>
          <a:stretch>
            <a:fillRect/>
          </a:stretch>
        </p:blipFill>
        <p:spPr bwMode="auto">
          <a:xfrm>
            <a:off x="3786182" y="2928934"/>
            <a:ext cx="142876" cy="835551"/>
          </a:xfrm>
          <a:prstGeom prst="rect">
            <a:avLst/>
          </a:prstGeom>
          <a:noFill/>
        </p:spPr>
      </p:pic>
      <p:pic>
        <p:nvPicPr>
          <p:cNvPr id="46" name="Picture 2" descr="C:\Users\Алевтина\Downloads\attachment.png"/>
          <p:cNvPicPr>
            <a:picLocks noChangeAspect="1" noChangeArrowheads="1"/>
          </p:cNvPicPr>
          <p:nvPr/>
        </p:nvPicPr>
        <p:blipFill>
          <a:blip r:embed="rId5" cstate="print"/>
          <a:srcRect r="5761"/>
          <a:stretch>
            <a:fillRect/>
          </a:stretch>
        </p:blipFill>
        <p:spPr bwMode="auto">
          <a:xfrm>
            <a:off x="706003" y="3290343"/>
            <a:ext cx="142876" cy="835551"/>
          </a:xfrm>
          <a:prstGeom prst="rect">
            <a:avLst/>
          </a:prstGeom>
          <a:noFill/>
        </p:spPr>
      </p:pic>
      <p:pic>
        <p:nvPicPr>
          <p:cNvPr id="3075" name="Picture 3" descr="C:\Users\Алевтина\Downloads\attachment (1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61065" y="4869419"/>
            <a:ext cx="141786" cy="751890"/>
          </a:xfrm>
          <a:prstGeom prst="rect">
            <a:avLst/>
          </a:prstGeom>
          <a:noFill/>
        </p:spPr>
      </p:pic>
      <p:sp>
        <p:nvSpPr>
          <p:cNvPr id="48" name="TextBox 47"/>
          <p:cNvSpPr txBox="1"/>
          <p:nvPr/>
        </p:nvSpPr>
        <p:spPr>
          <a:xfrm>
            <a:off x="5357360" y="3127929"/>
            <a:ext cx="2353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Логотип цветоводства</a:t>
            </a:r>
            <a:endParaRPr lang="ru-RU" dirty="0"/>
          </a:p>
        </p:txBody>
      </p:sp>
      <p:pic>
        <p:nvPicPr>
          <p:cNvPr id="49" name="Picture 3" descr="C:\Users\Алевтина\Downloads\attachment (1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2928934"/>
            <a:ext cx="146933" cy="779185"/>
          </a:xfrm>
          <a:prstGeom prst="rect">
            <a:avLst/>
          </a:prstGeom>
          <a:noFill/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40" y="5549177"/>
            <a:ext cx="1214446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3203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87524" y="188640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Визуализация локаций, задействованных в функционировании </a:t>
            </a:r>
            <a:r>
              <a:rPr lang="ru-RU" b="1" dirty="0" err="1" smtClean="0"/>
              <a:t>агротехнологического</a:t>
            </a:r>
            <a:r>
              <a:rPr lang="ru-RU" b="1" dirty="0" smtClean="0"/>
              <a:t> класса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938498"/>
            <a:ext cx="3524250" cy="29146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4" y="938498"/>
            <a:ext cx="3886200" cy="29146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980520"/>
            <a:ext cx="2775330" cy="25984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590" y="4212309"/>
            <a:ext cx="2846557" cy="21349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55" y="4206379"/>
            <a:ext cx="2819549" cy="211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738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492896"/>
            <a:ext cx="3406042" cy="25545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85" y="2492896"/>
            <a:ext cx="3425998" cy="256949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87524" y="188640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Визуализация локаций, </a:t>
            </a:r>
          </a:p>
          <a:p>
            <a:pPr algn="ctr"/>
            <a:r>
              <a:rPr lang="ru-RU" b="1" dirty="0" smtClean="0"/>
              <a:t>задействованных в функционировании агротехнологического класса </a:t>
            </a:r>
            <a:br>
              <a:rPr lang="ru-RU" b="1" dirty="0" smtClean="0"/>
            </a:br>
            <a:r>
              <a:rPr lang="ru-RU" b="1" dirty="0" smtClean="0"/>
              <a:t>(после реализации мероприятий по дизайну и брендированию)</a:t>
            </a:r>
          </a:p>
        </p:txBody>
      </p:sp>
      <p:pic>
        <p:nvPicPr>
          <p:cNvPr id="16" name="Picture 3" descr="C:\Users\Алевтина\Downloads\IMG_6104.jpg"/>
          <p:cNvPicPr>
            <a:picLocks noChangeAspect="1" noChangeArrowheads="1"/>
          </p:cNvPicPr>
          <p:nvPr/>
        </p:nvPicPr>
        <p:blipFill>
          <a:blip r:embed="rId4" cstate="print"/>
          <a:srcRect l="3384" t="2525" r="4938" b="3964"/>
          <a:stretch>
            <a:fillRect/>
          </a:stretch>
        </p:blipFill>
        <p:spPr bwMode="auto">
          <a:xfrm>
            <a:off x="5364088" y="2800794"/>
            <a:ext cx="432048" cy="792089"/>
          </a:xfrm>
          <a:prstGeom prst="rect">
            <a:avLst/>
          </a:prstGeom>
          <a:noFill/>
        </p:spPr>
      </p:pic>
      <p:pic>
        <p:nvPicPr>
          <p:cNvPr id="17" name="Picture 2" descr="C:\Users\Алевтина\Downloads\attachment (2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800794"/>
            <a:ext cx="648072" cy="7741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348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00000">
            <a:off x="3321575" y="3332681"/>
            <a:ext cx="668652" cy="685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920" y="3378080"/>
            <a:ext cx="342936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971" y="3068443"/>
            <a:ext cx="515638" cy="52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 rot="54000000">
            <a:off x="215514" y="904467"/>
            <a:ext cx="8640960" cy="17635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10800000">
            <a:off x="215514" y="2898624"/>
            <a:ext cx="8640960" cy="22025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645154" y="970863"/>
            <a:ext cx="911179" cy="781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148014" y="970863"/>
            <a:ext cx="911179" cy="883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907809" y="1827796"/>
            <a:ext cx="45719" cy="467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138411" y="1812484"/>
            <a:ext cx="45719" cy="467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344305" y="1812484"/>
            <a:ext cx="45719" cy="467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528657" y="1952541"/>
            <a:ext cx="45719" cy="467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5375564" y="1945882"/>
            <a:ext cx="45719" cy="467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flipH="1">
            <a:off x="5757411" y="1926320"/>
            <a:ext cx="50128" cy="467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805126" y="3350489"/>
            <a:ext cx="1993720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87522" y="116632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Развертка </a:t>
            </a:r>
            <a:r>
              <a:rPr lang="ru-RU" b="1" dirty="0"/>
              <a:t>стен </a:t>
            </a:r>
            <a:r>
              <a:rPr lang="ru-RU" b="1" dirty="0" smtClean="0"/>
              <a:t>с </a:t>
            </a:r>
            <a:r>
              <a:rPr lang="ru-RU" b="1" dirty="0"/>
              <a:t>использованием фирменной инфографики по </a:t>
            </a:r>
            <a:r>
              <a:rPr lang="ru-RU" b="1" dirty="0" smtClean="0"/>
              <a:t>выбранной специализации агротехнологического класса </a:t>
            </a:r>
            <a:br>
              <a:rPr lang="ru-RU" b="1" dirty="0" smtClean="0"/>
            </a:br>
            <a:endParaRPr lang="ru-RU" b="1" dirty="0" smtClean="0"/>
          </a:p>
        </p:txBody>
      </p:sp>
      <p:pic>
        <p:nvPicPr>
          <p:cNvPr id="31" name="Picture 2" descr="C:\Users\Алевтина\Downloads\attachment.png"/>
          <p:cNvPicPr>
            <a:picLocks noChangeAspect="1" noChangeArrowheads="1"/>
          </p:cNvPicPr>
          <p:nvPr/>
        </p:nvPicPr>
        <p:blipFill>
          <a:blip r:embed="rId5" cstate="print"/>
          <a:srcRect r="5761"/>
          <a:stretch>
            <a:fillRect/>
          </a:stretch>
        </p:blipFill>
        <p:spPr bwMode="auto">
          <a:xfrm>
            <a:off x="3214434" y="1003016"/>
            <a:ext cx="961029" cy="716803"/>
          </a:xfrm>
          <a:prstGeom prst="rect">
            <a:avLst/>
          </a:prstGeom>
          <a:noFill/>
        </p:spPr>
      </p:pic>
      <p:pic>
        <p:nvPicPr>
          <p:cNvPr id="27" name="Picture 2" descr="C:\Users\Алевтина\Downloads\attachment (2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4085031"/>
            <a:ext cx="648072" cy="7741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7521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081981"/>
              </p:ext>
            </p:extLst>
          </p:nvPr>
        </p:nvGraphicFramePr>
        <p:xfrm>
          <a:off x="534380" y="764704"/>
          <a:ext cx="8070068" cy="48564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035034"/>
                <a:gridCol w="403503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Описание отделки стен </a:t>
                      </a:r>
                    </a:p>
                    <a:p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Покраска водоэмульсионной краской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Перечень применяемых материалов</a:t>
                      </a:r>
                    </a:p>
                    <a:p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Используемое электрооборудование</a:t>
                      </a:r>
                    </a:p>
                    <a:p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Освещение</a:t>
                      </a:r>
                    </a:p>
                    <a:p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Энергосберегающие лампы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Подключение ГВС и ХВС</a:t>
                      </a:r>
                    </a:p>
                    <a:p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Централизованное ХВС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Отопление</a:t>
                      </a:r>
                      <a:r>
                        <a:rPr lang="ru-RU" sz="1200" b="1" baseline="0" dirty="0" smtClean="0"/>
                        <a:t> </a:t>
                      </a:r>
                      <a:endParaRPr lang="ru-RU" sz="1200" b="1" dirty="0" smtClean="0"/>
                    </a:p>
                    <a:p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Централизованное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Система вентиляции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Применяемые наружные и внутренние ограждающие </a:t>
                      </a:r>
                    </a:p>
                    <a:p>
                      <a:r>
                        <a:rPr lang="ru-RU" sz="1200" b="1" dirty="0" smtClean="0"/>
                        <a:t>конструкции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Стена между классным помещением и помещением для хранения наглядности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из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гипсокартона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Окна и двери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Окна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деревянные, двери МДФ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Подключение дополнительного оборудования по тематике агротехнологического класса</a:t>
                      </a:r>
                    </a:p>
                    <a:p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87524" y="187802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Описание помещения </a:t>
            </a:r>
            <a:r>
              <a:rPr lang="ru-RU" b="1" dirty="0" err="1" smtClean="0"/>
              <a:t>агротехнологического</a:t>
            </a:r>
            <a:r>
              <a:rPr lang="ru-RU" b="1" dirty="0" smtClean="0"/>
              <a:t> класса (класс </a:t>
            </a:r>
            <a:r>
              <a:rPr lang="ru-RU" b="1" dirty="0" err="1" smtClean="0"/>
              <a:t>агроинженерии</a:t>
            </a:r>
            <a:r>
              <a:rPr lang="ru-RU" b="1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11187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5938511"/>
              </p:ext>
            </p:extLst>
          </p:nvPr>
        </p:nvGraphicFramePr>
        <p:xfrm>
          <a:off x="539552" y="1268760"/>
          <a:ext cx="8064896" cy="242772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624670"/>
                <a:gridCol w="2720113"/>
                <a:gridCol w="2720113"/>
              </a:tblGrid>
              <a:tr h="57606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Оборудование, средства</a:t>
                      </a:r>
                      <a:r>
                        <a:rPr lang="ru-RU" sz="1200" baseline="0" dirty="0" smtClean="0"/>
                        <a:t> обучения и воспитания, расходные материалы</a:t>
                      </a: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Количество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Стоимость </a:t>
                      </a:r>
                      <a:endParaRPr lang="ru-RU" sz="1200" dirty="0"/>
                    </a:p>
                  </a:txBody>
                  <a:tcPr/>
                </a:tc>
              </a:tr>
              <a:tr h="5040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</a:tr>
              <a:tr h="4452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</a:tr>
              <a:tr h="4452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87524" y="187802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Сводная смета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1720" y="4077072"/>
            <a:ext cx="7769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Ничего не будет приобретено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798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4527842"/>
              </p:ext>
            </p:extLst>
          </p:nvPr>
        </p:nvGraphicFramePr>
        <p:xfrm>
          <a:off x="539552" y="1268760"/>
          <a:ext cx="8064896" cy="2229419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60440"/>
                <a:gridCol w="4104456"/>
              </a:tblGrid>
              <a:tr h="5040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/>
                        <a:t>Общая площадь, </a:t>
                      </a:r>
                      <a:r>
                        <a:rPr lang="ru-RU" sz="1200" b="0" dirty="0" err="1" smtClean="0"/>
                        <a:t>кв.м</a:t>
                      </a:r>
                      <a:r>
                        <a:rPr lang="ru-RU" sz="1200" b="0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17.8</a:t>
                      </a:r>
                      <a:endParaRPr lang="ru-RU" sz="1800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/>
                        <a:t>Перечень работ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Покраска</a:t>
                      </a:r>
                      <a:r>
                        <a:rPr lang="ru-RU" sz="1600" baseline="0" dirty="0" smtClean="0"/>
                        <a:t> стен</a:t>
                      </a:r>
                    </a:p>
                    <a:p>
                      <a:r>
                        <a:rPr lang="ru-RU" sz="1600" baseline="0" dirty="0" smtClean="0"/>
                        <a:t>Покраска пола</a:t>
                      </a:r>
                    </a:p>
                    <a:p>
                      <a:r>
                        <a:rPr lang="ru-RU" sz="1600" baseline="0" dirty="0" smtClean="0"/>
                        <a:t>Приобретение мебели</a:t>
                      </a:r>
                      <a:endParaRPr lang="ru-RU" sz="1600" dirty="0"/>
                    </a:p>
                  </a:txBody>
                  <a:tcPr/>
                </a:tc>
              </a:tr>
              <a:tr h="4452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/>
                        <a:t>Итоговая стоимость проекта</a:t>
                      </a: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40 000</a:t>
                      </a:r>
                      <a:endParaRPr lang="ru-RU" sz="1800" dirty="0"/>
                    </a:p>
                  </a:txBody>
                  <a:tcPr/>
                </a:tc>
              </a:tr>
              <a:tr h="4452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/>
                        <a:t>График и продолжительность работ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/>
                        <a:t>Срок сдачи проекта</a:t>
                      </a: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0</a:t>
                      </a:r>
                      <a:endParaRPr lang="ru-RU" sz="9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87524" y="187802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Сводная смета</a:t>
            </a:r>
          </a:p>
        </p:txBody>
      </p:sp>
    </p:spTree>
    <p:extLst>
      <p:ext uri="{BB962C8B-B14F-4D97-AF65-F5344CB8AC3E}">
        <p14:creationId xmlns:p14="http://schemas.microsoft.com/office/powerpoint/2010/main" val="1706002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1001600"/>
              </p:ext>
            </p:extLst>
          </p:nvPr>
        </p:nvGraphicFramePr>
        <p:xfrm>
          <a:off x="539552" y="1268760"/>
          <a:ext cx="8064896" cy="198252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60440"/>
                <a:gridCol w="4104456"/>
              </a:tblGrid>
              <a:tr h="57606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Источник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Объем средств, тыс. рублей</a:t>
                      </a:r>
                      <a:endParaRPr lang="ru-RU" sz="1200" dirty="0"/>
                    </a:p>
                  </a:txBody>
                  <a:tcPr/>
                </a:tc>
              </a:tr>
              <a:tr h="5040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Федеральный бюджет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(объем средств возмещения)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Региональный бюджет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-</a:t>
                      </a:r>
                      <a:endParaRPr lang="ru-RU" sz="900" dirty="0"/>
                    </a:p>
                  </a:txBody>
                  <a:tcPr/>
                </a:tc>
              </a:tr>
              <a:tr h="4452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Внебюджетные источники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40 000</a:t>
                      </a:r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87524" y="187802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Источники финансирования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9773467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6BF177BA52A6D48803A04D7B01E4B22" ma:contentTypeVersion="0" ma:contentTypeDescription="Создание документа." ma:contentTypeScope="" ma:versionID="447615a8c0852aefca5e34efde3eac9b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F26C83B-7880-492E-BD08-D6738E0FAFA1}"/>
</file>

<file path=customXml/itemProps2.xml><?xml version="1.0" encoding="utf-8"?>
<ds:datastoreItem xmlns:ds="http://schemas.openxmlformats.org/officeDocument/2006/customXml" ds:itemID="{A53445C4-DA65-40EB-896B-740E2237187C}"/>
</file>

<file path=customXml/itemProps3.xml><?xml version="1.0" encoding="utf-8"?>
<ds:datastoreItem xmlns:ds="http://schemas.openxmlformats.org/officeDocument/2006/customXml" ds:itemID="{7907A1D2-255E-4324-A949-8257B12C75AE}"/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308</Words>
  <Application>Microsoft Office PowerPoint</Application>
  <PresentationFormat>Экран (4:3)</PresentationFormat>
  <Paragraphs>72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User1201</dc:creator>
  <cp:lastModifiedBy>Пользователь</cp:lastModifiedBy>
  <cp:revision>61</cp:revision>
  <dcterms:created xsi:type="dcterms:W3CDTF">2025-06-17T13:40:22Z</dcterms:created>
  <dcterms:modified xsi:type="dcterms:W3CDTF">2025-06-27T13:17:29Z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0x01010006BF177BA52A6D48803A04D7B01E4B22</vt:lpwstr>
  </property>
</Properties>
</file>