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3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1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24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0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51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84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02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24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812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83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408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54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76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C74AE-5A7B-4B48-9764-3690B481499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C58EE7-E68C-49AF-B9B5-F02320D1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27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3vium.ru/semya/shkoldi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Итоги воспитательной деятельности </a:t>
            </a:r>
            <a:br>
              <a:rPr lang="ru-RU" dirty="0" smtClean="0"/>
            </a:br>
            <a:r>
              <a:rPr lang="ru-RU" dirty="0" smtClean="0"/>
              <a:t>за</a:t>
            </a:r>
            <a:r>
              <a:rPr lang="en-US" dirty="0" smtClean="0"/>
              <a:t> III </a:t>
            </a:r>
            <a:r>
              <a:rPr lang="ru-RU" dirty="0" smtClean="0"/>
              <a:t>четверть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Подготовила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Томцева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Л.,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заместитель директора по ВР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9743" y="300250"/>
            <a:ext cx="740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МОУ «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Большепаратская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средняя общеобразовательная школа» Волжского муниципального района РМЭ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9045" y="6264322"/>
            <a:ext cx="3328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с. Новые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Параты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2016г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Целью </a:t>
            </a:r>
            <a:r>
              <a:rPr lang="ru-RU" sz="2400" dirty="0"/>
              <a:t>воспитательной работы является раскрытие, развитие и реализация интеллектуальных способностей и духовных качеств личности учащихся.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Для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реализации поставленной цели сформулированы следующие задачи воспитательной деятельности: </a:t>
            </a:r>
          </a:p>
          <a:p>
            <a:r>
              <a:rPr lang="ru-RU" dirty="0"/>
              <a:t>      1. Качественное улучшение индивидуальной работы с учащимися группы риска, другими социально незащищенными категориями детей. </a:t>
            </a:r>
          </a:p>
          <a:p>
            <a:pPr lvl="0"/>
            <a:r>
              <a:rPr lang="ru-RU" dirty="0"/>
              <a:t>Усилить и закрепить комплекс мер по формированию и пропаганде здорового образа жизни среди детей и родителей.</a:t>
            </a:r>
          </a:p>
          <a:p>
            <a:pPr lvl="0"/>
            <a:r>
              <a:rPr lang="ru-RU" dirty="0"/>
              <a:t>Систематически вести работу с детьми группы риска, привлекать их к участию в работе секций и в мероприятия.</a:t>
            </a:r>
          </a:p>
          <a:p>
            <a:pPr lvl="0"/>
            <a:r>
              <a:rPr lang="ru-RU" dirty="0"/>
              <a:t>Продолжить и разнообразить формы работы, как с одаренными, так и отстающими детьми.</a:t>
            </a:r>
          </a:p>
          <a:p>
            <a:pPr lvl="0"/>
            <a:r>
              <a:rPr lang="ru-RU" dirty="0"/>
              <a:t>Продолжить развитие работы по организации самоуправления в школе.</a:t>
            </a:r>
          </a:p>
          <a:p>
            <a:pPr lvl="0"/>
            <a:r>
              <a:rPr lang="ru-RU" dirty="0"/>
              <a:t>Вовлекать родителей в процесс жизнедеятельности школы.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Приоритетные направления воспитательной работы: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Патриотическое воспитание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-Духовно-нравственное воспитание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-Развитие творческой деятельности учащихся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-Формирование ЗОЖ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-Правовое воспитание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-Работа с семьей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8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 школе разработаны и реализуется ряд программ</a:t>
            </a:r>
            <a:r>
              <a:rPr lang="ru-RU" dirty="0"/>
              <a:t>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dirty="0"/>
              <a:t>программа  духовно-нравственного воспитания «Дорога к Сердцу»;</a:t>
            </a:r>
          </a:p>
          <a:p>
            <a:r>
              <a:rPr lang="ru-RU" dirty="0"/>
              <a:t>-программа «Мы за здоровый образ жизни»;</a:t>
            </a:r>
          </a:p>
          <a:p>
            <a:r>
              <a:rPr lang="ru-RU" dirty="0"/>
              <a:t>-программа «Отечество»;</a:t>
            </a:r>
          </a:p>
          <a:p>
            <a:r>
              <a:rPr lang="ru-RU" dirty="0"/>
              <a:t>- программа «Моя семья-моя радость»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28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Способы достижения цели: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. Четкое планирование воспитательной работы в классах; </a:t>
            </a:r>
          </a:p>
          <a:p>
            <a:r>
              <a:rPr lang="ru-RU" dirty="0"/>
              <a:t>2. Прохождение воспитательной работы через все виды и формы деятельности учителей и учеников; </a:t>
            </a:r>
          </a:p>
          <a:p>
            <a:r>
              <a:rPr lang="ru-RU" dirty="0"/>
              <a:t>3. Развитие дополнительного образования. </a:t>
            </a:r>
          </a:p>
          <a:p>
            <a:r>
              <a:rPr lang="ru-RU" dirty="0"/>
              <a:t>4. Работа в социуме с родителями, общественными организациями, организациями образования, культуры и спорта. </a:t>
            </a:r>
          </a:p>
          <a:p>
            <a:r>
              <a:rPr lang="ru-RU" dirty="0"/>
              <a:t>5. Диагностика и анализ деятельности классных руководителей.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57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I.</a:t>
            </a:r>
            <a:r>
              <a:rPr lang="ru-RU" b="1" dirty="0"/>
              <a:t>Патриотическое воспитание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668766"/>
              </p:ext>
            </p:extLst>
          </p:nvPr>
        </p:nvGraphicFramePr>
        <p:xfrm>
          <a:off x="491318" y="1214653"/>
          <a:ext cx="9567082" cy="52543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569216"/>
                <a:gridCol w="1707326"/>
                <a:gridCol w="2290540"/>
              </a:tblGrid>
              <a:tr h="53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сочинений «Как я понимаю слово «талант»?»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22.01.2016г.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23.01.2016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7-11 классов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 информационного стенда на военно-патриотическую тематику «Платок памяти»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18.02.2016г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этаж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школы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Видеоролик «Папы глазами детей»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19.02.2016г.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1-4 классы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 чел.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чтецов «Память о войне в моем сердце»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07.02.2016г.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1-4 классы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Внеклассное мероприятие для 1-6 классов. Школьный конкурс проектов «Папа может всё, что угодно» с приглашением пап.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19.02. 2016г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Актовый зал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Внеклассное мероприятие «Я талантлив» для 7-11 классов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18.02.2016г.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Актовый зал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0990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Акция «Платочек памяти» для учащихся 1-11 классов. Платочки с именами солдат, говорящие страницы Книги памяти. По разработанному Положению изготовлены Платки учащимися и их   родителями (126 платков с именами погибших солдат и участников войны).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течение Месячника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Оформление фойе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02" marR="467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78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88" y="609600"/>
            <a:ext cx="8591614" cy="89165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0C226"/>
                </a:solidFill>
              </a:rPr>
              <a:t>I.</a:t>
            </a:r>
            <a:r>
              <a:rPr lang="ru-RU" b="1" dirty="0">
                <a:solidFill>
                  <a:srgbClr val="90C226"/>
                </a:solidFill>
              </a:rPr>
              <a:t>Патриотическое воспитание</a:t>
            </a:r>
            <a:r>
              <a:rPr lang="ru-RU" dirty="0">
                <a:solidFill>
                  <a:srgbClr val="90C226"/>
                </a:solidFill>
              </a:rPr>
              <a:t/>
            </a:r>
            <a:br>
              <a:rPr lang="ru-RU" dirty="0">
                <a:solidFill>
                  <a:srgbClr val="90C226"/>
                </a:solidFill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370781"/>
              </p:ext>
            </p:extLst>
          </p:nvPr>
        </p:nvGraphicFramePr>
        <p:xfrm>
          <a:off x="941695" y="1980659"/>
          <a:ext cx="8215954" cy="55716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782692"/>
                <a:gridCol w="1466208"/>
                <a:gridCol w="1967054"/>
              </a:tblGrid>
              <a:tr h="396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военно-патриотической песни по отделениям 1-5, 6-11 классы  «Споемте, друзья»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11.02.2016г.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12.06.2016г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Актовый зал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320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 среди 2-11 классов «Знаю ли родословную?»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20,21.01.2016г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1-11 классы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Урок Мужества «Моя родословная». Учащиеся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составляли родословную и рассказывали своим одноклассникам на классных часах. Изучение родословной должно стать естественной потребностью каждого человека, которая, прежде всего, будет основываться на уважении предков. Как справедливо заметил в своё время ещё великий А. С. Пушкин, «неуважение к предкам есть первый признак дикости и безнравственности».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08.02.2016г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кабинетах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Оформляют альбом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1-11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Классные часы: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«Мы этой памяти верны»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«Непобедимая легендарная российская армия»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«Патриоты России»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«Гражданин России»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1.02.2016г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2а,3б,4б,5б,10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 чел.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«Никто не забыт, ничто не забыто», приведение в порядок памятников и обелисков ВОВ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Согласно графику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обелиск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1" marR="6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53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82722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90C226"/>
                </a:solidFill>
              </a:rPr>
              <a:t>I.</a:t>
            </a:r>
            <a:r>
              <a:rPr lang="ru-RU" sz="3200" b="1" dirty="0">
                <a:solidFill>
                  <a:srgbClr val="90C226"/>
                </a:solidFill>
              </a:rPr>
              <a:t>Патриотическое воспитание</a:t>
            </a:r>
            <a:r>
              <a:rPr lang="ru-RU" sz="3200" dirty="0">
                <a:solidFill>
                  <a:srgbClr val="90C226"/>
                </a:solidFill>
              </a:rPr>
              <a:t/>
            </a:r>
            <a:br>
              <a:rPr lang="ru-RU" sz="3200" dirty="0">
                <a:solidFill>
                  <a:srgbClr val="90C226"/>
                </a:solidFill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77846"/>
              </p:ext>
            </p:extLst>
          </p:nvPr>
        </p:nvGraphicFramePr>
        <p:xfrm>
          <a:off x="1037231" y="1692322"/>
          <a:ext cx="7724632" cy="45949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6683"/>
                <a:gridCol w="1378527"/>
                <a:gridCol w="1849422"/>
              </a:tblGrid>
              <a:tr h="1375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Мероприятие, посвящённое Дню Героев антифашиста, в рамках районного семинара учителей истории и обществознания.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11.02.2016г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Актовый зал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8-11 классы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чел.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5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Урок «Быт и культура народов России» в рамках районного семинара учителей истории и обществознания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11.02.2016г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7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Школьная НПК исследовательских работ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25.01.-25.02.2016г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Актовый зал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7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«Ветеранам особую заботу». Волонтёрская помощь участникам, детям войны в уборке снега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Месячника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чел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5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88" y="609600"/>
            <a:ext cx="8591614" cy="905301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0299535"/>
              </p:ext>
            </p:extLst>
          </p:nvPr>
        </p:nvGraphicFramePr>
        <p:xfrm>
          <a:off x="682388" y="1514900"/>
          <a:ext cx="11081982" cy="524074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457189"/>
                <a:gridCol w="1979551"/>
                <a:gridCol w="2645242"/>
              </a:tblGrid>
              <a:tr h="56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команд к участию в районных соревнованиях. Защитник Отечества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с18.01.2016г.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22.01.2016г.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МОУ «Сотнурская СОШ»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9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Районная Спартакиада допризывной молодёжи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5.02.2016г.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МОУ «Большепаратская школа»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1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Школьные соревнования по стрельбе для учащихся 8-11, педагогов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10.02.2016г.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Тир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место-8б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место-педагоги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место-10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1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 школы. Биатлон для 8-11 классов. Педагоги. Эстафета  (2 +2)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5.02.2016г.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Лыжная трасса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место- 10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место-9 классы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11 класси учащиеся ОШ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Соревнование по военно-прикладным видам спорта «Вперёд, юнармейцы» между учащимися 8-ых классов.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12.02.2016г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22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160" y="609600"/>
            <a:ext cx="8427841" cy="90530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Спортивно-оздоровительная работа</a:t>
            </a:r>
            <a:r>
              <a:rPr lang="ru-RU" sz="25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5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54476"/>
              </p:ext>
            </p:extLst>
          </p:nvPr>
        </p:nvGraphicFramePr>
        <p:xfrm>
          <a:off x="1160060" y="1378423"/>
          <a:ext cx="9908274" cy="5257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773300"/>
                <a:gridCol w="1769895"/>
                <a:gridCol w="2365079"/>
              </a:tblGrid>
              <a:tr h="660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Традиционное соревнование «Папа и я» для пап и мальчиков 3-их классов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25.02.2016г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Спортзал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Экскурсии в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Раифский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монастырь.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25.01-29.02.2016г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Урок мужества «Юные герои Великой войны». Учащиеся  9- 11 классов вспомнили пионеров-героев, комсомольцев-героев, познакомились участником Великой отечественной войны, нашим земляком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Экипажевым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Федором Васильевичем. Мероприятие имело большое воспитательное значение.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11.02.2016г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1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Торжественное закрытие месячника оборонно-массовой работы, награждение победителей конкурса посвященных «Дню Защитника Отечества». Творческая сдача дежурства.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24.02.2016г.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Вручение грамот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7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220980"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Формирования духовно - нравственного воспитания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ts val="1560"/>
              </a:lnSpc>
              <a:spcAft>
                <a:spcPts val="375"/>
              </a:spcAft>
              <a:buNone/>
            </a:pPr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 сочинений для школьной газеты «Любимая православная книга». </a:t>
            </a:r>
            <a:endParaRPr lang="ru-RU" sz="20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37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место-Андреева Полина-5б класс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375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место-Николаева Виктория-6бкласс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60"/>
              </a:lnSpc>
              <a:spcAft>
                <a:spcPts val="375"/>
              </a:spcAft>
              <a:buNone/>
            </a:pPr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Конкурс сочинений по просмотренному мультфильму «Невероятные приключения Серафимы».</a:t>
            </a:r>
            <a:endParaRPr lang="ru-RU" sz="20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место-Фёдорова Божена-7а класс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место-Петрова Анастасия-7б класс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1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 для учащихся 4-5 классов по литературным произведениям по православному направлению.</a:t>
            </a:r>
            <a:r>
              <a:rPr lang="ru-RU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4-ых классов: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место- Жарков Никита-4а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место-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Шмиткова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Анастасия-4а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место- Петров Алексей-4б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среди 4-ых классов: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место- Филиппова Вероника-5а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место-Петрова Татьяна-5а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место-Андреева Полина-5б класс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28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Развитие творческой деятельности учащихся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Главной задачей проведения всех мероприятий, проводимых в нашей школе, является создание атмосферы сотрудничества и радости детского творчества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3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Формирование ЗОЖ.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Спортивно-оздоровительная работа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: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работы:</a:t>
            </a:r>
            <a:endParaRPr lang="ru-RU" sz="14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профилактика и оздоровление (горячее питание, физкультурно-оздоровительная работа)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образовательный процесс (использование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образовательных технологий, рациональное расписание);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информационно—консультативная работа ( классные часы, родительские собрания, внеклассные мероприятия, направленные на пропаганду здорового образа жизни, лекции и беседы)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8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93" y="245660"/>
            <a:ext cx="8618909" cy="168474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Уровень физического развития учащихся зависит от состояния физического воспитания в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школе </a:t>
            </a:r>
            <a:b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(лыжные соревнования)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426669"/>
              </p:ext>
            </p:extLst>
          </p:nvPr>
        </p:nvGraphicFramePr>
        <p:xfrm>
          <a:off x="996288" y="1705968"/>
          <a:ext cx="8277714" cy="4217158"/>
        </p:xfrm>
        <a:graphic>
          <a:graphicData uri="http://schemas.openxmlformats.org/drawingml/2006/table">
            <a:tbl>
              <a:tblPr firstRow="1" firstCol="1" bandRow="1"/>
              <a:tblGrid>
                <a:gridCol w="2540813"/>
                <a:gridCol w="1836326"/>
                <a:gridCol w="2197203"/>
                <a:gridCol w="1703372"/>
              </a:tblGrid>
              <a:tr h="843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Соревнования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мест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Дмитриева Ольга, 10 кл.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Лыжные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Районные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Чамаева Анна,10 кл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Районные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Республиканские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 Фёдор,7б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Районные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 Роман,6б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Томцев Алексей,3а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Морозов Алексей,11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Межрайонный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83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Проблема школьной дисциплины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В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современной школе должна решаться комплексно, с учетом современного уровня  развития психологии,   педагогики, методики, медицины и других наук на основе установления благоприятного психологического климата, сотрудничества между учителями и детьми.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5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.Работа с семьей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Работа с родителями осуществляется на двух уровнях: общешкольные собрания с целью решения задач педагогического и медицинского просвещения родителей и работа классных руководителей с отдельными группами родителей, индивидуально с отдельной семьей. Работа с родителями   велась систематически: родительские собрания,  классные родительские собрания, консультации, индивидуальные беседы ,  консультации и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т.д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105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результаты: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Активизация работы по организации общешкольных мероприятий: их проведение стало более массовым, интересным и качественным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  Увеличение занятости детей во внеурочное время.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Рост мастерства, творческой активности   учащихся.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33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 ряд проблем: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Недостаточное участие учащихся в различных муниципальных творческих проектах;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педагогов  мало  желающих участвовать в конкурсах профессионального мастерства;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открытых занятий по внеурочной деятельности с целью обмена опытом; недостаточное привлечение родителей к совместной деятельности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Проблема дисциплины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483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38B54ED303F0A43A6DBE58F9658394B" ma:contentTypeVersion="0" ma:contentTypeDescription="Создание документа." ma:contentTypeScope="" ma:versionID="5cfb741f2a8f7ccd07e5f1a1f5e8a5e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B625EDE-D1C6-4ED5-B07C-76AF9EA9496A}"/>
</file>

<file path=customXml/itemProps2.xml><?xml version="1.0" encoding="utf-8"?>
<ds:datastoreItem xmlns:ds="http://schemas.openxmlformats.org/officeDocument/2006/customXml" ds:itemID="{775BC971-57E4-4022-A61A-77D85BB6DD59}"/>
</file>

<file path=customXml/itemProps3.xml><?xml version="1.0" encoding="utf-8"?>
<ds:datastoreItem xmlns:ds="http://schemas.openxmlformats.org/officeDocument/2006/customXml" ds:itemID="{A9C5F8BA-5CE0-47AD-91C8-9FE6AFC0AD89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</TotalTime>
  <Words>1190</Words>
  <Application>Microsoft Office PowerPoint</Application>
  <PresentationFormat>Широкоэкранный</PresentationFormat>
  <Paragraphs>208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Mangal</vt:lpstr>
      <vt:lpstr>Symbol</vt:lpstr>
      <vt:lpstr>Times New Roman</vt:lpstr>
      <vt:lpstr>Trebuchet MS</vt:lpstr>
      <vt:lpstr>Wingdings 3</vt:lpstr>
      <vt:lpstr>Грань</vt:lpstr>
      <vt:lpstr>Итоги воспитательной деятельности  за III четверть </vt:lpstr>
      <vt:lpstr>Целью воспитательной работы является раскрытие, развитие и реализация интеллектуальных способностей и духовных качеств личности учащихся.  </vt:lpstr>
      <vt:lpstr>Приоритетные направления воспитательной работы:  </vt:lpstr>
      <vt:lpstr>В школе разработаны и реализуется ряд программ:  </vt:lpstr>
      <vt:lpstr>Способы достижения цели:  </vt:lpstr>
      <vt:lpstr>I.Патриотическое воспитание </vt:lpstr>
      <vt:lpstr>I.Патриотическое воспитание </vt:lpstr>
      <vt:lpstr>I.Патриотическое воспитание </vt:lpstr>
      <vt:lpstr>Спортивно-оздоровительная работа </vt:lpstr>
      <vt:lpstr>Спортивно-оздоровительная работа </vt:lpstr>
      <vt:lpstr>II. Формирования духовно - нравственного воспитания </vt:lpstr>
      <vt:lpstr>Викторина для учащихся 4-5 классов по литературным произведениям по православному направлению. </vt:lpstr>
      <vt:lpstr>III. Развитие творческой деятельности учащихся </vt:lpstr>
      <vt:lpstr>IV. Формирование ЗОЖ. Спортивно-оздоровительная работа: </vt:lpstr>
      <vt:lpstr>Уровень физического развития учащихся зависит от состояния физического воспитания в школе  (лыжные соревнования)</vt:lpstr>
      <vt:lpstr> Проблема школьной дисциплины</vt:lpstr>
      <vt:lpstr>V.Работа с семьей </vt:lpstr>
      <vt:lpstr>Положительные результаты: </vt:lpstr>
      <vt:lpstr>Выявлен ряд проблем: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воспитательной деятельности  за III четверть </dc:title>
  <dc:creator>Пользователь</dc:creator>
  <cp:lastModifiedBy>Пользователь</cp:lastModifiedBy>
  <cp:revision>4</cp:revision>
  <dcterms:created xsi:type="dcterms:W3CDTF">2016-03-25T05:17:34Z</dcterms:created>
  <dcterms:modified xsi:type="dcterms:W3CDTF">2016-03-25T05:49:16Z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0x010100B38B54ED303F0A43A6DBE58F9658394B</vt:lpwstr>
  </property>
</Properties>
</file>