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2E6E4-972F-46C1-9AC4-C5E6D167EDE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8C6E7-5D8D-4F49-85CA-3C5C94E86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21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8C6E7-5D8D-4F49-85CA-3C5C94E86BE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44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421780"/>
            <a:ext cx="3528391" cy="5319588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Локальный нормативный акт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образовательного учреждения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это документ, принятый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установленном порядке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компетентным органом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управления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должностным лицом)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регулирующий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трудовые, образовательные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иные отношения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рамках данной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организации.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Необходимо учитывать, что нормативными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признаются такие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документы, которые устанавливают, изменяют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или отменяют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правила поведения. Поэтому, если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локальном акте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(например, в правилах внутреннего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трудового распорядка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просто повторяются нормы, которые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уже закреплены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Трудовом кодексе РФ, то такой документ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является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локальным нормативным актом.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7"/>
            <a:ext cx="8208912" cy="9361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/>
              <a:t>П</a:t>
            </a:r>
            <a:r>
              <a:rPr lang="ru-RU" sz="2000" dirty="0" smtClean="0"/>
              <a:t>онятие </a:t>
            </a:r>
            <a:r>
              <a:rPr lang="ru-RU" sz="2000" dirty="0"/>
              <a:t>и принципы локального нормативного </a:t>
            </a:r>
            <a:br>
              <a:rPr lang="ru-RU" sz="2000" dirty="0"/>
            </a:br>
            <a:r>
              <a:rPr lang="ru-RU" sz="2000" dirty="0"/>
              <a:t>акта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1484784"/>
            <a:ext cx="45720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Следует помнить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 том, что: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при принятии локального нормативного акта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затрагивающих права обучающихся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 организации,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учитывается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мнение Советов обучающихся,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Советов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родителей, а также в порядке и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случаях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которые предусмотрены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законодательством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представительных органов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(при наличии таких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представительных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органов);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нормы локального нормативного акта,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ухудшающие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положение обучающихся или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 организации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сравнению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установленным законодательством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образовании, положением либо принятые 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нарушением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установленного порядка, 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применяются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подлежат отмене;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локальные нормативные акты не могут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регламентировать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отношения вне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41777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809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Понятие и принципы локального нормативного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381128" y="836712"/>
            <a:ext cx="4672608" cy="581094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Принципы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необходимость (конкретный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локальный нормативный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акт следует принимать в том случае,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без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него невозможно обойтись в организации);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законность (локальный нормативный акт 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должен противоречить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федеральному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региональному законодательству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правовым актам органов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местного самоуправления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уставу организации);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принятие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компетентным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уполномоченным) органом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управления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локальный нормативный акт вправе принимать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органы управления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 компетенции которых это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отнесено законодательством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(или) уставом организации);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обеспеченность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необходимыми реквизитами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(локальный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нормативный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акт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должен иметь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официальные реквизиты,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позволяющие осуществлять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его однозначную идентификацию);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 системность (локальный нормативный акт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должны быть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функционально взаимосвязаны друг с другом,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дублировать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дополнять друг друга).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0370" y="2708920"/>
            <a:ext cx="201622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Содержит  обязательные правила для всех или некоторых субъектов образовательного процесса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5516" y="4005064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Рассчитан на неоднократное применение</a:t>
            </a:r>
            <a:endParaRPr lang="ru-RU" sz="1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5230899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Пример: правила приема, правила внутреннего распорядка обучающихся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06565" y="2708920"/>
            <a:ext cx="18002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Юридически оформляет конкретное решение школы</a:t>
            </a:r>
            <a:endParaRPr lang="ru-RU" sz="1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39752" y="4005064"/>
            <a:ext cx="1800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Применяется однократно</a:t>
            </a:r>
            <a:endParaRPr lang="ru-RU" sz="1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760" y="5229200"/>
            <a:ext cx="1800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Пример: приказ о приеме на работу, о предоставлении отпуска и т. д.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0370" y="1279880"/>
            <a:ext cx="1944216" cy="1047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Нормативный локальный акт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37544" y="1279879"/>
            <a:ext cx="1872208" cy="1047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Индивидуальный (ненормативный, распорядительный) локальный акт</a:t>
            </a:r>
            <a:endParaRPr lang="ru-RU" sz="1400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1029262" y="2420888"/>
            <a:ext cx="4846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029262" y="3861048"/>
            <a:ext cx="484632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029262" y="5013176"/>
            <a:ext cx="4846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2964349" y="2362233"/>
            <a:ext cx="4846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2956240" y="3825044"/>
            <a:ext cx="554923" cy="180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3031332" y="5013175"/>
            <a:ext cx="484632" cy="1716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3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Оформление локальных нормативных актов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840577"/>
            <a:ext cx="5616624" cy="2372399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Оформление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всех локальных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нормативных актов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иных документов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образовательная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вправе осуществлять в соответствии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требованиями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которые установлены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ее  самостоятельно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Обычно такие требования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закрепляются  инструкцией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 делопроизводству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3212976"/>
            <a:ext cx="6534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правило, при оформлении локальных нормативных актов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образовательная организация обеспечивает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минимально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набор реквизитов: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свое наименование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форма (вид) документа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название документа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дата утверждения или введение в действие документа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должность лица, утвердившего документ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подпись лица, утвердившего документ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 расшифровка подписи лица, утвердившего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3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6512511" cy="72008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Оформление локальных нормативных актов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568952" cy="5544616"/>
          </a:xfrm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/>
              <a:t>Варианты оформления грифов утверждения и согласования документов, а также варианты учета мнения </a:t>
            </a:r>
            <a:r>
              <a:rPr lang="ru-RU" dirty="0" smtClean="0"/>
              <a:t>представительных </a:t>
            </a:r>
            <a:r>
              <a:rPr lang="ru-RU" dirty="0"/>
              <a:t>органов</a:t>
            </a:r>
          </a:p>
          <a:p>
            <a:pPr marL="45720" indent="0" algn="just">
              <a:buNone/>
            </a:pPr>
            <a:r>
              <a:rPr lang="ru-RU" i="1" dirty="0">
                <a:solidFill>
                  <a:srgbClr val="FF0000"/>
                </a:solidFill>
              </a:rPr>
              <a:t>1 вариант</a:t>
            </a:r>
            <a:r>
              <a:rPr lang="ru-RU" dirty="0"/>
              <a:t>: Если уставом образовательной организации предусмотрено непосредственное </a:t>
            </a:r>
            <a:r>
              <a:rPr lang="ru-RU" dirty="0" smtClean="0"/>
              <a:t>утверждение документа руководителем</a:t>
            </a:r>
            <a:r>
              <a:rPr lang="ru-RU" dirty="0"/>
              <a:t>, то гриф утверждения состоит из слова «УТВЕРЖДАЮ» (без кавычек), наименования </a:t>
            </a:r>
            <a:r>
              <a:rPr lang="ru-RU" dirty="0" smtClean="0"/>
              <a:t>должности «________» </a:t>
            </a:r>
            <a:r>
              <a:rPr lang="ru-RU" dirty="0"/>
              <a:t>без кавычек, подписи, инициалов, фамилии директора и даты утверждения.</a:t>
            </a:r>
          </a:p>
          <a:p>
            <a:pPr marL="45720" indent="0" algn="r">
              <a:buNone/>
            </a:pPr>
            <a:r>
              <a:rPr lang="ru-RU" i="1" dirty="0">
                <a:solidFill>
                  <a:srgbClr val="FF0000"/>
                </a:solidFill>
              </a:rPr>
              <a:t>Например:</a:t>
            </a:r>
          </a:p>
          <a:p>
            <a:pPr marL="45720" indent="0" algn="r">
              <a:buNone/>
            </a:pPr>
            <a:r>
              <a:rPr lang="ru-RU" dirty="0"/>
              <a:t>УТВЕРЖДАЮ</a:t>
            </a:r>
          </a:p>
          <a:p>
            <a:pPr marL="45720" indent="0" algn="r">
              <a:buNone/>
            </a:pPr>
            <a:r>
              <a:rPr lang="ru-RU" dirty="0"/>
              <a:t>Директор МБОУ № </a:t>
            </a:r>
            <a:r>
              <a:rPr lang="ru-RU" dirty="0" smtClean="0"/>
              <a:t>___</a:t>
            </a:r>
            <a:endParaRPr lang="ru-RU" dirty="0"/>
          </a:p>
          <a:p>
            <a:pPr marL="45720" indent="0" algn="r">
              <a:buNone/>
            </a:pPr>
            <a:r>
              <a:rPr lang="ru-RU" dirty="0"/>
              <a:t>___подпись___ (Иванов И.И.)</a:t>
            </a:r>
          </a:p>
          <a:p>
            <a:pPr marL="45720" indent="0" algn="r">
              <a:buNone/>
            </a:pPr>
            <a:r>
              <a:rPr lang="ru-RU" dirty="0"/>
              <a:t>«___» ____________ 20___ года</a:t>
            </a:r>
          </a:p>
          <a:p>
            <a:pPr marL="45720" indent="0" algn="just">
              <a:buNone/>
            </a:pPr>
            <a:r>
              <a:rPr lang="ru-RU" i="1" dirty="0">
                <a:solidFill>
                  <a:srgbClr val="FF0000"/>
                </a:solidFill>
              </a:rPr>
              <a:t>2 вариант: </a:t>
            </a:r>
            <a:r>
              <a:rPr lang="ru-RU" dirty="0"/>
              <a:t>Если уставом образовательной организации предусмотрено утверждение и (или) введение в </a:t>
            </a:r>
            <a:r>
              <a:rPr lang="ru-RU" dirty="0" smtClean="0"/>
              <a:t>действие документа </a:t>
            </a:r>
            <a:r>
              <a:rPr lang="ru-RU" dirty="0"/>
              <a:t>приказом руководителя, то гриф утверждения состоит из слова «УТВЕРЖДЕН» (УТВЕРЖДЕНА</a:t>
            </a:r>
            <a:r>
              <a:rPr lang="ru-RU" dirty="0" smtClean="0"/>
              <a:t>, УТВЕРЖДЕНЫ</a:t>
            </a:r>
            <a:r>
              <a:rPr lang="ru-RU" dirty="0"/>
              <a:t>, УТВЕРЖДЕНО) или «ВВЕДЕН» (ВВЕДЕНА, ВВЕДЕНЫ, ВВЕДЕНО) (без кавычек), «Приказом» (</a:t>
            </a:r>
            <a:r>
              <a:rPr lang="ru-RU" dirty="0" smtClean="0"/>
              <a:t>без кавычек</a:t>
            </a:r>
            <a:r>
              <a:rPr lang="ru-RU" dirty="0"/>
              <a:t>), номера приказа и даты подписания Приказа.</a:t>
            </a:r>
          </a:p>
          <a:p>
            <a:pPr marL="45720" indent="0" algn="r">
              <a:buNone/>
            </a:pPr>
            <a:r>
              <a:rPr lang="ru-RU" i="1" dirty="0">
                <a:solidFill>
                  <a:srgbClr val="FF0000"/>
                </a:solidFill>
              </a:rPr>
              <a:t>Например:</a:t>
            </a:r>
          </a:p>
          <a:p>
            <a:pPr marL="45720" indent="0" algn="r">
              <a:buNone/>
            </a:pPr>
            <a:r>
              <a:rPr lang="ru-RU" dirty="0"/>
              <a:t>УТВЕРЖДЕН</a:t>
            </a:r>
          </a:p>
          <a:p>
            <a:pPr marL="45720" indent="0" algn="r">
              <a:buNone/>
            </a:pPr>
            <a:r>
              <a:rPr lang="ru-RU" dirty="0"/>
              <a:t>Приказом № __</a:t>
            </a:r>
          </a:p>
          <a:p>
            <a:pPr marL="45720" indent="0" algn="r">
              <a:buNone/>
            </a:pPr>
            <a:r>
              <a:rPr lang="ru-RU" dirty="0"/>
              <a:t>от «___» ____________ 20___ года</a:t>
            </a:r>
          </a:p>
        </p:txBody>
      </p:sp>
    </p:spTree>
    <p:extLst>
      <p:ext uri="{BB962C8B-B14F-4D97-AF65-F5344CB8AC3E}">
        <p14:creationId xmlns:p14="http://schemas.microsoft.com/office/powerpoint/2010/main" val="427506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512511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Оформление локальных нормативных актов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5760640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sz="2500" b="1" dirty="0"/>
              <a:t>Варианты оформления грифов утверждения и согласования документов, а также варианты учета мнения </a:t>
            </a:r>
            <a:r>
              <a:rPr lang="ru-RU" sz="2500" b="1" dirty="0" smtClean="0"/>
              <a:t>представительных </a:t>
            </a:r>
            <a:r>
              <a:rPr lang="ru-RU" sz="2500" b="1" dirty="0"/>
              <a:t>органов</a:t>
            </a:r>
          </a:p>
          <a:p>
            <a:pPr marL="45720" indent="0" algn="just">
              <a:buNone/>
            </a:pPr>
            <a:r>
              <a:rPr lang="ru-RU" sz="2300" b="1" i="1" dirty="0">
                <a:solidFill>
                  <a:srgbClr val="FF0000"/>
                </a:solidFill>
              </a:rPr>
              <a:t>Виза согласования</a:t>
            </a:r>
          </a:p>
          <a:p>
            <a:pPr marL="45720" indent="0" algn="just">
              <a:buNone/>
            </a:pPr>
            <a:r>
              <a:rPr lang="ru-RU" sz="2300" dirty="0"/>
              <a:t>Если законодательством или уставом образовательной организации предусмотрено согласование документа </a:t>
            </a:r>
            <a:r>
              <a:rPr lang="ru-RU" sz="2300" dirty="0" smtClean="0"/>
              <a:t>с какими-либо </a:t>
            </a:r>
            <a:r>
              <a:rPr lang="ru-RU" sz="2300" dirty="0"/>
              <a:t>представительными или коллегиальными органами (например, советом обучающихся, </a:t>
            </a:r>
            <a:r>
              <a:rPr lang="ru-RU" sz="2300" dirty="0" smtClean="0"/>
              <a:t>советом родителей</a:t>
            </a:r>
            <a:r>
              <a:rPr lang="ru-RU" sz="2300" dirty="0"/>
              <a:t>, представительным органом работников), то виза внутреннего согласования (подпись </a:t>
            </a:r>
            <a:r>
              <a:rPr lang="ru-RU" sz="2300" dirty="0" smtClean="0"/>
              <a:t>руководителя органа</a:t>
            </a:r>
            <a:r>
              <a:rPr lang="ru-RU" sz="2300" dirty="0"/>
              <a:t>, согласующего документ) располагается после текста документа и включает в себя подпись, </a:t>
            </a:r>
            <a:r>
              <a:rPr lang="ru-RU" sz="2300" dirty="0" smtClean="0"/>
              <a:t>должность согласующего</a:t>
            </a:r>
            <a:r>
              <a:rPr lang="ru-RU" sz="2300" dirty="0"/>
              <a:t>, расшифровку подписи (инициалы, фамилию) и дату согласования.</a:t>
            </a:r>
          </a:p>
          <a:p>
            <a:pPr marL="45720" indent="0" algn="just">
              <a:buNone/>
            </a:pPr>
            <a:r>
              <a:rPr lang="ru-RU" sz="2300" i="1" dirty="0">
                <a:solidFill>
                  <a:srgbClr val="FF0000"/>
                </a:solidFill>
              </a:rPr>
              <a:t>Например:</a:t>
            </a:r>
          </a:p>
          <a:p>
            <a:pPr marL="45720" indent="0" algn="just">
              <a:buNone/>
            </a:pPr>
            <a:r>
              <a:rPr lang="ru-RU" sz="2300" dirty="0"/>
              <a:t>подпись председатель Педагогического совета </a:t>
            </a:r>
            <a:r>
              <a:rPr lang="ru-RU" sz="2300" dirty="0" smtClean="0"/>
              <a:t>Иванов </a:t>
            </a:r>
            <a:r>
              <a:rPr lang="ru-RU" sz="2300" dirty="0"/>
              <a:t>И.И. «___» ___________20___года</a:t>
            </a:r>
          </a:p>
          <a:p>
            <a:pPr marL="45720" indent="0" algn="just">
              <a:buNone/>
            </a:pPr>
            <a:r>
              <a:rPr lang="ru-RU" sz="2300" i="1" dirty="0">
                <a:solidFill>
                  <a:srgbClr val="FF0000"/>
                </a:solidFill>
              </a:rPr>
              <a:t>Учет мнения представительных органов</a:t>
            </a:r>
          </a:p>
          <a:p>
            <a:pPr marL="45720" indent="0" algn="just">
              <a:buNone/>
            </a:pPr>
            <a:r>
              <a:rPr lang="ru-RU" sz="2300" dirty="0"/>
              <a:t>Поскольку на законодательном уровне не предусмотрена процедура оформления </a:t>
            </a:r>
            <a:r>
              <a:rPr lang="ru-RU" sz="2300" dirty="0" smtClean="0"/>
              <a:t>(реквизит</a:t>
            </a:r>
            <a:r>
              <a:rPr lang="ru-RU" sz="2300" dirty="0"/>
              <a:t>) учета </a:t>
            </a:r>
            <a:r>
              <a:rPr lang="ru-RU" sz="2300" dirty="0" smtClean="0"/>
              <a:t>мнения представительных </a:t>
            </a:r>
            <a:r>
              <a:rPr lang="ru-RU" sz="2300" dirty="0"/>
              <a:t>органов, то возможным вариантом фиксации этого может включение в общую часть </a:t>
            </a:r>
            <a:r>
              <a:rPr lang="ru-RU" sz="2300" dirty="0" smtClean="0"/>
              <a:t>примерно таких </a:t>
            </a:r>
            <a:r>
              <a:rPr lang="ru-RU" sz="2300" dirty="0"/>
              <a:t>слов: </a:t>
            </a:r>
            <a:r>
              <a:rPr lang="ru-RU" sz="2300" dirty="0">
                <a:solidFill>
                  <a:srgbClr val="FF0000"/>
                </a:solidFill>
              </a:rPr>
              <a:t>«с учетом мнения совета обучающихся» (совета родителей, представительного органа работников) </a:t>
            </a:r>
            <a:r>
              <a:rPr lang="ru-RU" sz="2300" dirty="0" smtClean="0">
                <a:solidFill>
                  <a:srgbClr val="FF0000"/>
                </a:solidFill>
              </a:rPr>
              <a:t>без кавычек</a:t>
            </a:r>
            <a:r>
              <a:rPr lang="ru-RU" sz="2300" dirty="0">
                <a:solidFill>
                  <a:srgbClr val="FF0000"/>
                </a:solidFill>
              </a:rPr>
              <a:t>, далее указываются реквизиты (вид, номер, дата) документа (протокола, акта и т.п.)</a:t>
            </a:r>
            <a:r>
              <a:rPr lang="ru-RU" sz="2300" dirty="0"/>
              <a:t> , содержащего </a:t>
            </a:r>
            <a:r>
              <a:rPr lang="ru-RU" sz="2300" dirty="0" smtClean="0"/>
              <a:t>мнение этих </a:t>
            </a:r>
            <a:r>
              <a:rPr lang="ru-RU" sz="2300" dirty="0"/>
              <a:t>органов. В случаях, когда документ утверждается приказом руководителя, такую же фразу, </a:t>
            </a:r>
            <a:r>
              <a:rPr lang="ru-RU" sz="2300" dirty="0" smtClean="0"/>
              <a:t>фиксирующую факт </a:t>
            </a:r>
            <a:r>
              <a:rPr lang="ru-RU" sz="2300" dirty="0"/>
              <a:t>учета мнения представительных органов, целесообразно зафиксировать в констатирующей части приказа.</a:t>
            </a:r>
          </a:p>
        </p:txBody>
      </p:sp>
    </p:spTree>
    <p:extLst>
      <p:ext uri="{BB962C8B-B14F-4D97-AF65-F5344CB8AC3E}">
        <p14:creationId xmlns:p14="http://schemas.microsoft.com/office/powerpoint/2010/main" val="387498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512511" cy="43204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Перечень </a:t>
            </a:r>
            <a:r>
              <a:rPr lang="ru-RU" sz="2400" dirty="0"/>
              <a:t>локальных нормативных актов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764704"/>
            <a:ext cx="8784976" cy="79208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400" dirty="0"/>
              <a:t>Согласно Федеральному закону от 29 декабря 2012 года № 273-ФЗ «Об образовании в Российской Федерации» в организации, </a:t>
            </a:r>
            <a:r>
              <a:rPr lang="ru-RU" sz="1400" dirty="0" smtClean="0"/>
              <a:t>осуществляющей образовательную </a:t>
            </a:r>
            <a:r>
              <a:rPr lang="ru-RU" sz="1400" dirty="0"/>
              <a:t>деятельность, должны и (или) могут быть разработаны следующие локальные нормативные акты и (или) иные документы</a:t>
            </a:r>
            <a:r>
              <a:rPr lang="ru-RU" sz="1400" dirty="0" smtClean="0"/>
              <a:t>:</a:t>
            </a:r>
          </a:p>
          <a:p>
            <a:pPr marL="45720" indent="0" algn="just">
              <a:buNone/>
            </a:pP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175157"/>
              </p:ext>
            </p:extLst>
          </p:nvPr>
        </p:nvGraphicFramePr>
        <p:xfrm>
          <a:off x="-1" y="1556792"/>
          <a:ext cx="9144002" cy="5590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63"/>
                <a:gridCol w="2430402"/>
                <a:gridCol w="2419271"/>
                <a:gridCol w="2803600"/>
                <a:gridCol w="1075766"/>
              </a:tblGrid>
              <a:tr h="356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Разработан/Отсутствует/ Не требуется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820" marR="29820" marT="0" marB="0"/>
                </a:tc>
              </a:tr>
              <a:tr h="475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 получения образования на иностранном  языке  в соответствии с образовательной программой образовательной организации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5 статьи 14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 необходим при реализации   образовательной программы на иностранном языке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820" marR="29820" marT="0" marB="0"/>
                </a:tc>
              </a:tr>
              <a:tr h="717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о языке, языках образования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6 статьи 14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 обучения может быть определен уставом или   образовательной программой. Законодательством не предусмотрена разработка отдельного (самостоятельного) локального нормативного акта о языке образования.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820" marR="29820" marT="0" marB="0"/>
                </a:tc>
              </a:tr>
              <a:tr h="5966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Положение о структурном подразделении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4 статьи 27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Положение о структурном подразделении обязательно при наличии структурного  подразделения согласно уставу и  (или) штатному расписанию образовательной организации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820" marR="29820" marT="0" marB="0"/>
                </a:tc>
              </a:tr>
              <a:tr h="1347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Положение о специализированном структурном образовательном подразделении, создаваемом в организации, осуществляющей обучение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6 статьи 31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осуществления образовательной деятельности организацией, осуществляющей обучение, в ее структуре создается специализированное структурное образовательное подразделение.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Внимание: организация, осуществляющая обучение - юридическое лицо, осуществляющее на основании лицензии наряду с основной деятельностью образовательную деятельность в качестве дополнительного вида деятельности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820" marR="298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693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624"/>
            <a:ext cx="6512511" cy="53605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Перечень локальных нормативных актов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97519886"/>
              </p:ext>
            </p:extLst>
          </p:nvPr>
        </p:nvGraphicFramePr>
        <p:xfrm>
          <a:off x="-8400" y="-735551"/>
          <a:ext cx="9143999" cy="7206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61"/>
                <a:gridCol w="2430402"/>
                <a:gridCol w="2419270"/>
                <a:gridCol w="2907767"/>
                <a:gridCol w="971599"/>
              </a:tblGrid>
              <a:tr h="542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1472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Правила внутреннего распорядка обучающихся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 части 3 статьи 28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Внимание: к обучающимся, в зависимости от уровня осваиваемой образовательной программы, формы обучения, режима пребывания в образовательной организации относятся: воспитанники, учащиеся, студенты (курсанты).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914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Согласованная с учредителем программа развития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7 части 3 статьи 28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914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Правила внутреннего трудового распорядка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 части 3 статьи 28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 Проверяется его наличие на официальном сайте образовательной организации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1039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Правила приема обучающихся образовательной организации на образовательные программы.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8 части 3 статьи 28, часть 2 статьи 30, часть 9 статьи 55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2012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Правила приема на обучение по дополнительным образовательным программам, а также на места с  оплатой стоимости обучения физическими и (или) юридическими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лицами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5 статьи 55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 документ в  случае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реализации дополнительных образовательных программ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00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27048683"/>
              </p:ext>
            </p:extLst>
          </p:nvPr>
        </p:nvGraphicFramePr>
        <p:xfrm>
          <a:off x="0" y="0"/>
          <a:ext cx="9144000" cy="7364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61"/>
                <a:gridCol w="2430403"/>
                <a:gridCol w="2419271"/>
                <a:gridCol w="2907765"/>
                <a:gridCol w="971600"/>
              </a:tblGrid>
              <a:tr h="641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906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текущий контроль успеваемости, промежуточную аттестацию обучающихся образовательной организации, установление их форм, периодичности и порядка проведения, а также сроки ликвидации академической задолженности обучающихся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10 части 3 статьи 28, часть 2 статьи30, части 1 статьи 58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реализации образовательных программ, кроме образовательных программ дошкольного образования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692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поощрение обучающихся образовательной организации за успехи в учебной, физкультурной, спортивной, общественной, научной, научно-технической, творческой, экспериментальной и инновационной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10.1 части 3 статьи 28, пункт 26 части 1 статьи 34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 принимается в случаях поощрений обучающихся образовательной организации.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Законодательством не предусмотрена разработка локального нормативного акта в форме положения по данным вопросам.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692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индивидуальный учет результатов освоения обучающимися образовательных программ, а также хранении в архивах информации об этих результатах на бумажных и (или) электронных носителях в образовательной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11 части 3 статьи 28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реализации образовательных программ, кроме образовательных программ дошкольного образования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43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проведение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самообследования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обеспечение функционирования внутренней системы оценки качества образования в образовательной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13 части 3 статьи 28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реализации образовательных программ. Законодательством не предусмотрена разработка локального нормативного акта в форме положения по данным вопросам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05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64705462"/>
              </p:ext>
            </p:extLst>
          </p:nvPr>
        </p:nvGraphicFramePr>
        <p:xfrm>
          <a:off x="35495" y="116633"/>
          <a:ext cx="9108506" cy="6833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51"/>
                <a:gridCol w="2420967"/>
                <a:gridCol w="2409880"/>
                <a:gridCol w="2892707"/>
                <a:gridCol w="971601"/>
              </a:tblGrid>
              <a:tr h="596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1455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организацию и проведение научных и методических конференций, семинаров в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20 части 3 статьи 28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проведения  соответствующих мероприятий. Законодательством не предусмотрена разработка локального нормативного акта в форме положения по данным вопросам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1414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о порядке оказания платных образовательных услуг, в том числе образцы договоров об оказании платных образовательных услуг, документ об утверждении стоимости обучения по каждой образовательной программе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4 части 2 статьи 29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оказания платных образовательных услуг.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  <a:tr h="3275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Режим занятий обучающихся в образовательной организации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30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Внимание: к обучающимся, в зависимости от уровня осваиваемой образовательной программы, формы обучения, режима пребывания в образовательной организации относятся: воспитанники, учащиеся, студенты (курсанты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477" marR="314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3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56772845"/>
              </p:ext>
            </p:extLst>
          </p:nvPr>
        </p:nvGraphicFramePr>
        <p:xfrm>
          <a:off x="35495" y="-675456"/>
          <a:ext cx="9108505" cy="69487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53"/>
                <a:gridCol w="2420967"/>
                <a:gridCol w="2409878"/>
                <a:gridCol w="2896477"/>
                <a:gridCol w="967830"/>
              </a:tblGrid>
              <a:tr h="569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</a:tr>
              <a:tr h="1759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порядок и основания перевода, отчисления обучающихся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30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Внимание: к обучающимся, в зависимости от уровня осваиваемой образовательной программы, формы обучения, режима пребывания в образовательной организации относятся: воспитанники, учащиеся, студенты (курсанты).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</a:tr>
              <a:tr h="18847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зачисление в образовательную организацию-участника при реализации в сетевой форме основных образовательных программ и дополнительных образовательных программ, осуществляется путем перевода в указанную организацию без отчисления из базовой организации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9 Приказа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Минобрнауки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России № 882,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Минпросвещения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России № 391 от 05.08.2020 «Об организации и осуществлении образовательной деятельности при сетевой форме реализации образовательных программ»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 разрабатывается при реализации образовательных программ с использованием сетевой формы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</a:tr>
              <a:tr h="2454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порядок и условия восстановления в организации, осуществляющей образовательную деятельность, обучающегося, отчисленного до завершения освоения основной профессиональной образовательной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62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профессиональных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26" marR="3062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65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89526521"/>
              </p:ext>
            </p:extLst>
          </p:nvPr>
        </p:nvGraphicFramePr>
        <p:xfrm>
          <a:off x="70992" y="-1035496"/>
          <a:ext cx="9073008" cy="7596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739"/>
                <a:gridCol w="2411533"/>
                <a:gridCol w="2400488"/>
                <a:gridCol w="2913144"/>
                <a:gridCol w="936104"/>
              </a:tblGrid>
              <a:tr h="523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917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порядок оформления возникновения, приостановления и прекращения отношений между образовательной организацией и обучающимися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30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Внимание: к обучающимся, в зависимости от уровня осваиваемой образовательной программы, формы обучения, режима пребывания в образовательной организации относятся: воспитанники, учащиеся, студенты (курсанты)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04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Документы, регламентирующие случаи выдачи документов, подтверждающих их обучение в организации, осуществляющей образовательную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4 статьи 33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организаций, кроме дошкольных образовательных организаций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220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обучение обучающегося по индивидуальному учебному плану, в том числе ускоренное обучение, в пределах осваиваемой образовательной программы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3 части 1 статьи 34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организаций, кроме дошкольных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917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участие обучающегося в формировании содержания профессионального образования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4 части 1 статьи 34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профессиональных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760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945363"/>
              </p:ext>
            </p:extLst>
          </p:nvPr>
        </p:nvGraphicFramePr>
        <p:xfrm>
          <a:off x="35496" y="44624"/>
          <a:ext cx="9001000" cy="7220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472"/>
                <a:gridCol w="3551968"/>
                <a:gridCol w="2448272"/>
                <a:gridCol w="1656184"/>
                <a:gridCol w="936104"/>
              </a:tblGrid>
              <a:tr h="858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</a:tr>
              <a:tr h="1051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пользование лечебно-оздоровительной инфраструктурой, объектами культуры и объектами спорта образовательной организации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21 части 1 статьи 34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</a:tr>
              <a:tr h="5311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зачет результатов освоения обучающимися учебных предметов,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курсов, дисциплин (модулей), практики, дополнительных образовательных программ в других организациях, осуществляющих образовательную деятельность, и предусматривающий: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форму и порядок подачи заявления о зачете результатов освоения обучающимися учебных предметов, курсов, дисциплин (модулей), практики, дополнительных образовательных программ в других организациях, осуществляющих образовательную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деятельность;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порядок зачета результатов пройденного обучения, подтверждаемых документами об образовании и (или) о квалификации, полученными в иностранном государстве, которые не соответствуют условиям, предусмотренным частью 3 статьи 107 Федерального закона от 29 декабря 2012 г. № 273-ФЗ «Об образовании в Российской Федерации», а также подтверждаемых документами об обучении, выданными иностранными организациями;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процедуру установления соответствия, в том числе случаи, при которых проводится оценивание, и формы его проведения;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порядок перевода на обучение по индивидуальному учебному плану, в том числе на ускоренное обучение обучающегося, которому произведен зачет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7 части 1 статьи 34 Федерального закона «Об образовании в Российской Федерации»; пункты 2, 3, 6 и 8 приказа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Минобрнауки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России № 845,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Минпросвещения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России № 369 от 30.07.2020 «Об утверждении Порядка зачета организацией, осуществляющей образовательную деятельность, результатов освоения обучающимися учебных предметов, курсов, дисциплин (модулей), практики, дополнительных образовательных программ в других организациях, осуществляющих образовательную деятельность»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организаций, кроме дошкольных образовательных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организаций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90" marR="296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57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94117"/>
              </p:ext>
            </p:extLst>
          </p:nvPr>
        </p:nvGraphicFramePr>
        <p:xfrm>
          <a:off x="1" y="0"/>
          <a:ext cx="9108502" cy="7199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51"/>
                <a:gridCol w="3654592"/>
                <a:gridCol w="2160240"/>
                <a:gridCol w="1944216"/>
                <a:gridCol w="936103"/>
              </a:tblGrid>
              <a:tr h="836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  <a:tr h="859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посещение мероприятий, которые проводятся в организации, осуществляющей образовательную деятельность, и не предусмотрены учебным планом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статьи 34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  <a:tr h="161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Требования к одежде обучающихся, в том числе требования к ее общему виду, цвету, фасону, видам одежды обучающихся, знакам отличия, и правила ее ношения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статьи 38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образовательных организаций, установивших соответствующие требования.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Законодательством не предусмотрена разработка локального нормативного акта в форме положения по данным вопросам.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  <a:tr h="849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 предоставления обучающимся образовательной организации жилых помещений в общежитиях, размер платы за пользование жилым помещением (платы за наем) в общежитии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Части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и 4 статьи 39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образовательных организаций, имеющих общежитие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 создания, организации работы, принятия решений комиссией по урегулированию споров между участниками образовательных отношений и их исполнения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статьи 45 Федерального закона «Об образовании в Российской Федерации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  <a:tr h="1479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участие педагогических работников в разработке образовательных программ, в том числе учебных планов, календарных учебных графиков, рабочих учебных предметов, курсов, дисциплин (модулей), методических материалов и иных компонентов образовательных программ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5 части 3 статьи 47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Законодательством не предусмотрена разработка локального нормативного акта в форме положения по данным вопросам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625" marR="2962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073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86667"/>
              </p:ext>
            </p:extLst>
          </p:nvPr>
        </p:nvGraphicFramePr>
        <p:xfrm>
          <a:off x="0" y="44622"/>
          <a:ext cx="9108503" cy="6940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51"/>
                <a:gridCol w="3942625"/>
                <a:gridCol w="1872208"/>
                <a:gridCol w="1944216"/>
                <a:gridCol w="936103"/>
              </a:tblGrid>
              <a:tr h="532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  <a:tr h="16790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бесплатное пользование педагогическими работниками образовательной организации библиотеками и информационными ресурсами, а также доступ к информационно-телекоммуникационным сетям и базам данных, учебным и методическим материалам, музейным фондам, материально- техническим средствам обеспечения образовательной деятельности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7 части 3 статьи 47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Порядок, регламентирующий пользование педагогическими работниками образовательной организации образовательными, методическими и научными услугами организации, осуществляющей образовательную деятельность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 8 части 3 статьи 47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  <a:tr h="532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Нормы профессиональной этики педагогических работников образовательной организации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4 статьи 47 Федерального закона «Об образовании в Российской Федерации»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  <a:tr h="709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Расписания занятий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7 статьи 47, часть 2 статьи 37 Федерального закона «Об образовании в Российской Федерации»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  <a:tr h="1138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порядок формирования аттестационной комиссии в целях подтверждения педагогических работников занимаемым ими должностям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49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организаций. Законодательством не предусмотрена разработка локального нормативного акта в форме положения по данным вопросам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497" marR="294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402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392654"/>
              </p:ext>
            </p:extLst>
          </p:nvPr>
        </p:nvGraphicFramePr>
        <p:xfrm>
          <a:off x="-108520" y="44624"/>
          <a:ext cx="9144000" cy="6787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61"/>
                <a:gridCol w="2753391"/>
                <a:gridCol w="1656184"/>
                <a:gridCol w="3384376"/>
                <a:gridCol w="935088"/>
              </a:tblGrid>
              <a:tr h="53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468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основания и порядок снижения стоимости платных образовательных услуг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5 статьи 54 Федерального закона «Об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образовании в Российской Федерации»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образовательных организаций, принявших самостоятельное решение о снижении стоимости платных образовательных услуг. Законодательством не предусмотрена разработка локального нормативного акта в форме положения по данным вопросам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7144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регламентирующий форму итоговой аттестацией обучающихся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14 статьи 76 Федерального закона «Об образовании в Российской Федерации» 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по дополнительным профессиональным образовательным программам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318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Договор об образовании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2 статьи 53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в случае приема на обучение по образовательным программам дошкольного образования, за счет средств физических и (или) юридических лиц или в случае осуществления образовательной деятельности индивидуальным предпринимателем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  <a:tr h="19647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Документ, устанавливающий образцы документов об образовании и (или) о квалификации, выдаваемый лицам, успешно прошедшим итоговую аттестацию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 3 статьи 60 Федерального закона «Об образовании в Российской Федерации»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по дополнительным профессиональным образовательным программам или при отсутствии государственной аккредитации по образовательным программам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820" marR="298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30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950494"/>
              </p:ext>
            </p:extLst>
          </p:nvPr>
        </p:nvGraphicFramePr>
        <p:xfrm>
          <a:off x="35496" y="188640"/>
          <a:ext cx="9000999" cy="6552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472"/>
                <a:gridCol w="2392394"/>
                <a:gridCol w="2381436"/>
                <a:gridCol w="2139152"/>
                <a:gridCol w="1679545"/>
              </a:tblGrid>
              <a:tr h="803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статью, часть статьи закона или иного нормативного правового акта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Разработан/Отсутствует/ Не требуется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</a:tr>
              <a:tr h="5748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Локальный нормативный акт по вопросам определения объема и соотношения учебной нагрузки педагогических работников, осуществляющих учебную (преподавательскую) работу, и другой деятельности, предусмотренной должностными обязанностями и (или) индивидуальным планом (научной, творческой, исследовательской, методической, подготовительной, организационной, диагностической, лечебной, экспертной, иной, в том числе связанной с повышением своего профессионального уровня), в пределах установленной продолжительности рабочего времени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Пункты 1.3, 1.9 и 6.5 приказа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Минобрнауки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России от 22.12.2014 № 1601 «О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договоре»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документ для всех типов образовательных организаций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99901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A0A8E097C7B14FAB8A47C0587C790A" ma:contentTypeVersion="0" ma:contentTypeDescription="Создание документа." ma:contentTypeScope="" ma:versionID="9f7e553b614384d113667c5e39beb5a9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632865B-E5DE-487F-9B99-D114476E21CF}"/>
</file>

<file path=customXml/itemProps2.xml><?xml version="1.0" encoding="utf-8"?>
<ds:datastoreItem xmlns:ds="http://schemas.openxmlformats.org/officeDocument/2006/customXml" ds:itemID="{3CCD7131-EF0B-424D-967B-7F5B258ADAE0}"/>
</file>

<file path=customXml/itemProps3.xml><?xml version="1.0" encoding="utf-8"?>
<ds:datastoreItem xmlns:ds="http://schemas.openxmlformats.org/officeDocument/2006/customXml" ds:itemID="{B819CEE9-AB21-418B-AEDE-60F00F06E8A2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167</TotalTime>
  <Words>3386</Words>
  <Application>Microsoft Office PowerPoint</Application>
  <PresentationFormat>Экран (4:3)</PresentationFormat>
  <Paragraphs>392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Понятие и принципы локального нормативного  акта</vt:lpstr>
      <vt:lpstr>Понятие и принципы локального нормативного  акта</vt:lpstr>
      <vt:lpstr>Оформление локальных нормативных актов</vt:lpstr>
      <vt:lpstr>Оформление локальных нормативных актов</vt:lpstr>
      <vt:lpstr>Оформление локальных нормативных актов</vt:lpstr>
      <vt:lpstr>Перечень локальных нормативных актов</vt:lpstr>
      <vt:lpstr>Перечень локальных нормативных актов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и принципы локального нормативного  акта</dc:title>
  <dc:creator>User125</dc:creator>
  <cp:lastModifiedBy>User093</cp:lastModifiedBy>
  <cp:revision>13</cp:revision>
  <dcterms:created xsi:type="dcterms:W3CDTF">2025-01-14T13:35:13Z</dcterms:created>
  <dcterms:modified xsi:type="dcterms:W3CDTF">2025-02-13T07:58:38Z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0x01010028A0A8E097C7B14FAB8A47C0587C790A</vt:lpwstr>
  </property>
</Properties>
</file>