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customXml/itemProps1.xml" ContentType="application/vnd.openxmlformats-officedocument.customXmlProperties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customXml/itemProps2.xml" ContentType="application/vnd.openxmlformats-officedocument.customXmlProperties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7" r:id="rId1"/>
  </p:sldMasterIdLst>
  <p:sldIdLst>
    <p:sldId id="270" r:id="rId2"/>
    <p:sldId id="268" r:id="rId3"/>
    <p:sldId id="256" r:id="rId4"/>
    <p:sldId id="269" r:id="rId5"/>
    <p:sldId id="280" r:id="rId6"/>
    <p:sldId id="271" r:id="rId7"/>
    <p:sldId id="272" r:id="rId8"/>
    <p:sldId id="273" r:id="rId9"/>
    <p:sldId id="274" r:id="rId10"/>
    <p:sldId id="275" r:id="rId11"/>
    <p:sldId id="276" r:id="rId12"/>
    <p:sldId id="277" r:id="rId13"/>
    <p:sldId id="278" r:id="rId14"/>
    <p:sldId id="279" r:id="rId1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620"/>
    <p:restoredTop sz="95565" autoAdjust="0"/>
  </p:normalViewPr>
  <p:slideViewPr>
    <p:cSldViewPr snapToGrid="0">
      <p:cViewPr varScale="1">
        <p:scale>
          <a:sx n="101" d="100"/>
          <a:sy n="101" d="100"/>
        </p:scale>
        <p:origin x="-102" y="-78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customXml" Target="../customXml/item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openxmlformats.org/officeDocument/2006/relationships/customXml" Target="../customXml/item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ustomXml" Target="../customXml/item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8"/>
            <a:ext cx="103632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3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812800" y="1600203"/>
            <a:ext cx="7213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8229600" y="1600203"/>
            <a:ext cx="7213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2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66733" y="273053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2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11785600" y="274641"/>
            <a:ext cx="36576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12800" y="274641"/>
            <a:ext cx="107696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609600" y="381000"/>
            <a:ext cx="10972800" cy="5715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20DA61-5E7A-43A7-B833-605FABA3C6A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Заголовок и четыре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sz="quarter"/>
          </p:nvPr>
        </p:nvSpPr>
        <p:spPr>
          <a:xfrm>
            <a:off x="609600" y="381000"/>
            <a:ext cx="10972800" cy="13716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609600" y="1981200"/>
            <a:ext cx="53848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6197600" y="1981200"/>
            <a:ext cx="53848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609600" y="4114800"/>
            <a:ext cx="53848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7600" y="4114800"/>
            <a:ext cx="53848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14B608-E09D-46F7-A494-D5A3D5D879F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600203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  <p:sldLayoutId id="2147483700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625600" y="685800"/>
            <a:ext cx="9144000" cy="4191000"/>
          </a:xfrm>
        </p:spPr>
        <p:txBody>
          <a:bodyPr>
            <a:normAutofit/>
          </a:bodyPr>
          <a:lstStyle/>
          <a:p>
            <a:pPr algn="ctr"/>
            <a:r>
              <a:rPr lang="ru-RU" sz="4800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Сигналы оповещения гражданской обороны</a:t>
            </a:r>
            <a:br>
              <a:rPr lang="ru-RU" sz="4800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</a:br>
            <a:r>
              <a:rPr lang="ru-RU" sz="4800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и </a:t>
            </a:r>
            <a:r>
              <a:rPr lang="en-US" sz="4800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/>
            </a:r>
            <a:br>
              <a:rPr lang="en-US" sz="4800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</a:br>
            <a:r>
              <a:rPr lang="ru-RU" sz="4800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порядок действия</a:t>
            </a:r>
            <a:r>
              <a:rPr lang="en-US" sz="4800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 </a:t>
            </a:r>
            <a:r>
              <a:rPr lang="ru-RU" sz="4800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по ним </a:t>
            </a:r>
            <a:endParaRPr lang="ru-RU" sz="48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844098"/>
            <a:ext cx="10515600" cy="503441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/>
            </a:r>
            <a:br>
              <a:rPr lang="ru-RU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</a:br>
            <a:endParaRPr lang="ru-RU" b="1" dirty="0">
              <a:solidFill>
                <a:srgbClr val="FF0000"/>
              </a:solidFill>
              <a:latin typeface="Arial Black" panose="020B0A04020102020204" pitchFamily="34" charset="0"/>
              <a:cs typeface="Aharoni" panose="02010803020104030203" pitchFamily="2" charset="-79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30968" y="818149"/>
            <a:ext cx="10222832" cy="5881331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3600" dirty="0" smtClean="0"/>
              <a:t>  Сирены и прерывистые гудки предприятий означают сигнал гражданской обороны </a:t>
            </a:r>
          </a:p>
          <a:p>
            <a:pPr algn="ctr">
              <a:buNone/>
            </a:pPr>
            <a:endParaRPr lang="ru-RU" sz="2000" dirty="0" smtClean="0"/>
          </a:p>
          <a:p>
            <a:pPr algn="ctr">
              <a:buNone/>
            </a:pPr>
            <a:r>
              <a:rPr lang="ru-RU" sz="3600" b="1" dirty="0" smtClean="0">
                <a:solidFill>
                  <a:srgbClr val="FF0000"/>
                </a:solidFill>
                <a:latin typeface="Arial Black" pitchFamily="34" charset="0"/>
              </a:rPr>
              <a:t>ВНИМАНИЕ ВСЕМ!</a:t>
            </a:r>
          </a:p>
          <a:p>
            <a:pPr algn="ctr">
              <a:buNone/>
            </a:pPr>
            <a:endParaRPr lang="ru-RU" sz="800" b="1" dirty="0" smtClean="0">
              <a:solidFill>
                <a:srgbClr val="FF0000"/>
              </a:solidFill>
            </a:endParaRPr>
          </a:p>
          <a:p>
            <a:pPr algn="ctr">
              <a:buNone/>
            </a:pPr>
            <a:r>
              <a:rPr lang="ru-RU" sz="3600" dirty="0" smtClean="0"/>
              <a:t>Услышав сигнал, необходимо </a:t>
            </a:r>
          </a:p>
          <a:p>
            <a:r>
              <a:rPr lang="ru-RU" sz="3600" dirty="0" smtClean="0"/>
              <a:t>включить радио, телевизор и прослушать сообщение</a:t>
            </a:r>
          </a:p>
          <a:p>
            <a:r>
              <a:rPr lang="ru-RU" sz="3600" dirty="0" smtClean="0"/>
              <a:t>в дальнейшем действовать в соответствии с указаниями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xmlns="" val="3764912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http://gochs.smoladmin.ru/images/p6_0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75658" y="584655"/>
            <a:ext cx="9492343" cy="58506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698159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AutoShape 2"/>
          <p:cNvSpPr>
            <a:spLocks noChangeArrowheads="1"/>
          </p:cNvSpPr>
          <p:nvPr/>
        </p:nvSpPr>
        <p:spPr bwMode="auto">
          <a:xfrm>
            <a:off x="334435" y="260350"/>
            <a:ext cx="11523133" cy="6337300"/>
          </a:xfrm>
          <a:prstGeom prst="roundRect">
            <a:avLst>
              <a:gd name="adj" fmla="val 6088"/>
            </a:avLst>
          </a:prstGeom>
          <a:noFill/>
          <a:ln w="57150">
            <a:solidFill>
              <a:srgbClr val="339933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6868" name="Text Box 4"/>
          <p:cNvSpPr txBox="1">
            <a:spLocks noChangeArrowheads="1"/>
          </p:cNvSpPr>
          <p:nvPr/>
        </p:nvSpPr>
        <p:spPr bwMode="auto">
          <a:xfrm>
            <a:off x="429686" y="333375"/>
            <a:ext cx="111379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/>
            <a:r>
              <a:rPr lang="ru-RU" sz="2200" b="1" dirty="0">
                <a:solidFill>
                  <a:srgbClr val="FF3300"/>
                </a:solidFill>
              </a:rPr>
              <a:t>   </a:t>
            </a:r>
            <a:r>
              <a:rPr lang="ru-RU" sz="2200" b="1" dirty="0" smtClean="0">
                <a:solidFill>
                  <a:srgbClr val="FF3300"/>
                </a:solidFill>
              </a:rPr>
              <a:t>                 </a:t>
            </a:r>
            <a:r>
              <a:rPr lang="ru-RU" sz="2200" b="1" dirty="0"/>
              <a:t>ПРЕДУПРЕДИТЕЛЬНЫЙ  СИГНАЛ </a:t>
            </a:r>
          </a:p>
          <a:p>
            <a:pPr marL="342900" indent="-342900"/>
            <a:r>
              <a:rPr lang="ru-RU" sz="3200" b="1" dirty="0" smtClean="0">
                <a:solidFill>
                  <a:srgbClr val="FF0000"/>
                </a:solidFill>
              </a:rPr>
              <a:t>                 «</a:t>
            </a:r>
            <a:r>
              <a:rPr lang="ru-RU" sz="3200" b="1" dirty="0">
                <a:solidFill>
                  <a:srgbClr val="FF0000"/>
                </a:solidFill>
              </a:rPr>
              <a:t>ВНИМАНИЕ ВСЕМ».</a:t>
            </a:r>
          </a:p>
        </p:txBody>
      </p:sp>
      <p:sp>
        <p:nvSpPr>
          <p:cNvPr id="36869" name="Text Box 5"/>
          <p:cNvSpPr txBox="1">
            <a:spLocks noChangeArrowheads="1"/>
          </p:cNvSpPr>
          <p:nvPr/>
        </p:nvSpPr>
        <p:spPr bwMode="auto">
          <a:xfrm>
            <a:off x="4391525" y="1311444"/>
            <a:ext cx="7026443" cy="46628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 algn="l">
              <a:buFont typeface="Wingdings" pitchFamily="2" charset="2"/>
              <a:buNone/>
            </a:pPr>
            <a:r>
              <a:rPr lang="ru-RU" sz="2500" b="1" dirty="0">
                <a:solidFill>
                  <a:srgbClr val="FF3300"/>
                </a:solidFill>
              </a:rPr>
              <a:t>        </a:t>
            </a:r>
            <a:r>
              <a:rPr lang="ru-RU" sz="2000" b="1" dirty="0">
                <a:solidFill>
                  <a:srgbClr val="339933"/>
                </a:solidFill>
              </a:rPr>
              <a:t>Находясь  дома, на работе  </a:t>
            </a:r>
            <a:r>
              <a:rPr lang="ru-RU" sz="2000" b="1" dirty="0" smtClean="0">
                <a:solidFill>
                  <a:srgbClr val="339933"/>
                </a:solidFill>
              </a:rPr>
              <a:t>немедленно  </a:t>
            </a:r>
            <a:r>
              <a:rPr lang="ru-RU" sz="2000" b="1" dirty="0">
                <a:solidFill>
                  <a:srgbClr val="339933"/>
                </a:solidFill>
              </a:rPr>
              <a:t>включить  </a:t>
            </a:r>
            <a:r>
              <a:rPr lang="en-US" sz="2000" b="1" dirty="0">
                <a:solidFill>
                  <a:srgbClr val="339933"/>
                </a:solidFill>
              </a:rPr>
              <a:t>TV</a:t>
            </a:r>
            <a:r>
              <a:rPr lang="ru-RU" sz="2000" b="1" dirty="0" smtClean="0">
                <a:solidFill>
                  <a:srgbClr val="339933"/>
                </a:solidFill>
              </a:rPr>
              <a:t>, радио</a:t>
            </a:r>
            <a:r>
              <a:rPr lang="ru-RU" sz="2000" b="1" dirty="0">
                <a:solidFill>
                  <a:srgbClr val="339933"/>
                </a:solidFill>
              </a:rPr>
              <a:t>, </a:t>
            </a:r>
            <a:r>
              <a:rPr lang="ru-RU" sz="2000" b="1" dirty="0" smtClean="0">
                <a:solidFill>
                  <a:srgbClr val="339933"/>
                </a:solidFill>
              </a:rPr>
              <a:t>радиоточку и  </a:t>
            </a:r>
            <a:r>
              <a:rPr lang="ru-RU" sz="2000" b="1" dirty="0">
                <a:solidFill>
                  <a:srgbClr val="339933"/>
                </a:solidFill>
              </a:rPr>
              <a:t>внимательно  </a:t>
            </a:r>
            <a:r>
              <a:rPr lang="ru-RU" sz="2000" b="1" dirty="0" smtClean="0">
                <a:solidFill>
                  <a:srgbClr val="339933"/>
                </a:solidFill>
              </a:rPr>
              <a:t>выслушать </a:t>
            </a:r>
            <a:r>
              <a:rPr lang="ru-RU" sz="2000" b="1" dirty="0" smtClean="0">
                <a:solidFill>
                  <a:srgbClr val="FF3300"/>
                </a:solidFill>
              </a:rPr>
              <a:t> </a:t>
            </a:r>
            <a:br>
              <a:rPr lang="ru-RU" sz="2000" b="1" dirty="0" smtClean="0">
                <a:solidFill>
                  <a:srgbClr val="FF3300"/>
                </a:solidFill>
              </a:rPr>
            </a:br>
            <a:r>
              <a:rPr lang="ru-RU" sz="2000" b="1" dirty="0" smtClean="0">
                <a:solidFill>
                  <a:srgbClr val="FF3300"/>
                </a:solidFill>
              </a:rPr>
              <a:t>РЕЧЕВУЮ  </a:t>
            </a:r>
            <a:r>
              <a:rPr lang="ru-RU" sz="2000" b="1" dirty="0">
                <a:solidFill>
                  <a:srgbClr val="FF3300"/>
                </a:solidFill>
              </a:rPr>
              <a:t>ИНФОРМАЦИЮ.</a:t>
            </a:r>
          </a:p>
          <a:p>
            <a:pPr marL="342900" indent="-342900" algn="l">
              <a:buFont typeface="Wingdings" pitchFamily="2" charset="2"/>
              <a:buNone/>
            </a:pPr>
            <a:endParaRPr lang="ru-RU" sz="2000" b="1" dirty="0">
              <a:solidFill>
                <a:srgbClr val="FF3300"/>
              </a:solidFill>
            </a:endParaRPr>
          </a:p>
          <a:p>
            <a:pPr marL="342900" indent="-342900" algn="l">
              <a:buFont typeface="Wingdings" pitchFamily="2" charset="2"/>
              <a:buNone/>
            </a:pPr>
            <a:r>
              <a:rPr lang="ru-RU" sz="2000" b="1" dirty="0">
                <a:solidFill>
                  <a:srgbClr val="FF3300"/>
                </a:solidFill>
              </a:rPr>
              <a:t>  </a:t>
            </a:r>
            <a:r>
              <a:rPr lang="ru-RU" sz="2000" b="1" dirty="0" smtClean="0">
                <a:solidFill>
                  <a:srgbClr val="FF3300"/>
                </a:solidFill>
              </a:rPr>
              <a:t>      </a:t>
            </a:r>
            <a:r>
              <a:rPr lang="ru-RU" sz="2000" b="1" dirty="0">
                <a:solidFill>
                  <a:srgbClr val="339933"/>
                </a:solidFill>
              </a:rPr>
              <a:t>Если Вы находитесь  на </a:t>
            </a:r>
            <a:r>
              <a:rPr lang="ru-RU" sz="2000" b="1" dirty="0" smtClean="0">
                <a:solidFill>
                  <a:srgbClr val="339933"/>
                </a:solidFill>
              </a:rPr>
              <a:t>улице –</a:t>
            </a:r>
            <a:br>
              <a:rPr lang="ru-RU" sz="2000" b="1" dirty="0" smtClean="0">
                <a:solidFill>
                  <a:srgbClr val="339933"/>
                </a:solidFill>
              </a:rPr>
            </a:br>
            <a:r>
              <a:rPr lang="ru-RU" sz="2000" b="1" dirty="0" smtClean="0">
                <a:solidFill>
                  <a:srgbClr val="339933"/>
                </a:solidFill>
              </a:rPr>
              <a:t>зайти  </a:t>
            </a:r>
            <a:r>
              <a:rPr lang="ru-RU" sz="2000" b="1" dirty="0">
                <a:solidFill>
                  <a:srgbClr val="339933"/>
                </a:solidFill>
              </a:rPr>
              <a:t>в  </a:t>
            </a:r>
            <a:r>
              <a:rPr lang="ru-RU" sz="2000" b="1" dirty="0" smtClean="0">
                <a:solidFill>
                  <a:srgbClr val="339933"/>
                </a:solidFill>
              </a:rPr>
              <a:t>общественное  учреждение</a:t>
            </a:r>
            <a:r>
              <a:rPr lang="ru-RU" sz="2000" b="1" dirty="0">
                <a:solidFill>
                  <a:srgbClr val="339933"/>
                </a:solidFill>
              </a:rPr>
              <a:t>, магазин  и </a:t>
            </a:r>
            <a:r>
              <a:rPr lang="ru-RU" sz="2000" b="1" dirty="0" smtClean="0">
                <a:solidFill>
                  <a:srgbClr val="339933"/>
                </a:solidFill>
              </a:rPr>
              <a:t> выслушать сообщение</a:t>
            </a:r>
            <a:r>
              <a:rPr lang="ru-RU" sz="2000" b="1" dirty="0">
                <a:solidFill>
                  <a:srgbClr val="339933"/>
                </a:solidFill>
              </a:rPr>
              <a:t>.</a:t>
            </a:r>
          </a:p>
          <a:p>
            <a:pPr marL="342900" indent="-342900" algn="l">
              <a:buFont typeface="Wingdings" pitchFamily="2" charset="2"/>
              <a:buNone/>
            </a:pPr>
            <a:endParaRPr lang="ru-RU" sz="2000" b="1" dirty="0">
              <a:solidFill>
                <a:srgbClr val="339933"/>
              </a:solidFill>
            </a:endParaRPr>
          </a:p>
          <a:p>
            <a:pPr marL="342900" indent="-342900" algn="l">
              <a:buFont typeface="Wingdings" pitchFamily="2" charset="2"/>
              <a:buNone/>
            </a:pPr>
            <a:r>
              <a:rPr lang="ru-RU" sz="2000" b="1" dirty="0">
                <a:solidFill>
                  <a:srgbClr val="FF3300"/>
                </a:solidFill>
              </a:rPr>
              <a:t>         </a:t>
            </a:r>
            <a:r>
              <a:rPr lang="ru-RU" sz="2400" b="1" dirty="0">
                <a:solidFill>
                  <a:srgbClr val="FF3300"/>
                </a:solidFill>
              </a:rPr>
              <a:t>Действовать  в  </a:t>
            </a:r>
            <a:r>
              <a:rPr lang="ru-RU" sz="2400" b="1" dirty="0" smtClean="0">
                <a:solidFill>
                  <a:srgbClr val="FF3300"/>
                </a:solidFill>
              </a:rPr>
              <a:t>строгом</a:t>
            </a:r>
          </a:p>
          <a:p>
            <a:pPr marL="342900" indent="-342900" algn="l">
              <a:buFont typeface="Wingdings" pitchFamily="2" charset="2"/>
              <a:buNone/>
            </a:pPr>
            <a:r>
              <a:rPr lang="ru-RU" sz="2400" b="1" dirty="0" smtClean="0">
                <a:solidFill>
                  <a:srgbClr val="FF3300"/>
                </a:solidFill>
              </a:rPr>
              <a:t>      соответствии  </a:t>
            </a:r>
            <a:r>
              <a:rPr lang="ru-RU" sz="2400" b="1" dirty="0">
                <a:solidFill>
                  <a:srgbClr val="FF3300"/>
                </a:solidFill>
              </a:rPr>
              <a:t>с  данными  </a:t>
            </a:r>
            <a:endParaRPr lang="ru-RU" sz="2400" b="1" dirty="0" smtClean="0">
              <a:solidFill>
                <a:srgbClr val="FF3300"/>
              </a:solidFill>
            </a:endParaRPr>
          </a:p>
          <a:p>
            <a:pPr marL="342900" indent="-342900" algn="l">
              <a:buFont typeface="Wingdings" pitchFamily="2" charset="2"/>
              <a:buNone/>
            </a:pPr>
            <a:r>
              <a:rPr lang="ru-RU" sz="2400" b="1" dirty="0" smtClean="0">
                <a:solidFill>
                  <a:srgbClr val="FF3300"/>
                </a:solidFill>
              </a:rPr>
              <a:t>      указаниями.  </a:t>
            </a:r>
            <a:endParaRPr lang="ru-RU" sz="2400" b="1" dirty="0">
              <a:solidFill>
                <a:srgbClr val="FF3300"/>
              </a:solidFill>
            </a:endParaRPr>
          </a:p>
          <a:p>
            <a:pPr marL="342900" indent="-342900" algn="l">
              <a:buFont typeface="Wingdings" pitchFamily="2" charset="2"/>
              <a:buNone/>
            </a:pPr>
            <a:endParaRPr lang="ru-RU" sz="2000" b="1" dirty="0">
              <a:solidFill>
                <a:srgbClr val="FF3300"/>
              </a:solidFill>
            </a:endParaRPr>
          </a:p>
          <a:p>
            <a:pPr marL="342900" indent="-342900" algn="l">
              <a:buFont typeface="Wingdings" pitchFamily="2" charset="2"/>
              <a:buNone/>
            </a:pPr>
            <a:r>
              <a:rPr lang="ru-RU" sz="2000" b="1" dirty="0">
                <a:solidFill>
                  <a:srgbClr val="FF3300"/>
                </a:solidFill>
              </a:rPr>
              <a:t>         </a:t>
            </a:r>
            <a:r>
              <a:rPr lang="ru-RU" sz="2000" b="1" dirty="0">
                <a:solidFill>
                  <a:srgbClr val="339933"/>
                </a:solidFill>
              </a:rPr>
              <a:t>Оповестить  соседей, оказать  </a:t>
            </a:r>
            <a:r>
              <a:rPr lang="ru-RU" sz="2000" b="1" dirty="0" smtClean="0">
                <a:solidFill>
                  <a:srgbClr val="339933"/>
                </a:solidFill>
              </a:rPr>
              <a:t>по-</a:t>
            </a:r>
          </a:p>
          <a:p>
            <a:pPr marL="342900" indent="-342900" algn="l">
              <a:buFont typeface="Wingdings" pitchFamily="2" charset="2"/>
              <a:buNone/>
            </a:pPr>
            <a:r>
              <a:rPr lang="ru-RU" sz="2000" b="1" dirty="0" smtClean="0">
                <a:solidFill>
                  <a:srgbClr val="339933"/>
                </a:solidFill>
              </a:rPr>
              <a:t>        мощь  </a:t>
            </a:r>
            <a:r>
              <a:rPr lang="ru-RU" sz="2000" b="1" dirty="0">
                <a:solidFill>
                  <a:srgbClr val="339933"/>
                </a:solidFill>
              </a:rPr>
              <a:t>больным, детям и </a:t>
            </a:r>
            <a:r>
              <a:rPr lang="ru-RU" sz="2000" b="1" dirty="0" smtClean="0">
                <a:solidFill>
                  <a:srgbClr val="339933"/>
                </a:solidFill>
              </a:rPr>
              <a:t>престарелым</a:t>
            </a:r>
            <a:r>
              <a:rPr lang="ru-RU" sz="2000" b="1" dirty="0">
                <a:solidFill>
                  <a:srgbClr val="339933"/>
                </a:solidFill>
              </a:rPr>
              <a:t>.</a:t>
            </a:r>
          </a:p>
        </p:txBody>
      </p:sp>
      <p:sp>
        <p:nvSpPr>
          <p:cNvPr id="36870" name="Text Box 6"/>
          <p:cNvSpPr txBox="1">
            <a:spLocks noChangeArrowheads="1"/>
          </p:cNvSpPr>
          <p:nvPr/>
        </p:nvSpPr>
        <p:spPr bwMode="auto">
          <a:xfrm>
            <a:off x="264695" y="4572010"/>
            <a:ext cx="3814011" cy="1231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 algn="l">
              <a:buFont typeface="Wingdings" pitchFamily="2" charset="2"/>
              <a:buNone/>
            </a:pPr>
            <a:r>
              <a:rPr lang="ru-RU" sz="2000" b="1" dirty="0"/>
              <a:t>    </a:t>
            </a:r>
            <a:r>
              <a:rPr lang="ru-RU" b="1" dirty="0"/>
              <a:t>Непрерывный    звук  </a:t>
            </a:r>
            <a:endParaRPr lang="ru-RU" b="1" dirty="0" smtClean="0"/>
          </a:p>
          <a:p>
            <a:pPr marL="342900" indent="-342900" algn="l">
              <a:buFont typeface="Wingdings" pitchFamily="2" charset="2"/>
              <a:buNone/>
            </a:pPr>
            <a:r>
              <a:rPr lang="ru-RU" b="1" dirty="0" smtClean="0"/>
              <a:t>     сирен </a:t>
            </a:r>
            <a:r>
              <a:rPr lang="ru-RU" b="1" dirty="0"/>
              <a:t>или </a:t>
            </a:r>
            <a:endParaRPr lang="ru-RU" b="1" dirty="0" smtClean="0"/>
          </a:p>
          <a:p>
            <a:pPr marL="342900" indent="-342900" algn="l">
              <a:buFont typeface="Wingdings" pitchFamily="2" charset="2"/>
              <a:buNone/>
            </a:pPr>
            <a:r>
              <a:rPr lang="ru-RU" b="1" dirty="0" smtClean="0"/>
              <a:t>     производственные гудки </a:t>
            </a:r>
          </a:p>
          <a:p>
            <a:pPr marL="342900" indent="-342900" algn="l">
              <a:buFont typeface="Wingdings" pitchFamily="2" charset="2"/>
              <a:buNone/>
            </a:pPr>
            <a:r>
              <a:rPr lang="ru-RU" b="1" dirty="0" smtClean="0"/>
              <a:t>     3-5 </a:t>
            </a:r>
            <a:r>
              <a:rPr lang="ru-RU" b="1" dirty="0"/>
              <a:t>минут.</a:t>
            </a:r>
          </a:p>
        </p:txBody>
      </p:sp>
      <p:pic>
        <p:nvPicPr>
          <p:cNvPr id="36871" name="Picture 7" descr="СИРЕНА"/>
          <p:cNvPicPr>
            <a:picLocks noGrp="1" noChangeAspect="1" noChangeArrowheads="1"/>
          </p:cNvPicPr>
          <p:nvPr>
            <p:ph/>
          </p:nvPr>
        </p:nvPicPr>
        <p:blipFill>
          <a:blip r:embed="rId2"/>
          <a:srcRect/>
          <a:stretch>
            <a:fillRect/>
          </a:stretch>
        </p:blipFill>
        <p:spPr>
          <a:xfrm>
            <a:off x="476213" y="1357300"/>
            <a:ext cx="3353719" cy="2841722"/>
          </a:xfrm>
          <a:noFill/>
        </p:spPr>
      </p:pic>
      <p:sp>
        <p:nvSpPr>
          <p:cNvPr id="54280" name="Text Box 9"/>
          <p:cNvSpPr txBox="1">
            <a:spLocks noChangeArrowheads="1"/>
          </p:cNvSpPr>
          <p:nvPr/>
        </p:nvSpPr>
        <p:spPr bwMode="auto">
          <a:xfrm>
            <a:off x="11472333" y="6508752"/>
            <a:ext cx="2824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fld id="{7B07B79B-847C-40EC-932F-B7D5E6627C34}" type="slidenum">
              <a:rPr lang="ru-RU" sz="1400">
                <a:solidFill>
                  <a:srgbClr val="000000"/>
                </a:solidFill>
                <a:latin typeface="Tahoma" pitchFamily="34" charset="0"/>
              </a:rPr>
              <a:pPr algn="l"/>
              <a:t>4</a:t>
            </a:fld>
            <a:endParaRPr lang="ru-RU" sz="1400">
              <a:solidFill>
                <a:srgbClr val="000000"/>
              </a:solidFill>
              <a:latin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68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368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368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368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68" grpId="0"/>
      <p:bldP spid="36869" grpId="0" autoUpdateAnimBg="0"/>
      <p:bldP spid="36870" grpId="0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 descr="http://gochs.smoladmin.ru/images/p6_05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1000" y="239488"/>
            <a:ext cx="11288485" cy="63354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904263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AutoShape 2"/>
          <p:cNvSpPr>
            <a:spLocks noChangeArrowheads="1"/>
          </p:cNvSpPr>
          <p:nvPr/>
        </p:nvSpPr>
        <p:spPr bwMode="auto">
          <a:xfrm>
            <a:off x="334434" y="260350"/>
            <a:ext cx="11523133" cy="6337300"/>
          </a:xfrm>
          <a:prstGeom prst="roundRect">
            <a:avLst>
              <a:gd name="adj" fmla="val 6088"/>
            </a:avLst>
          </a:prstGeom>
          <a:noFill/>
          <a:ln w="57150">
            <a:solidFill>
              <a:srgbClr val="0033CC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sz="1800">
              <a:solidFill>
                <a:srgbClr val="FF3300"/>
              </a:solidFill>
              <a:latin typeface="Tahoma" pitchFamily="34" charset="0"/>
            </a:endParaRPr>
          </a:p>
        </p:txBody>
      </p:sp>
      <p:sp>
        <p:nvSpPr>
          <p:cNvPr id="459780" name="Text Box 4"/>
          <p:cNvSpPr txBox="1">
            <a:spLocks noChangeArrowheads="1"/>
          </p:cNvSpPr>
          <p:nvPr/>
        </p:nvSpPr>
        <p:spPr bwMode="auto">
          <a:xfrm>
            <a:off x="429685" y="260351"/>
            <a:ext cx="11137900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/>
            <a:endParaRPr lang="ru-RU" sz="3600" b="1" dirty="0" smtClean="0">
              <a:solidFill>
                <a:srgbClr val="0033CC"/>
              </a:solidFill>
            </a:endParaRPr>
          </a:p>
          <a:p>
            <a:pPr marL="342900" indent="-342900"/>
            <a:r>
              <a:rPr lang="ru-RU" sz="3600" b="1" dirty="0" smtClean="0">
                <a:solidFill>
                  <a:srgbClr val="0033CC"/>
                </a:solidFill>
              </a:rPr>
              <a:t>   ДЕЙСТВИЯ  </a:t>
            </a:r>
            <a:r>
              <a:rPr lang="ru-RU" sz="3600" b="1" dirty="0">
                <a:solidFill>
                  <a:srgbClr val="0033CC"/>
                </a:solidFill>
              </a:rPr>
              <a:t>НАСЕЛЕНИЯ  ПО  СИГНАЛУ  О  ЧС  ДОМА </a:t>
            </a:r>
            <a:r>
              <a:rPr lang="ru-RU" sz="3600" b="1" dirty="0" smtClean="0">
                <a:solidFill>
                  <a:srgbClr val="0033CC"/>
                </a:solidFill>
              </a:rPr>
              <a:t/>
            </a:r>
            <a:br>
              <a:rPr lang="ru-RU" sz="3600" b="1" dirty="0" smtClean="0">
                <a:solidFill>
                  <a:srgbClr val="0033CC"/>
                </a:solidFill>
              </a:rPr>
            </a:br>
            <a:r>
              <a:rPr lang="ru-RU" sz="3600" b="1" dirty="0" smtClean="0">
                <a:solidFill>
                  <a:srgbClr val="0033CC"/>
                </a:solidFill>
              </a:rPr>
              <a:t>(</a:t>
            </a:r>
            <a:r>
              <a:rPr lang="ru-RU" sz="3600" b="1" dirty="0">
                <a:solidFill>
                  <a:srgbClr val="0033CC"/>
                </a:solidFill>
              </a:rPr>
              <a:t>В КВАРТИРЕ)  И  НА  РАБОТЕ.</a:t>
            </a:r>
          </a:p>
        </p:txBody>
      </p:sp>
      <p:pic>
        <p:nvPicPr>
          <p:cNvPr id="459781" name="Picture 5" descr="Untitled-1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lum bright="-18000"/>
          </a:blip>
          <a:stretch>
            <a:fillRect/>
          </a:stretch>
        </p:blipFill>
        <p:spPr>
          <a:xfrm>
            <a:off x="1246588" y="2257926"/>
            <a:ext cx="5910203" cy="2705855"/>
          </a:xfrm>
          <a:noFill/>
        </p:spPr>
      </p:pic>
      <p:sp>
        <p:nvSpPr>
          <p:cNvPr id="57350" name="Text Box 6"/>
          <p:cNvSpPr txBox="1">
            <a:spLocks noChangeArrowheads="1"/>
          </p:cNvSpPr>
          <p:nvPr/>
        </p:nvSpPr>
        <p:spPr bwMode="auto">
          <a:xfrm>
            <a:off x="11472334" y="6508750"/>
            <a:ext cx="2824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fld id="{28DE64E8-CB24-471B-9E29-6C9862AD7B2C}" type="slidenum">
              <a:rPr lang="ru-RU" sz="1400">
                <a:solidFill>
                  <a:srgbClr val="000000"/>
                </a:solidFill>
                <a:latin typeface="Tahoma" pitchFamily="34" charset="0"/>
              </a:rPr>
              <a:pPr algn="l"/>
              <a:t>6</a:t>
            </a:fld>
            <a:endParaRPr lang="ru-RU" sz="140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57351" name="Text Box 7"/>
          <p:cNvSpPr txBox="1">
            <a:spLocks noChangeArrowheads="1"/>
          </p:cNvSpPr>
          <p:nvPr/>
        </p:nvSpPr>
        <p:spPr bwMode="auto">
          <a:xfrm>
            <a:off x="1187005" y="5351808"/>
            <a:ext cx="1008168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b="1" dirty="0">
                <a:solidFill>
                  <a:srgbClr val="000000"/>
                </a:solidFill>
              </a:rPr>
              <a:t>Выключите газ, свет, воду, в частных домах загасите огонь в печи.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97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45978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45978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45978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200"/>
                            </p:stCondLst>
                            <p:childTnLst>
                              <p:par>
                                <p:cTn id="1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97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4597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4597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978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AutoShape 2"/>
          <p:cNvSpPr>
            <a:spLocks noChangeArrowheads="1"/>
          </p:cNvSpPr>
          <p:nvPr/>
        </p:nvSpPr>
        <p:spPr bwMode="auto">
          <a:xfrm>
            <a:off x="334434" y="260350"/>
            <a:ext cx="11523133" cy="6337300"/>
          </a:xfrm>
          <a:prstGeom prst="roundRect">
            <a:avLst>
              <a:gd name="adj" fmla="val 6088"/>
            </a:avLst>
          </a:prstGeom>
          <a:noFill/>
          <a:ln w="57150">
            <a:solidFill>
              <a:srgbClr val="0033CC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sz="1800">
              <a:solidFill>
                <a:srgbClr val="FF3300"/>
              </a:solidFill>
              <a:latin typeface="Tahoma" pitchFamily="34" charset="0"/>
            </a:endParaRPr>
          </a:p>
        </p:txBody>
      </p:sp>
      <p:sp>
        <p:nvSpPr>
          <p:cNvPr id="58371" name="Text Box 3"/>
          <p:cNvSpPr txBox="1">
            <a:spLocks noChangeArrowheads="1"/>
          </p:cNvSpPr>
          <p:nvPr/>
        </p:nvSpPr>
        <p:spPr bwMode="auto">
          <a:xfrm>
            <a:off x="11472334" y="6508750"/>
            <a:ext cx="2824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fld id="{0F4886F9-183B-4954-A74E-501FE1830580}" type="slidenum">
              <a:rPr lang="ru-RU" sz="1400">
                <a:solidFill>
                  <a:srgbClr val="000000"/>
                </a:solidFill>
                <a:latin typeface="Tahoma" pitchFamily="34" charset="0"/>
              </a:rPr>
              <a:pPr algn="l"/>
              <a:t>7</a:t>
            </a:fld>
            <a:endParaRPr lang="ru-RU" sz="1400">
              <a:solidFill>
                <a:srgbClr val="000000"/>
              </a:solidFill>
              <a:latin typeface="Tahoma" pitchFamily="34" charset="0"/>
            </a:endParaRPr>
          </a:p>
        </p:txBody>
      </p:sp>
      <p:pic>
        <p:nvPicPr>
          <p:cNvPr id="58372" name="Picture 4" descr="Untitled-33"/>
          <p:cNvPicPr>
            <a:picLocks noChangeAspect="1" noChangeArrowheads="1"/>
          </p:cNvPicPr>
          <p:nvPr/>
        </p:nvPicPr>
        <p:blipFill>
          <a:blip r:embed="rId2"/>
          <a:srcRect t="15794" r="46512"/>
          <a:stretch>
            <a:fillRect/>
          </a:stretch>
        </p:blipFill>
        <p:spPr bwMode="auto">
          <a:xfrm>
            <a:off x="624418" y="909638"/>
            <a:ext cx="4709583" cy="4464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8373" name="Picture 5" descr="Untitled-3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615518" y="908051"/>
            <a:ext cx="6049433" cy="4392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8374" name="Text Box 6"/>
          <p:cNvSpPr txBox="1">
            <a:spLocks noChangeArrowheads="1"/>
          </p:cNvSpPr>
          <p:nvPr/>
        </p:nvSpPr>
        <p:spPr bwMode="auto">
          <a:xfrm>
            <a:off x="624418" y="490538"/>
            <a:ext cx="10847916" cy="31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60000"/>
              </a:lnSpc>
              <a:spcBef>
                <a:spcPct val="50000"/>
              </a:spcBef>
            </a:pPr>
            <a:r>
              <a:rPr lang="ru-RU" sz="2400" b="1">
                <a:solidFill>
                  <a:srgbClr val="000000"/>
                </a:solidFill>
              </a:rPr>
              <a:t>Произведите герметизацию квартиры: </a:t>
            </a:r>
          </a:p>
        </p:txBody>
      </p:sp>
      <p:sp>
        <p:nvSpPr>
          <p:cNvPr id="58375" name="Text Box 7"/>
          <p:cNvSpPr txBox="1">
            <a:spLocks noChangeArrowheads="1"/>
          </p:cNvSpPr>
          <p:nvPr/>
        </p:nvSpPr>
        <p:spPr bwMode="auto">
          <a:xfrm>
            <a:off x="719667" y="5661025"/>
            <a:ext cx="10847917" cy="31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60000"/>
              </a:lnSpc>
              <a:spcBef>
                <a:spcPct val="50000"/>
              </a:spcBef>
            </a:pPr>
            <a:r>
              <a:rPr lang="ru-RU" sz="2400" b="1">
                <a:solidFill>
                  <a:srgbClr val="000000"/>
                </a:solidFill>
              </a:rPr>
              <a:t>загерметизируйте входную дверь;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AutoShape 2"/>
          <p:cNvSpPr>
            <a:spLocks noChangeArrowheads="1"/>
          </p:cNvSpPr>
          <p:nvPr/>
        </p:nvSpPr>
        <p:spPr bwMode="auto">
          <a:xfrm>
            <a:off x="334434" y="260350"/>
            <a:ext cx="11523133" cy="6337300"/>
          </a:xfrm>
          <a:prstGeom prst="roundRect">
            <a:avLst>
              <a:gd name="adj" fmla="val 6088"/>
            </a:avLst>
          </a:prstGeom>
          <a:noFill/>
          <a:ln w="57150">
            <a:solidFill>
              <a:srgbClr val="0033CC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sz="1800">
              <a:solidFill>
                <a:srgbClr val="FF3300"/>
              </a:solidFill>
              <a:latin typeface="Tahoma" pitchFamily="34" charset="0"/>
            </a:endParaRPr>
          </a:p>
        </p:txBody>
      </p:sp>
      <p:sp>
        <p:nvSpPr>
          <p:cNvPr id="59395" name="Text Box 3"/>
          <p:cNvSpPr txBox="1">
            <a:spLocks noChangeArrowheads="1"/>
          </p:cNvSpPr>
          <p:nvPr/>
        </p:nvSpPr>
        <p:spPr bwMode="auto">
          <a:xfrm>
            <a:off x="11472334" y="6508750"/>
            <a:ext cx="2824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fld id="{C20F56F9-CCCD-47B8-8672-CE5024651FC7}" type="slidenum">
              <a:rPr lang="ru-RU" sz="1400">
                <a:solidFill>
                  <a:srgbClr val="000000"/>
                </a:solidFill>
                <a:latin typeface="Tahoma" pitchFamily="34" charset="0"/>
              </a:rPr>
              <a:pPr algn="l"/>
              <a:t>8</a:t>
            </a:fld>
            <a:endParaRPr lang="ru-RU" sz="1400">
              <a:solidFill>
                <a:srgbClr val="000000"/>
              </a:solidFill>
              <a:latin typeface="Tahoma" pitchFamily="34" charset="0"/>
            </a:endParaRPr>
          </a:p>
        </p:txBody>
      </p:sp>
      <p:pic>
        <p:nvPicPr>
          <p:cNvPr id="59396" name="Picture 4" descr="Untitled-33"/>
          <p:cNvPicPr>
            <a:picLocks noChangeAspect="1" noChangeArrowheads="1"/>
          </p:cNvPicPr>
          <p:nvPr/>
        </p:nvPicPr>
        <p:blipFill>
          <a:blip r:embed="rId2"/>
          <a:srcRect l="52014" t="15794"/>
          <a:stretch>
            <a:fillRect/>
          </a:stretch>
        </p:blipFill>
        <p:spPr bwMode="auto">
          <a:xfrm>
            <a:off x="527051" y="836613"/>
            <a:ext cx="4737100" cy="4679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9397" name="Picture 5" descr="Untitled-35"/>
          <p:cNvPicPr>
            <a:picLocks noChangeAspect="1" noChangeArrowheads="1"/>
          </p:cNvPicPr>
          <p:nvPr/>
        </p:nvPicPr>
        <p:blipFill>
          <a:blip r:embed="rId3"/>
          <a:srcRect l="6381" r="4224"/>
          <a:stretch>
            <a:fillRect/>
          </a:stretch>
        </p:blipFill>
        <p:spPr bwMode="auto">
          <a:xfrm>
            <a:off x="5520267" y="908051"/>
            <a:ext cx="6002867" cy="4537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9398" name="Text Box 6"/>
          <p:cNvSpPr txBox="1">
            <a:spLocks noChangeArrowheads="1"/>
          </p:cNvSpPr>
          <p:nvPr/>
        </p:nvSpPr>
        <p:spPr bwMode="auto">
          <a:xfrm>
            <a:off x="624418" y="490538"/>
            <a:ext cx="10847916" cy="31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60000"/>
              </a:lnSpc>
              <a:spcBef>
                <a:spcPct val="50000"/>
              </a:spcBef>
            </a:pPr>
            <a:r>
              <a:rPr lang="ru-RU" sz="2400" b="1">
                <a:solidFill>
                  <a:srgbClr val="000000"/>
                </a:solidFill>
              </a:rPr>
              <a:t>Произведите герметизацию квартиры: </a:t>
            </a:r>
          </a:p>
        </p:txBody>
      </p:sp>
      <p:sp>
        <p:nvSpPr>
          <p:cNvPr id="59399" name="Text Box 7"/>
          <p:cNvSpPr txBox="1">
            <a:spLocks noChangeArrowheads="1"/>
          </p:cNvSpPr>
          <p:nvPr/>
        </p:nvSpPr>
        <p:spPr bwMode="auto">
          <a:xfrm>
            <a:off x="719667" y="5661025"/>
            <a:ext cx="10847917" cy="31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60000"/>
              </a:lnSpc>
              <a:spcBef>
                <a:spcPct val="50000"/>
              </a:spcBef>
            </a:pPr>
            <a:r>
              <a:rPr lang="ru-RU" sz="2400" b="1">
                <a:solidFill>
                  <a:srgbClr val="000000"/>
                </a:solidFill>
              </a:rPr>
              <a:t>закройте форточки и заклейте окна;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AutoShape 2"/>
          <p:cNvSpPr>
            <a:spLocks noChangeArrowheads="1"/>
          </p:cNvSpPr>
          <p:nvPr/>
        </p:nvSpPr>
        <p:spPr bwMode="auto">
          <a:xfrm>
            <a:off x="334434" y="260350"/>
            <a:ext cx="11523133" cy="6337300"/>
          </a:xfrm>
          <a:prstGeom prst="roundRect">
            <a:avLst>
              <a:gd name="adj" fmla="val 6088"/>
            </a:avLst>
          </a:prstGeom>
          <a:noFill/>
          <a:ln w="57150">
            <a:solidFill>
              <a:srgbClr val="0033CC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sz="1800">
              <a:solidFill>
                <a:srgbClr val="FF3300"/>
              </a:solidFill>
              <a:latin typeface="Tahoma" pitchFamily="34" charset="0"/>
            </a:endParaRPr>
          </a:p>
        </p:txBody>
      </p:sp>
      <p:sp>
        <p:nvSpPr>
          <p:cNvPr id="60419" name="Text Box 3"/>
          <p:cNvSpPr txBox="1">
            <a:spLocks noChangeArrowheads="1"/>
          </p:cNvSpPr>
          <p:nvPr/>
        </p:nvSpPr>
        <p:spPr bwMode="auto">
          <a:xfrm>
            <a:off x="11472334" y="6508750"/>
            <a:ext cx="2824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fld id="{4CEE4BEB-43AF-45A4-B28D-00805DD65C4B}" type="slidenum">
              <a:rPr lang="ru-RU" sz="1400">
                <a:solidFill>
                  <a:srgbClr val="000000"/>
                </a:solidFill>
                <a:latin typeface="Tahoma" pitchFamily="34" charset="0"/>
              </a:rPr>
              <a:pPr algn="l"/>
              <a:t>9</a:t>
            </a:fld>
            <a:endParaRPr lang="ru-RU" sz="140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60420" name="Text Box 4"/>
          <p:cNvSpPr txBox="1">
            <a:spLocks noChangeArrowheads="1"/>
          </p:cNvSpPr>
          <p:nvPr/>
        </p:nvSpPr>
        <p:spPr bwMode="auto">
          <a:xfrm>
            <a:off x="719667" y="6070601"/>
            <a:ext cx="10847917" cy="313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60000"/>
              </a:lnSpc>
              <a:spcBef>
                <a:spcPct val="50000"/>
              </a:spcBef>
            </a:pPr>
            <a:r>
              <a:rPr lang="ru-RU" sz="2400" b="1">
                <a:solidFill>
                  <a:srgbClr val="000000"/>
                </a:solidFill>
              </a:rPr>
              <a:t>закройте вентиляцию пленкой, закрепив ее пластырем или скотчем.</a:t>
            </a:r>
          </a:p>
        </p:txBody>
      </p:sp>
      <p:pic>
        <p:nvPicPr>
          <p:cNvPr id="60421" name="Picture 5" descr="Untitled-3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46867" y="1057276"/>
            <a:ext cx="7008284" cy="4892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0422" name="Text Box 6"/>
          <p:cNvSpPr txBox="1">
            <a:spLocks noChangeArrowheads="1"/>
          </p:cNvSpPr>
          <p:nvPr/>
        </p:nvSpPr>
        <p:spPr bwMode="auto">
          <a:xfrm>
            <a:off x="624418" y="404813"/>
            <a:ext cx="10847916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ru-RU" sz="2400" b="1">
                <a:solidFill>
                  <a:srgbClr val="000000"/>
                </a:solidFill>
              </a:rPr>
              <a:t>Произведите герметизацию квартиры. 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ru-RU" sz="2400" b="1">
                <a:solidFill>
                  <a:srgbClr val="000000"/>
                </a:solidFill>
              </a:rPr>
              <a:t>Делайте периодическое орошение воздуха водой.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AutoShape 2"/>
          <p:cNvSpPr>
            <a:spLocks noChangeArrowheads="1"/>
          </p:cNvSpPr>
          <p:nvPr/>
        </p:nvSpPr>
        <p:spPr bwMode="auto">
          <a:xfrm>
            <a:off x="334434" y="260350"/>
            <a:ext cx="11523133" cy="6337300"/>
          </a:xfrm>
          <a:prstGeom prst="roundRect">
            <a:avLst>
              <a:gd name="adj" fmla="val 6088"/>
            </a:avLst>
          </a:prstGeom>
          <a:noFill/>
          <a:ln w="57150">
            <a:solidFill>
              <a:srgbClr val="0033CC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sz="1800">
              <a:solidFill>
                <a:srgbClr val="FF3300"/>
              </a:solidFill>
              <a:latin typeface="Tahoma" pitchFamily="34" charset="0"/>
            </a:endParaRPr>
          </a:p>
        </p:txBody>
      </p:sp>
      <p:pic>
        <p:nvPicPr>
          <p:cNvPr id="464899" name="Picture 3" descr="Untitled-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lum bright="-12000"/>
          </a:blip>
          <a:stretch>
            <a:fillRect/>
          </a:stretch>
        </p:blipFill>
        <p:spPr>
          <a:xfrm>
            <a:off x="1484944" y="461976"/>
            <a:ext cx="6420819" cy="3500425"/>
          </a:xfrm>
          <a:noFill/>
        </p:spPr>
      </p:pic>
      <p:sp>
        <p:nvSpPr>
          <p:cNvPr id="61444" name="Text Box 4"/>
          <p:cNvSpPr txBox="1">
            <a:spLocks noChangeArrowheads="1"/>
          </p:cNvSpPr>
          <p:nvPr/>
        </p:nvSpPr>
        <p:spPr bwMode="auto">
          <a:xfrm>
            <a:off x="11472334" y="6508750"/>
            <a:ext cx="2824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fld id="{79A9FAC1-B6B6-425C-8B84-4BE1865D9CF4}" type="slidenum">
              <a:rPr lang="ru-RU" sz="1400">
                <a:solidFill>
                  <a:srgbClr val="000000"/>
                </a:solidFill>
                <a:latin typeface="Tahoma" pitchFamily="34" charset="0"/>
              </a:rPr>
              <a:pPr algn="l"/>
              <a:t>10</a:t>
            </a:fld>
            <a:endParaRPr lang="ru-RU" sz="140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61445" name="Text Box 5"/>
          <p:cNvSpPr txBox="1">
            <a:spLocks noChangeArrowheads="1"/>
          </p:cNvSpPr>
          <p:nvPr/>
        </p:nvSpPr>
        <p:spPr bwMode="auto">
          <a:xfrm>
            <a:off x="436033" y="4357695"/>
            <a:ext cx="11184467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b="1" dirty="0">
                <a:solidFill>
                  <a:srgbClr val="000000"/>
                </a:solidFill>
              </a:rPr>
              <a:t>Возьмите с собой документы, деньги, ценности, индивидуальные средства защиты, медицинскую аптечку.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8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4648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4648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AutoShape 2"/>
          <p:cNvSpPr>
            <a:spLocks noChangeArrowheads="1"/>
          </p:cNvSpPr>
          <p:nvPr/>
        </p:nvSpPr>
        <p:spPr bwMode="auto">
          <a:xfrm>
            <a:off x="334434" y="260350"/>
            <a:ext cx="11523133" cy="6337300"/>
          </a:xfrm>
          <a:prstGeom prst="roundRect">
            <a:avLst>
              <a:gd name="adj" fmla="val 6088"/>
            </a:avLst>
          </a:prstGeom>
          <a:noFill/>
          <a:ln w="57150">
            <a:solidFill>
              <a:srgbClr val="0033CC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sz="1800">
              <a:solidFill>
                <a:srgbClr val="FF3300"/>
              </a:solidFill>
              <a:latin typeface="Tahoma" pitchFamily="34" charset="0"/>
            </a:endParaRPr>
          </a:p>
        </p:txBody>
      </p:sp>
      <p:pic>
        <p:nvPicPr>
          <p:cNvPr id="465923" name="Picture 3" descr="Untitled-3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lum bright="-12000"/>
          </a:blip>
          <a:stretch>
            <a:fillRect/>
          </a:stretch>
        </p:blipFill>
        <p:spPr>
          <a:xfrm>
            <a:off x="1339291" y="696306"/>
            <a:ext cx="6471221" cy="3266094"/>
          </a:xfrm>
          <a:noFill/>
        </p:spPr>
      </p:pic>
      <p:sp>
        <p:nvSpPr>
          <p:cNvPr id="62468" name="Text Box 4"/>
          <p:cNvSpPr txBox="1">
            <a:spLocks noChangeArrowheads="1"/>
          </p:cNvSpPr>
          <p:nvPr/>
        </p:nvSpPr>
        <p:spPr bwMode="auto">
          <a:xfrm>
            <a:off x="11472334" y="6508750"/>
            <a:ext cx="2824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fld id="{0608AC8B-5E77-48D6-937B-57D6B89E0B0A}" type="slidenum">
              <a:rPr lang="ru-RU" sz="1400">
                <a:solidFill>
                  <a:srgbClr val="000000"/>
                </a:solidFill>
                <a:latin typeface="Tahoma" pitchFamily="34" charset="0"/>
              </a:rPr>
              <a:pPr algn="l"/>
              <a:t>11</a:t>
            </a:fld>
            <a:endParaRPr lang="ru-RU" sz="140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62469" name="Text Box 5"/>
          <p:cNvSpPr txBox="1">
            <a:spLocks noChangeArrowheads="1"/>
          </p:cNvSpPr>
          <p:nvPr/>
        </p:nvSpPr>
        <p:spPr bwMode="auto">
          <a:xfrm>
            <a:off x="476251" y="4643447"/>
            <a:ext cx="1108921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b="1" dirty="0">
                <a:solidFill>
                  <a:srgbClr val="000000"/>
                </a:solidFill>
              </a:rPr>
              <a:t>Возьмите с собой продукты питания, воду – всё в герметичной упаковке.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59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4659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4659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AutoShape 2"/>
          <p:cNvSpPr>
            <a:spLocks noChangeArrowheads="1"/>
          </p:cNvSpPr>
          <p:nvPr/>
        </p:nvSpPr>
        <p:spPr bwMode="auto">
          <a:xfrm>
            <a:off x="334434" y="260350"/>
            <a:ext cx="11523133" cy="6337300"/>
          </a:xfrm>
          <a:prstGeom prst="roundRect">
            <a:avLst>
              <a:gd name="adj" fmla="val 6088"/>
            </a:avLst>
          </a:prstGeom>
          <a:noFill/>
          <a:ln w="57150">
            <a:solidFill>
              <a:srgbClr val="0033CC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sz="1800">
              <a:solidFill>
                <a:srgbClr val="FF3300"/>
              </a:solidFill>
              <a:latin typeface="Tahoma" pitchFamily="34" charset="0"/>
            </a:endParaRPr>
          </a:p>
        </p:txBody>
      </p:sp>
      <p:sp>
        <p:nvSpPr>
          <p:cNvPr id="63491" name="Text Box 3"/>
          <p:cNvSpPr txBox="1">
            <a:spLocks noChangeArrowheads="1"/>
          </p:cNvSpPr>
          <p:nvPr/>
        </p:nvSpPr>
        <p:spPr bwMode="auto">
          <a:xfrm>
            <a:off x="11472334" y="6508750"/>
            <a:ext cx="2824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fld id="{92D760F3-9FC1-401E-8020-5352E9C942D1}" type="slidenum">
              <a:rPr lang="ru-RU" sz="1400">
                <a:solidFill>
                  <a:srgbClr val="000000"/>
                </a:solidFill>
                <a:latin typeface="Tahoma" pitchFamily="34" charset="0"/>
              </a:rPr>
              <a:pPr algn="l"/>
              <a:t>12</a:t>
            </a:fld>
            <a:endParaRPr lang="ru-RU" sz="1400">
              <a:solidFill>
                <a:srgbClr val="000000"/>
              </a:solidFill>
              <a:latin typeface="Tahoma" pitchFamily="34" charset="0"/>
            </a:endParaRPr>
          </a:p>
        </p:txBody>
      </p:sp>
      <p:pic>
        <p:nvPicPr>
          <p:cNvPr id="63492" name="Picture 4" descr="Untitled-36"/>
          <p:cNvPicPr>
            <a:picLocks noChangeAspect="1" noChangeArrowheads="1"/>
          </p:cNvPicPr>
          <p:nvPr/>
        </p:nvPicPr>
        <p:blipFill>
          <a:blip r:embed="rId2"/>
          <a:srcRect l="1306"/>
          <a:stretch>
            <a:fillRect/>
          </a:stretch>
        </p:blipFill>
        <p:spPr bwMode="auto">
          <a:xfrm>
            <a:off x="2927351" y="1125538"/>
            <a:ext cx="7200900" cy="5345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3493" name="Text Box 5"/>
          <p:cNvSpPr txBox="1">
            <a:spLocks noChangeArrowheads="1"/>
          </p:cNvSpPr>
          <p:nvPr/>
        </p:nvSpPr>
        <p:spPr bwMode="auto">
          <a:xfrm>
            <a:off x="624418" y="404814"/>
            <a:ext cx="10847916" cy="683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ru-RU" sz="2400" b="1">
                <a:solidFill>
                  <a:srgbClr val="000000"/>
                </a:solidFill>
              </a:rPr>
              <a:t>При эвакуации из опасной зоны, двигайтесь перпендикулярно направлению ветра (под углом 90</a:t>
            </a:r>
            <a:r>
              <a:rPr lang="ru-RU" sz="2400" b="1" baseline="30000">
                <a:solidFill>
                  <a:srgbClr val="000000"/>
                </a:solidFill>
              </a:rPr>
              <a:t>0</a:t>
            </a:r>
            <a:r>
              <a:rPr lang="ru-RU" sz="2400" b="1">
                <a:solidFill>
                  <a:srgbClr val="000000"/>
                </a:solidFill>
              </a:rPr>
              <a:t>).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AutoShape 2"/>
          <p:cNvSpPr>
            <a:spLocks noChangeArrowheads="1"/>
          </p:cNvSpPr>
          <p:nvPr/>
        </p:nvSpPr>
        <p:spPr bwMode="auto">
          <a:xfrm>
            <a:off x="334434" y="260350"/>
            <a:ext cx="11523133" cy="6337300"/>
          </a:xfrm>
          <a:prstGeom prst="roundRect">
            <a:avLst>
              <a:gd name="adj" fmla="val 6088"/>
            </a:avLst>
          </a:prstGeom>
          <a:noFill/>
          <a:ln w="57150">
            <a:solidFill>
              <a:srgbClr val="0033CC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sz="1800">
              <a:solidFill>
                <a:srgbClr val="FF3300"/>
              </a:solidFill>
              <a:latin typeface="Tahoma" pitchFamily="34" charset="0"/>
            </a:endParaRPr>
          </a:p>
        </p:txBody>
      </p:sp>
      <p:pic>
        <p:nvPicPr>
          <p:cNvPr id="466947" name="Picture 3" descr="Untitled-5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lum bright="-12000"/>
          </a:blip>
          <a:srcRect/>
          <a:stretch>
            <a:fillRect/>
          </a:stretch>
        </p:blipFill>
        <p:spPr>
          <a:xfrm>
            <a:off x="527051" y="620713"/>
            <a:ext cx="11040533" cy="4176712"/>
          </a:xfrm>
          <a:noFill/>
        </p:spPr>
      </p:pic>
      <p:sp>
        <p:nvSpPr>
          <p:cNvPr id="64516" name="Text Box 4"/>
          <p:cNvSpPr txBox="1">
            <a:spLocks noChangeArrowheads="1"/>
          </p:cNvSpPr>
          <p:nvPr/>
        </p:nvSpPr>
        <p:spPr bwMode="auto">
          <a:xfrm>
            <a:off x="11472334" y="6508750"/>
            <a:ext cx="38023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fld id="{D25061F5-E748-4C47-8859-4005EC422C05}" type="slidenum">
              <a:rPr lang="ru-RU" sz="1400">
                <a:solidFill>
                  <a:srgbClr val="000000"/>
                </a:solidFill>
                <a:latin typeface="Tahoma" pitchFamily="34" charset="0"/>
              </a:rPr>
              <a:pPr algn="l"/>
              <a:t>13</a:t>
            </a:fld>
            <a:endParaRPr lang="ru-RU" sz="140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64517" name="Text Box 5"/>
          <p:cNvSpPr txBox="1">
            <a:spLocks noChangeArrowheads="1"/>
          </p:cNvSpPr>
          <p:nvPr/>
        </p:nvSpPr>
        <p:spPr bwMode="auto">
          <a:xfrm>
            <a:off x="1102784" y="5589589"/>
            <a:ext cx="10081683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200" b="1" dirty="0">
                <a:solidFill>
                  <a:srgbClr val="000000"/>
                </a:solidFill>
              </a:rPr>
              <a:t>Выходите на место сбора или в укрытие.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69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4669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4669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3710882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9251237236808140BD52D924DF555422" ma:contentTypeVersion="0" ma:contentTypeDescription="Создание документа." ma:contentTypeScope="" ma:versionID="9523dff950b6064987fc91ca863d65a8">
  <xsd:schema xmlns:xsd="http://www.w3.org/2001/XMLSchema" xmlns:p="http://schemas.microsoft.com/office/2006/metadata/properties" targetNamespace="http://schemas.microsoft.com/office/2006/metadata/properties" ma:root="true" ma:fieldsID="53974d1da0c14f073d2cc649cae9f3e6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содержимого" ma:readOnly="true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0102F1EB-23F4-4E13-8C1E-B1736D53BEBD}"/>
</file>

<file path=customXml/itemProps2.xml><?xml version="1.0" encoding="utf-8"?>
<ds:datastoreItem xmlns:ds="http://schemas.openxmlformats.org/officeDocument/2006/customXml" ds:itemID="{D76B3293-D145-46A4-85E3-42B805D25C08}"/>
</file>

<file path=customXml/itemProps3.xml><?xml version="1.0" encoding="utf-8"?>
<ds:datastoreItem xmlns:ds="http://schemas.openxmlformats.org/officeDocument/2006/customXml" ds:itemID="{80C673C0-05A4-4631-A251-ECCC358BEF41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436</TotalTime>
  <Words>194</Words>
  <Application>Microsoft Office PowerPoint</Application>
  <PresentationFormat>Произвольный</PresentationFormat>
  <Paragraphs>48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Тема Office</vt:lpstr>
      <vt:lpstr>Сигналы оповещения гражданской обороны и  порядок действия по ним </vt:lpstr>
      <vt:lpstr> 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</vt:vector>
  </TitlesOfParts>
  <Company>Toshiba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Сигналы оповещения гражданской обороны и порядок действия  по ним </dc:title>
  <dc:creator>Владимир</dc:creator>
  <cp:lastModifiedBy>us03</cp:lastModifiedBy>
  <cp:revision>12</cp:revision>
  <dcterms:created xsi:type="dcterms:W3CDTF">2018-01-14T11:46:45Z</dcterms:created>
  <dcterms:modified xsi:type="dcterms:W3CDTF">2025-05-27T05:37:33Z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0x0101009251237236808140BD52D924DF555422</vt:lpwstr>
  </property>
</Properties>
</file>