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56" r:id="rId3"/>
    <p:sldId id="257" r:id="rId4"/>
    <p:sldId id="258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6B865D-C1DB-49DF-A066-518C2D6DE0A5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E0F930-E544-4FC6-917F-7E1ECD70BAA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6B865D-C1DB-49DF-A066-518C2D6DE0A5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E0F930-E544-4FC6-917F-7E1ECD70BA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6B865D-C1DB-49DF-A066-518C2D6DE0A5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E0F930-E544-4FC6-917F-7E1ECD70BAA1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6B865D-C1DB-49DF-A066-518C2D6DE0A5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E0F930-E544-4FC6-917F-7E1ECD70BA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6B865D-C1DB-49DF-A066-518C2D6DE0A5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E0F930-E544-4FC6-917F-7E1ECD70BA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6B865D-C1DB-49DF-A066-518C2D6DE0A5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E0F930-E544-4FC6-917F-7E1ECD70BA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6B865D-C1DB-49DF-A066-518C2D6DE0A5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E0F930-E544-4FC6-917F-7E1ECD70BAA1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6B865D-C1DB-49DF-A066-518C2D6DE0A5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E0F930-E544-4FC6-917F-7E1ECD70BA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6B865D-C1DB-49DF-A066-518C2D6DE0A5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E0F930-E544-4FC6-917F-7E1ECD70BAA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6B865D-C1DB-49DF-A066-518C2D6DE0A5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E0F930-E544-4FC6-917F-7E1ECD70BA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6B865D-C1DB-49DF-A066-518C2D6DE0A5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E0F930-E544-4FC6-917F-7E1ECD70BA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C46B865D-C1DB-49DF-A066-518C2D6DE0A5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6FE0F930-E544-4FC6-917F-7E1ECD70BAA1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Адаптированная образовательная программа для детей 5-7 лет с ОНР (общим недоразвитием речи)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15074" y="4429132"/>
            <a:ext cx="16859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Составила: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Соловьева С.В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357686" y="6143644"/>
            <a:ext cx="8256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2022 г.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2560" y="1428736"/>
            <a:ext cx="7406640" cy="3643338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Программа направлена на создание условий развития и коррекции ребёнка с нарушениями речи, открывающих возможности для его позитивной социализации, его личностного развития, развития инициативы и творческих способностей на основе сотрудничества со взрослыми и сверстниками и соответствующими возрасту видами деятельности; на создание развивающей образовательной среды, которая представляет собой систему условий коррекции и индивидуализации детей.</a:t>
            </a:r>
          </a:p>
          <a:p>
            <a:endPara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2560" y="428604"/>
            <a:ext cx="7406640" cy="6072230"/>
          </a:xfrm>
        </p:spPr>
        <p:txBody>
          <a:bodyPr>
            <a:normAutofit/>
          </a:bodyPr>
          <a:lstStyle/>
          <a:p>
            <a:pPr algn="just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Общее недоразвитие речи (ОНР)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 детей с нормальным слухом и сохранным интеллектом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представляет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собой системное нарушение речевой деятельности, сложные речевые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расстройства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при которых у детей нарушено формирование всех компонентов речевой системы, касающихся и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звуковой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и смысловой сторон речи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Заикание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нарушения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темпо-ритмической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организации речи, обусловленного судорожным состоянием мышц речевого аппарата. Существуют две формы заикания: тоническая, при которой возникает пауза в речи, либо какой-то звук растягивается, и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клоническая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характеризующаяся повторением отдельных звуков, слогов или слов. Также выделяют смешанную форму заикания, при которой наблюдаются и тонические, и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клонические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судороги.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2560" y="285728"/>
            <a:ext cx="7406640" cy="6286544"/>
          </a:xfrm>
        </p:spPr>
        <p:txBody>
          <a:bodyPr>
            <a:normAutofit fontScale="92500"/>
          </a:bodyPr>
          <a:lstStyle/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Цель программы: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создание 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условий для устранения речевых недостатков у дошкольников старшего и подготовительного возраста с общим недоразвитием речи и выравнивание их речевого и психофизического развития, всестороннее гармоничное 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развитие.</a:t>
            </a:r>
          </a:p>
          <a:p>
            <a:pPr>
              <a:buFontTx/>
              <a:buChar char="-"/>
            </a:pP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Задачи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программы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Устранение дефектов звукопроизношения (воспитание артикуляционных навыков, звукопроизношения, слоговой структуры) и развитие фонематического слуха (способность осуществлять операции различения и узнавания фонем, составляющих звуковую оболочку слова) старших дошкольников с нарушением речи (ОНР, заикание).</a:t>
            </a:r>
          </a:p>
          <a:p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Развитие навыков звукового анализа (специальные умственные действия по дифференциации фонем и установлению звуковой структуры слова) старших дошкольников с нарушением речи (ОНР, заикание).</a:t>
            </a:r>
          </a:p>
          <a:p>
            <a:pPr>
              <a:buFontTx/>
              <a:buChar char="-"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2560" y="1500174"/>
            <a:ext cx="7406640" cy="3929090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Уточнение, расширение и обогащение лексического запаса старших дошкольников с нарушением речи (ОНР, заикание).</a:t>
            </a:r>
          </a:p>
          <a:p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Формирование грамматического строя речи старших дошкольников с нарушением речи (ОНР, заикание).</a:t>
            </a:r>
          </a:p>
          <a:p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Развитие связной речи старших дошкольников с нарушением речи (ОНР, заикание).</a:t>
            </a:r>
          </a:p>
          <a:p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Развитие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коммуникативности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успешности в общении старших дошкольников с нарушением речи (ОНР, заикание).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57290" y="214290"/>
            <a:ext cx="7406640" cy="6643710"/>
          </a:xfrm>
        </p:spPr>
        <p:txBody>
          <a:bodyPr>
            <a:normAutofit fontScale="55000" lnSpcReduction="20000"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Целевые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ориентиры для детей с нарушением речи (ОНР) </a:t>
            </a:r>
          </a:p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5-6 лет</a:t>
            </a:r>
          </a:p>
          <a:p>
            <a:pPr algn="just"/>
            <a:r>
              <a:rPr lang="ru-RU" sz="2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Дети должны уметь:</a:t>
            </a:r>
          </a:p>
          <a:p>
            <a:pPr algn="just"/>
            <a:r>
              <a:rPr lang="ru-RU" sz="2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в соответствии с нормами языка, падежные, </a:t>
            </a:r>
            <a:r>
              <a:rPr lang="ru-RU" sz="29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родо</a:t>
            </a:r>
            <a:r>
              <a:rPr lang="ru-RU" sz="2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видовые окончания слов должны понимать обращенную речь в соответствии с параметрами возрастной нормы;</a:t>
            </a:r>
          </a:p>
          <a:p>
            <a:pPr algn="just"/>
            <a:r>
              <a:rPr lang="ru-RU" sz="2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фонетически </a:t>
            </a:r>
            <a:r>
              <a:rPr lang="ru-RU" sz="2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правильно оформлять звуковую сторону речи;</a:t>
            </a:r>
          </a:p>
          <a:p>
            <a:pPr algn="just"/>
            <a:r>
              <a:rPr lang="ru-RU" sz="2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правильно передавать слоговую структуру слов, используемых в самостоятельной речи;</a:t>
            </a:r>
          </a:p>
          <a:p>
            <a:pPr algn="just"/>
            <a:r>
              <a:rPr lang="ru-RU" sz="2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пользоваться в самостоятельной речи простыми распространенными предложениями и сложными предложениями, владеть навыками объединения их в рассказ;</a:t>
            </a:r>
          </a:p>
          <a:p>
            <a:pPr algn="just"/>
            <a:r>
              <a:rPr lang="ru-RU" sz="2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владеть элементарными навыками пересказа;</a:t>
            </a:r>
          </a:p>
          <a:p>
            <a:pPr algn="just"/>
            <a:r>
              <a:rPr lang="ru-RU" sz="2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владеть навыками диалогической речи;</a:t>
            </a:r>
          </a:p>
          <a:p>
            <a:pPr algn="just"/>
            <a:r>
              <a:rPr lang="ru-RU" sz="2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владеть навыками словообразования: продуцировать названия имен существительных от глаголов, прилагательных от имен существительных и глаголов, уменьшительно-ласкательных и увеличительных форм имен существительных;</a:t>
            </a:r>
          </a:p>
          <a:p>
            <a:pPr algn="just"/>
            <a:r>
              <a:rPr lang="ru-RU" sz="2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грамматически правильно оформлять самостоятельную речь проговариваться четко; простые и некоторые сложные предлоги – употребляться адекватно;</a:t>
            </a:r>
          </a:p>
          <a:p>
            <a:pPr algn="just"/>
            <a:r>
              <a:rPr lang="ru-RU" sz="2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использовать в спонтанном общении слова различных лексико-грамматических категорий (существительных, глаголов, наречий, прилагательных, местоимений и т.д.);</a:t>
            </a:r>
          </a:p>
          <a:p>
            <a:pPr algn="just"/>
            <a:r>
              <a:rPr lang="ru-RU" sz="2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владеть элементами грамоты: навыками чтения и печатания слогов, слов в пределах программы, элементарными математическими представлениями.</a:t>
            </a:r>
          </a:p>
          <a:p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57290" y="214290"/>
            <a:ext cx="7406640" cy="6643710"/>
          </a:xfrm>
        </p:spPr>
        <p:txBody>
          <a:bodyPr>
            <a:normAutofit/>
          </a:bodyPr>
          <a:lstStyle/>
          <a:p>
            <a:pPr algn="ctr"/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Целевые ориентиры для детей с нарушениями речи (ОНР) 6-7 лет</a:t>
            </a:r>
            <a:endPara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Дети должны уметь:</a:t>
            </a:r>
          </a:p>
          <a:p>
            <a:pPr algn="just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свободно составлять рассказы, пересказы;</a:t>
            </a:r>
          </a:p>
          <a:p>
            <a:pPr algn="just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владеть навыками творческого рассказывания;</a:t>
            </a:r>
          </a:p>
          <a:p>
            <a:pPr algn="just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адекватно употреблять в речи простые и сложные предложения, усложняя их придаточными причины и следствия, однородными членами предложения и т.д.;</a:t>
            </a:r>
          </a:p>
          <a:p>
            <a:pPr algn="just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понимать и использовать в самостоятельной речи простые и сложные   предлоги;</a:t>
            </a:r>
          </a:p>
          <a:p>
            <a:pPr algn="just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понимать и применять в речи все лексико-грамматические категории слов;</a:t>
            </a:r>
          </a:p>
          <a:p>
            <a:pPr algn="just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владеть навыками словообразования разных частей речи, переносить эти навыки на другой лексический материал;</a:t>
            </a:r>
          </a:p>
          <a:p>
            <a:pPr algn="just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оформлять речевое высказывание в соответствии с фонетическими нормами русского языка;</a:t>
            </a:r>
          </a:p>
          <a:p>
            <a:pPr algn="just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владеть правильным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звуко-слоговым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оформлением речи.</a:t>
            </a:r>
          </a:p>
          <a:p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57290" y="214290"/>
            <a:ext cx="7406640" cy="6643710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Целевые ориентиры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детей  с нарушением речи (заикание) 5-6 лет</a:t>
            </a: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Дети должны:</a:t>
            </a:r>
          </a:p>
          <a:p>
            <a:pPr algn="just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усвоить содержание программы старшей группы общеобразовательного детского сада;</a:t>
            </a:r>
          </a:p>
          <a:p>
            <a:pPr algn="just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пользоваться самостоятельной речью без заикания при переходе к контекстной речи;</a:t>
            </a:r>
          </a:p>
          <a:p>
            <a:pPr algn="just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уметь формулировать простое предложение, распространять его;</a:t>
            </a:r>
          </a:p>
          <a:p>
            <a:pPr algn="just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формулировать без заикания вариативные высказывания для выражения одной и той же мысли, события, эмоционального состояния.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57290" y="214290"/>
            <a:ext cx="7406640" cy="6643710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Целевые ориентиры   для детей  с нарушением речи (заикание) 6-7 лет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Дети должны: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усвоить содержание программы подготовительной группы общеобразовательного детского сада;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овладеть разными формами самостоятельной контекстной речи – рассказом по представлению, пересказом;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свободно пользоваться плавной речью, различной сложности в разных ситуациях общения;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уметь адаптироваться к различным условиям общения;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преодолеть индивидуальные коммуникативные затруднения.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B67E0AFD84A63443922ED9C841CC2FAD" ma:contentTypeVersion="0" ma:contentTypeDescription="Создание документа." ma:contentTypeScope="" ma:versionID="a36ce087140ab5c6dc966285d2b6b01c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643A3944-C484-4F08-9C9B-02A07ABA3487}"/>
</file>

<file path=customXml/itemProps2.xml><?xml version="1.0" encoding="utf-8"?>
<ds:datastoreItem xmlns:ds="http://schemas.openxmlformats.org/officeDocument/2006/customXml" ds:itemID="{CFD7D0E6-CCE5-4622-9817-55C7BCF3187C}"/>
</file>

<file path=customXml/itemProps3.xml><?xml version="1.0" encoding="utf-8"?>
<ds:datastoreItem xmlns:ds="http://schemas.openxmlformats.org/officeDocument/2006/customXml" ds:itemID="{978B108A-6B8A-4103-9805-115C6372BB1F}"/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53</TotalTime>
  <Words>474</Words>
  <Application>Microsoft Office PowerPoint</Application>
  <PresentationFormat>Экран (4:3)</PresentationFormat>
  <Paragraphs>55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Солнцестояние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6</cp:revision>
  <dcterms:created xsi:type="dcterms:W3CDTF">2022-10-13T18:30:24Z</dcterms:created>
  <dcterms:modified xsi:type="dcterms:W3CDTF">2022-10-13T19:23:29Z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0x010100B67E0AFD84A63443922ED9C841CC2FAD</vt:lpwstr>
  </property>
</Properties>
</file>