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61" r:id="rId3"/>
    <p:sldId id="262" r:id="rId4"/>
    <p:sldId id="259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5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7E132-DE62-406B-A0B2-000E7159EC3B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21134-0DE7-4537-9842-30226C2C15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207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8886C-3657-48E7-A138-5DE6FA5A10E8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4F9D-AB69-46F2-8095-5BBFA123A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8886C-3657-48E7-A138-5DE6FA5A10E8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4F9D-AB69-46F2-8095-5BBFA123A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8886C-3657-48E7-A138-5DE6FA5A10E8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4F9D-AB69-46F2-8095-5BBFA123A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8886C-3657-48E7-A138-5DE6FA5A10E8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4F9D-AB69-46F2-8095-5BBFA123A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8886C-3657-48E7-A138-5DE6FA5A10E8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4F9D-AB69-46F2-8095-5BBFA123A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8886C-3657-48E7-A138-5DE6FA5A10E8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4F9D-AB69-46F2-8095-5BBFA123A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8886C-3657-48E7-A138-5DE6FA5A10E8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4F9D-AB69-46F2-8095-5BBFA123A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8886C-3657-48E7-A138-5DE6FA5A10E8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4F9D-AB69-46F2-8095-5BBFA123A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8886C-3657-48E7-A138-5DE6FA5A10E8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4F9D-AB69-46F2-8095-5BBFA123A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8886C-3657-48E7-A138-5DE6FA5A10E8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4F9D-AB69-46F2-8095-5BBFA123A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8886C-3657-48E7-A138-5DE6FA5A10E8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4F9D-AB69-46F2-8095-5BBFA123A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8886C-3657-48E7-A138-5DE6FA5A10E8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D4F9D-AB69-46F2-8095-5BBFA123A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 со стрелкой вниз 4"/>
          <p:cNvSpPr/>
          <p:nvPr/>
        </p:nvSpPr>
        <p:spPr>
          <a:xfrm>
            <a:off x="1142976" y="1571612"/>
            <a:ext cx="7358114" cy="400052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государственному гражданскому (муниципальному) служащему об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основах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антикоррупционного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поведения</a:t>
            </a:r>
          </a:p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1428736"/>
            <a:ext cx="5500726" cy="1470025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ПАМЯТКА</a:t>
            </a:r>
            <a:endParaRPr lang="ru-RU" sz="6000" dirty="0">
              <a:solidFill>
                <a:srgbClr val="FF0000"/>
              </a:solidFill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Федеральный закон от 25 декабря 2008 г. № 273-ФЗ «О противодействии коррупции»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Федеральный закон от 27 июля 2004 г. № 79-ФЗ «О государственной гражданской службе Российской Федерации»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Федеральный закон от 2 марта 2007 г. № 25-ФЗ «О муниципальной службе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Российской Федерации»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Федеральный закон от 3 декабря 2012 г. № 230-ФЗ «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контроле за соответствием расходов лиц, замещающих государственные должности, и иных лиц их доходам»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Указ Президента Российской Федерации от 11 апреля 2014 г. № 226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«О Национальном плане противодействия коррупции на 2014 – 2015 годы»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Закон Республики Марий Эл от 7 мая 2010 г. «О противодействии коррупционным проявлениям на территории Республики Марий Эл»</a:t>
            </a:r>
          </a:p>
          <a:p>
            <a:pPr algn="just">
              <a:buFont typeface="Wingdings" pitchFamily="2" charset="2"/>
              <a:buChar char="Ø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857224" y="214290"/>
            <a:ext cx="7358114" cy="2143140"/>
          </a:xfrm>
          <a:prstGeom prst="downArrowCallo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itchFamily="34" charset="0"/>
              </a:rPr>
              <a:t>Основные нормативные правовые акты в сфере противодействия коррупции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14290"/>
            <a:ext cx="5643602" cy="1714512"/>
          </a:xfrm>
        </p:spPr>
        <p:txBody>
          <a:bodyPr>
            <a:normAutofit fontScale="90000"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злоупотребление служебным положением, дача взятки, получение взятки, злоупотребление полномочиями,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денег, ценностей, иного имущества или услуг имущественного характера, иных имущественных прав для себя или для третьих лиц либо незаконное предоставление такой выгоды указанному лицу другими физическими лицами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918" y="2357430"/>
            <a:ext cx="5786478" cy="192882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ситуация</a:t>
            </a:r>
            <a:r>
              <a:rPr lang="ru-RU" sz="5200" b="1" dirty="0">
                <a:latin typeface="Times New Roman" pitchFamily="18" charset="0"/>
                <a:ea typeface="+mj-ea"/>
                <a:cs typeface="Times New Roman" pitchFamily="18" charset="0"/>
              </a:rPr>
              <a:t>, при которой личная заинтересованность (прямая или косвенная) государственного </a:t>
            </a:r>
            <a:r>
              <a:rPr lang="ru-RU" sz="5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гражданского (муниципального) </a:t>
            </a:r>
            <a:r>
              <a:rPr lang="ru-RU" sz="5200" b="1" dirty="0">
                <a:latin typeface="Times New Roman" pitchFamily="18" charset="0"/>
                <a:ea typeface="+mj-ea"/>
                <a:cs typeface="Times New Roman" pitchFamily="18" charset="0"/>
              </a:rPr>
              <a:t>служащего влияет или может повлиять на надлежащее исполнение им должностных (служебных) обязанностей и при которой возникает или может возникнуть противоречие между личной заинтересованностью государственного </a:t>
            </a:r>
            <a:r>
              <a:rPr lang="ru-RU" sz="5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гражданского (муниципального) </a:t>
            </a:r>
            <a:r>
              <a:rPr lang="ru-RU" sz="5200" b="1" dirty="0">
                <a:latin typeface="Times New Roman" pitchFamily="18" charset="0"/>
                <a:ea typeface="+mj-ea"/>
                <a:cs typeface="Times New Roman" pitchFamily="18" charset="0"/>
              </a:rPr>
              <a:t>служащего и правами и законными интересами граждан, организаций, общества или государства, способное привести к причинению вреда правам и законным интересам граждан, организаций, общества или государства</a:t>
            </a:r>
          </a:p>
          <a:p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428596" y="357166"/>
            <a:ext cx="1357322" cy="857256"/>
          </a:xfrm>
          <a:prstGeom prst="rightArrow">
            <a:avLst>
              <a:gd name="adj1" fmla="val 62929"/>
              <a:gd name="adj2" fmla="val 41380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коррупция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57158" y="2786058"/>
            <a:ext cx="1428760" cy="785818"/>
          </a:xfrm>
          <a:prstGeom prst="rightArrow">
            <a:avLst>
              <a:gd name="adj1" fmla="val 75858"/>
              <a:gd name="adj2" fmla="val 46474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конфликт интересов</a:t>
            </a:r>
            <a:endParaRPr lang="ru-RU" sz="1400" b="1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357158" y="4786322"/>
            <a:ext cx="1714512" cy="1285884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личная </a:t>
            </a:r>
            <a:r>
              <a:rPr lang="ru-RU" sz="1400" b="1" dirty="0" err="1" smtClean="0"/>
              <a:t>заинтере-сованность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000232" y="4786322"/>
            <a:ext cx="5643602" cy="1357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ru-RU" sz="1400" b="1" dirty="0">
                <a:latin typeface="Times New Roman" pitchFamily="18" charset="0"/>
                <a:ea typeface="+mj-ea"/>
                <a:cs typeface="Times New Roman" pitchFamily="18" charset="0"/>
              </a:rPr>
              <a:t>возможность получения государственным </a:t>
            </a:r>
            <a:r>
              <a:rPr lang="ru-RU" sz="1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гражданским (муниципальным) </a:t>
            </a:r>
            <a:r>
              <a:rPr lang="ru-RU" sz="1400" b="1" dirty="0">
                <a:latin typeface="Times New Roman" pitchFamily="18" charset="0"/>
                <a:ea typeface="+mj-ea"/>
                <a:cs typeface="Times New Roman" pitchFamily="18" charset="0"/>
              </a:rPr>
              <a:t>служащим при исполнении должностных (служебных) обязанностей доходов в виде денег, ценностей, иного имущества или услуг имущественного характера, иных имущественных прав для себя или для третьих лиц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500034" y="285728"/>
            <a:ext cx="2143140" cy="121444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Государственный гражданский (муниципальный) служащий обязан</a:t>
            </a:r>
            <a:endParaRPr lang="ru-RU" sz="1200" b="1" dirty="0"/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3214678" y="285728"/>
            <a:ext cx="2357454" cy="121444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Государственному гражданскому (муниципальному) служащему запрещается</a:t>
            </a:r>
            <a:endParaRPr lang="ru-RU" sz="1200" b="1" dirty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6215074" y="285728"/>
            <a:ext cx="2214578" cy="114300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Ограничения, связанные с государственной гражданской (муниципальной) службой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571612"/>
            <a:ext cx="2786082" cy="5143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Bef>
                <a:spcPts val="3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1. Соблюдать ограничения, выполнять обязательства и требования к служебному поведению, не нарушать запреты, установленные законодательством</a:t>
            </a:r>
          </a:p>
          <a:p>
            <a:pPr algn="just">
              <a:spcBef>
                <a:spcPts val="3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2. Представлять сведения о доходах, расходах, об имуществе и обязательствах имущественного характера в случае, если должность, замещаемая государственным  гражданским (муниципальным) служащим,  включена в соответствующий Перечень должностей</a:t>
            </a:r>
          </a:p>
          <a:p>
            <a:pPr algn="just">
              <a:spcBef>
                <a:spcPts val="3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3. Уведомлять в письменной форме своего непосредственного начальника о возникшем конфликте интересов или о возможности его возникновения, как только ему станет об этом известно и принимать меры по недопущению любой возможности возникновения конфликта интересов</a:t>
            </a:r>
          </a:p>
          <a:p>
            <a:pPr algn="just">
              <a:spcBef>
                <a:spcPts val="3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4. Уведомлять представителя нанимателя (работодателя), органы прокуратуры или другие государственные органы обо всех случаях обращения к нему каких-либо лиц в целях склонения его к совершению коррупционных правонарушений</a:t>
            </a:r>
          </a:p>
          <a:p>
            <a:pPr algn="just">
              <a:spcBef>
                <a:spcPts val="3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5. Передать  принадлежащие  ему  ценные бумаги, акции (доли участия, паи в уставных (складочных) капиталах организации) в доверительное управление в случае, если такое владение приводит или может привести к конфликту интересов</a:t>
            </a:r>
          </a:p>
          <a:p>
            <a:pPr algn="just">
              <a:spcBef>
                <a:spcPts val="3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6. Сообщать работодателю сведения о последнем месте своей службы при заключении трудовых или гражданско-правовых договоров на выполнение работ (оказание услуг) в течение двух лет после увольнения с государственной гражданской (муниципальной) службы в случае, если замещаемая им должность была включена в соответствующие Перечень должностей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14678" y="1571612"/>
            <a:ext cx="2428892" cy="5143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Bef>
                <a:spcPts val="6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1. Замещать должность в случае избрания или назначения на государственную должность или выборную должность в органе местного самоуправления</a:t>
            </a:r>
          </a:p>
          <a:p>
            <a:pPr algn="just">
              <a:spcBef>
                <a:spcPts val="6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2. Осуществлять предпринимательскую деятельность</a:t>
            </a:r>
          </a:p>
          <a:p>
            <a:pPr algn="just">
              <a:spcBef>
                <a:spcPts val="6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3. Приобретать ценные бумаги, по которым может быть получен доход в случае, если владение ценными бумагами приводит или может привести к конфликту интересов</a:t>
            </a:r>
          </a:p>
          <a:p>
            <a:pPr algn="just">
              <a:spcBef>
                <a:spcPts val="6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4. Получать в связи с исполнением должностных обязанностей вознаграждения от физических и юридических лиц (подарки, денежное вознаграждение, услуги, оплату развлечений, отдыха, транспортных расходов и иные вознаграждения)</a:t>
            </a:r>
          </a:p>
          <a:p>
            <a:pPr algn="just">
              <a:spcBef>
                <a:spcPts val="6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5. Быть поверенным или представителем по делам третьих лиц в государственном органе (</a:t>
            </a:r>
            <a:r>
              <a:rPr lang="ru-RU" sz="900" dirty="0" err="1" smtClean="0">
                <a:solidFill>
                  <a:schemeClr val="tx1"/>
                </a:solidFill>
              </a:rPr>
              <a:t>органе</a:t>
            </a:r>
            <a:r>
              <a:rPr lang="ru-RU" sz="900" dirty="0" smtClean="0">
                <a:solidFill>
                  <a:schemeClr val="tx1"/>
                </a:solidFill>
              </a:rPr>
              <a:t> местного самоуправления), в котором он замещает  должность</a:t>
            </a:r>
          </a:p>
          <a:p>
            <a:pPr algn="just">
              <a:spcBef>
                <a:spcPts val="6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6. Выполнять иную оплачиваемую работу в случае, если выполнение такой работы </a:t>
            </a:r>
            <a:r>
              <a:rPr lang="ru-RU" sz="900" smtClean="0">
                <a:solidFill>
                  <a:schemeClr val="tx1"/>
                </a:solidFill>
              </a:rPr>
              <a:t>приводит или </a:t>
            </a:r>
            <a:r>
              <a:rPr lang="ru-RU" sz="900" dirty="0" smtClean="0">
                <a:solidFill>
                  <a:schemeClr val="tx1"/>
                </a:solidFill>
              </a:rPr>
              <a:t>может привести к конфликту интересов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57884" y="1571612"/>
            <a:ext cx="2928958" cy="52149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1. Гражданин </a:t>
            </a:r>
            <a:r>
              <a:rPr lang="ru-RU" sz="900" dirty="0">
                <a:solidFill>
                  <a:schemeClr val="tx1"/>
                </a:solidFill>
              </a:rPr>
              <a:t>не может быть принят на </a:t>
            </a:r>
            <a:r>
              <a:rPr lang="ru-RU" sz="900" dirty="0" smtClean="0">
                <a:solidFill>
                  <a:schemeClr val="tx1"/>
                </a:solidFill>
              </a:rPr>
              <a:t>государственную гражданскую (муниципальную) </a:t>
            </a:r>
            <a:r>
              <a:rPr lang="ru-RU" sz="900" dirty="0">
                <a:solidFill>
                  <a:schemeClr val="tx1"/>
                </a:solidFill>
              </a:rPr>
              <a:t>службу, а </a:t>
            </a:r>
            <a:r>
              <a:rPr lang="ru-RU" sz="900" dirty="0" smtClean="0">
                <a:solidFill>
                  <a:schemeClr val="tx1"/>
                </a:solidFill>
              </a:rPr>
              <a:t>государственный гражданский (муниципальный) </a:t>
            </a:r>
            <a:r>
              <a:rPr lang="ru-RU" sz="900" dirty="0">
                <a:solidFill>
                  <a:schemeClr val="tx1"/>
                </a:solidFill>
              </a:rPr>
              <a:t>служащий не может находиться </a:t>
            </a:r>
            <a:r>
              <a:rPr lang="ru-RU" sz="900" dirty="0" smtClean="0">
                <a:solidFill>
                  <a:schemeClr val="tx1"/>
                </a:solidFill>
              </a:rPr>
              <a:t>на государственной гражданской (муниципальной) </a:t>
            </a:r>
            <a:r>
              <a:rPr lang="ru-RU" sz="900" dirty="0">
                <a:solidFill>
                  <a:schemeClr val="tx1"/>
                </a:solidFill>
              </a:rPr>
              <a:t>службе в случае</a:t>
            </a:r>
            <a:r>
              <a:rPr lang="ru-RU" sz="900" dirty="0" smtClean="0">
                <a:solidFill>
                  <a:schemeClr val="tx1"/>
                </a:solidFill>
              </a:rPr>
              <a:t>:</a:t>
            </a:r>
          </a:p>
          <a:p>
            <a:pPr algn="just">
              <a:buFontTx/>
              <a:buChar char="-"/>
            </a:pP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ru-RU" sz="900" dirty="0" smtClean="0">
                <a:solidFill>
                  <a:schemeClr val="tx1"/>
                </a:solidFill>
              </a:rPr>
              <a:t>близкого </a:t>
            </a:r>
            <a:r>
              <a:rPr lang="ru-RU" sz="900" dirty="0">
                <a:solidFill>
                  <a:schemeClr val="tx1"/>
                </a:solidFill>
              </a:rPr>
              <a:t>родства или свойства (родители, супруги, дети, братья, сестры, а также братья, сестры, родители, дети супругов и супруги детей) </a:t>
            </a:r>
            <a:r>
              <a:rPr lang="ru-RU" sz="900" dirty="0" smtClean="0">
                <a:solidFill>
                  <a:schemeClr val="tx1"/>
                </a:solidFill>
              </a:rPr>
              <a:t>с государственным гражданским (муниципальным) </a:t>
            </a:r>
            <a:r>
              <a:rPr lang="ru-RU" sz="900" dirty="0">
                <a:solidFill>
                  <a:schemeClr val="tx1"/>
                </a:solidFill>
              </a:rPr>
              <a:t>служащим, если замещение </a:t>
            </a:r>
            <a:r>
              <a:rPr lang="ru-RU" sz="900" dirty="0" smtClean="0">
                <a:solidFill>
                  <a:schemeClr val="tx1"/>
                </a:solidFill>
              </a:rPr>
              <a:t>должности государственной гражданской (муниципальной) </a:t>
            </a:r>
            <a:r>
              <a:rPr lang="ru-RU" sz="900" dirty="0">
                <a:solidFill>
                  <a:schemeClr val="tx1"/>
                </a:solidFill>
              </a:rPr>
              <a:t>службы связано с непосредственной подчиненностью или подконтрольностью одного из них </a:t>
            </a:r>
            <a:r>
              <a:rPr lang="ru-RU" sz="900" dirty="0" smtClean="0">
                <a:solidFill>
                  <a:schemeClr val="tx1"/>
                </a:solidFill>
              </a:rPr>
              <a:t>другому;</a:t>
            </a:r>
          </a:p>
          <a:p>
            <a:pPr algn="just">
              <a:buFontTx/>
              <a:buChar char="-"/>
            </a:pP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ru-RU" sz="900" dirty="0">
                <a:solidFill>
                  <a:schemeClr val="tx1"/>
                </a:solidFill>
              </a:rPr>
              <a:t>представления подложных документов или заведомо ложных сведений при поступлении на </a:t>
            </a:r>
            <a:r>
              <a:rPr lang="ru-RU" sz="900" dirty="0" smtClean="0">
                <a:solidFill>
                  <a:schemeClr val="tx1"/>
                </a:solidFill>
              </a:rPr>
              <a:t>государственную гражданскую (муниципальную) службу;</a:t>
            </a:r>
          </a:p>
          <a:p>
            <a:pPr algn="just">
              <a:buFontTx/>
              <a:buChar char="-"/>
            </a:pP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ru-RU" sz="900" dirty="0">
                <a:solidFill>
                  <a:schemeClr val="tx1"/>
                </a:solidFill>
              </a:rPr>
              <a:t>непредставления </a:t>
            </a:r>
            <a:r>
              <a:rPr lang="ru-RU" sz="900" dirty="0" smtClean="0">
                <a:solidFill>
                  <a:schemeClr val="tx1"/>
                </a:solidFill>
              </a:rPr>
              <a:t>сведений </a:t>
            </a:r>
            <a:r>
              <a:rPr lang="ru-RU" sz="900" dirty="0">
                <a:solidFill>
                  <a:schemeClr val="tx1"/>
                </a:solidFill>
              </a:rPr>
              <a:t>или представления заведомо ложных сведений о </a:t>
            </a:r>
            <a:r>
              <a:rPr lang="ru-RU" sz="900" dirty="0" smtClean="0">
                <a:solidFill>
                  <a:schemeClr val="tx1"/>
                </a:solidFill>
              </a:rPr>
              <a:t>доходах, расходах, об </a:t>
            </a:r>
            <a:r>
              <a:rPr lang="ru-RU" sz="900" dirty="0">
                <a:solidFill>
                  <a:schemeClr val="tx1"/>
                </a:solidFill>
              </a:rPr>
              <a:t>имуществе и обязательствах имущественного характера при поступлении </a:t>
            </a:r>
            <a:r>
              <a:rPr lang="ru-RU" sz="900" dirty="0" smtClean="0">
                <a:solidFill>
                  <a:schemeClr val="tx1"/>
                </a:solidFill>
              </a:rPr>
              <a:t>на государственную гражданскую (муниципальную) службу</a:t>
            </a:r>
          </a:p>
          <a:p>
            <a:pPr algn="just">
              <a:spcBef>
                <a:spcPts val="600"/>
              </a:spcBef>
            </a:pPr>
            <a:r>
              <a:rPr lang="ru-RU" sz="900" dirty="0" smtClean="0">
                <a:solidFill>
                  <a:schemeClr val="tx1"/>
                </a:solidFill>
              </a:rPr>
              <a:t>2. Гражданин, замещавший должность государственной гражданской (муниципальной) службы, включенную в соответствующий Перечень должностей, в течение двух лет после увольнения с государственной гражданской (муниципальной) службы не вправе замещать на условиях трудового договора должности в организации и (или) выполнять в данной организации работу (оказывать данной организации услуги) на условиях гражданско-правового договора (гражданско-правовых договоров) без согласия соответствующей комиссии по соблюдению требований к служебному поведению государственных гражданских (муниципальных) служащих и урегулированию конфликта интересов</a:t>
            </a:r>
            <a:endParaRPr lang="ru-RU" sz="900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ru-RU" sz="900" dirty="0">
              <a:solidFill>
                <a:schemeClr val="tx1"/>
              </a:solidFill>
            </a:endParaRPr>
          </a:p>
          <a:p>
            <a:endParaRPr lang="ru-RU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12" y="428604"/>
            <a:ext cx="3643338" cy="5715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ОТВЕТСТВЕННОСТЬ</a:t>
            </a:r>
            <a:endParaRPr lang="ru-RU" b="1" dirty="0"/>
          </a:p>
        </p:txBody>
      </p:sp>
      <p:sp>
        <p:nvSpPr>
          <p:cNvPr id="4" name="Овал 3"/>
          <p:cNvSpPr/>
          <p:nvPr/>
        </p:nvSpPr>
        <p:spPr>
          <a:xfrm>
            <a:off x="1071538" y="1071546"/>
            <a:ext cx="2643206" cy="57150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Гражданских служащих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643570" y="1071546"/>
            <a:ext cx="2571768" cy="57150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Муниципальных служащих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1785926"/>
            <a:ext cx="1714512" cy="2357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 smtClean="0"/>
              <a:t>1. Несоблюдение ограничений и запретов, требований о предотвращении или об урегулировании конфликта интересов </a:t>
            </a:r>
          </a:p>
          <a:p>
            <a:endParaRPr lang="ru-RU" sz="1000" dirty="0" smtClean="0"/>
          </a:p>
          <a:p>
            <a:r>
              <a:rPr lang="ru-RU" sz="1000" dirty="0" smtClean="0"/>
              <a:t>2. Неисполнение обязанностей, установленных в целях противодействия коррупции</a:t>
            </a:r>
          </a:p>
          <a:p>
            <a:pPr algn="ctr"/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1785926"/>
            <a:ext cx="2428892" cy="4000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300"/>
              </a:spcBef>
            </a:pPr>
            <a:r>
              <a:rPr lang="ru-RU" sz="1000" dirty="0" smtClean="0"/>
              <a:t>1. Непринятие государственным гражданским (муниципальным) служащим, являющимся стороной конфликта интересов, мер по предотвращению и (или) урегулированию конфликта интересов</a:t>
            </a:r>
          </a:p>
          <a:p>
            <a:pPr>
              <a:spcBef>
                <a:spcPts val="300"/>
              </a:spcBef>
            </a:pPr>
            <a:r>
              <a:rPr lang="ru-RU" sz="1000" dirty="0" smtClean="0"/>
              <a:t>2. Непредставление либо представление заведомо недостоверных  или неполных сведений о доходах, расходах, об имуществе и обязательствах имущественного характера</a:t>
            </a:r>
          </a:p>
          <a:p>
            <a:pPr>
              <a:spcBef>
                <a:spcPts val="300"/>
              </a:spcBef>
            </a:pPr>
            <a:r>
              <a:rPr lang="ru-RU" sz="1000" dirty="0" smtClean="0"/>
              <a:t>3. Участие на платной основе в деятельности органа управления коммерческой организацией</a:t>
            </a:r>
          </a:p>
          <a:p>
            <a:pPr>
              <a:spcBef>
                <a:spcPts val="300"/>
              </a:spcBef>
            </a:pPr>
            <a:r>
              <a:rPr lang="ru-RU" sz="1000" dirty="0" smtClean="0"/>
              <a:t>4. Осуществление предпринимательской деятельности</a:t>
            </a:r>
          </a:p>
          <a:p>
            <a:pPr>
              <a:spcBef>
                <a:spcPts val="300"/>
              </a:spcBef>
            </a:pPr>
            <a:r>
              <a:rPr lang="ru-RU" sz="1000" dirty="0" smtClean="0"/>
              <a:t>5</a:t>
            </a:r>
            <a:r>
              <a:rPr lang="ru-RU" sz="1000" i="1" dirty="0" smtClean="0"/>
              <a:t>. </a:t>
            </a:r>
            <a:r>
              <a:rPr lang="ru-RU" sz="1000" dirty="0" smtClean="0"/>
              <a:t>Вхождение в состав органов управления, попечительских или наблюдательных советов, иных органов иностранных некоммерческих неправительственных организаций и действующих на территории Российской Федерации их структурных подразделений</a:t>
            </a:r>
          </a:p>
          <a:p>
            <a:pPr algn="ctr"/>
            <a:endParaRPr lang="ru-RU" sz="1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00628" y="1785926"/>
            <a:ext cx="1857388" cy="2357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 smtClean="0"/>
              <a:t>1. Несоблюдение ограничений и запретов, требований о предотвращении или об урегулировании конфликта интересов </a:t>
            </a:r>
          </a:p>
          <a:p>
            <a:endParaRPr lang="ru-RU" sz="1000" dirty="0" smtClean="0"/>
          </a:p>
          <a:p>
            <a:r>
              <a:rPr lang="ru-RU" sz="1000" dirty="0" smtClean="0"/>
              <a:t>2. Неисполнение обязанностей, установленных в целях противодействия коррупции</a:t>
            </a:r>
          </a:p>
          <a:p>
            <a:pPr algn="ctr"/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000892" y="1785926"/>
            <a:ext cx="1928826" cy="2357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300"/>
              </a:spcBef>
            </a:pPr>
            <a:r>
              <a:rPr lang="ru-RU" sz="1000" dirty="0" smtClean="0"/>
              <a:t>1. Непринятие государственным гражданским (муниципальным) служащим, являющимся стороной конфликта интересов, мер по предотвращению и (или) урегулированию конфликта интересов</a:t>
            </a:r>
          </a:p>
          <a:p>
            <a:pPr>
              <a:spcBef>
                <a:spcPts val="300"/>
              </a:spcBef>
            </a:pPr>
            <a:r>
              <a:rPr lang="ru-RU" sz="1000" dirty="0" smtClean="0"/>
              <a:t>2. Непредставление либо представление заведомо недостоверных  или неполных сведений о доходах, расходах, об имуществе и обязательствах имущественного характера</a:t>
            </a:r>
          </a:p>
          <a:p>
            <a:pPr algn="ctr"/>
            <a:endParaRPr lang="ru-RU" sz="10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2844" y="5143512"/>
            <a:ext cx="1714512" cy="150019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300"/>
              </a:spcBef>
            </a:pPr>
            <a:r>
              <a:rPr lang="ru-RU" sz="1200" b="1" dirty="0" smtClean="0"/>
              <a:t>1. Замечание</a:t>
            </a:r>
          </a:p>
          <a:p>
            <a:pPr>
              <a:spcBef>
                <a:spcPts val="300"/>
              </a:spcBef>
            </a:pPr>
            <a:r>
              <a:rPr lang="ru-RU" sz="1200" b="1" dirty="0" smtClean="0"/>
              <a:t>2. Выговор</a:t>
            </a:r>
          </a:p>
          <a:p>
            <a:pPr>
              <a:spcBef>
                <a:spcPts val="300"/>
              </a:spcBef>
            </a:pPr>
            <a:r>
              <a:rPr lang="ru-RU" sz="1200" b="1" dirty="0" smtClean="0"/>
              <a:t>3. Предупреждение о  неполном должностном соответствии</a:t>
            </a:r>
          </a:p>
          <a:p>
            <a:pPr algn="ctr"/>
            <a:endParaRPr lang="ru-RU" sz="12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72066" y="5072074"/>
            <a:ext cx="1714512" cy="150019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300"/>
              </a:spcBef>
            </a:pPr>
            <a:r>
              <a:rPr lang="ru-RU" sz="1200" b="1" dirty="0" smtClean="0"/>
              <a:t>1. Замечание</a:t>
            </a:r>
          </a:p>
          <a:p>
            <a:pPr>
              <a:spcBef>
                <a:spcPts val="300"/>
              </a:spcBef>
            </a:pPr>
            <a:r>
              <a:rPr lang="ru-RU" sz="1200" b="1" dirty="0" smtClean="0"/>
              <a:t>2. Выговор</a:t>
            </a:r>
          </a:p>
          <a:p>
            <a:pPr>
              <a:spcBef>
                <a:spcPts val="300"/>
              </a:spcBef>
            </a:pPr>
            <a:r>
              <a:rPr lang="ru-RU" sz="1200" b="1" dirty="0" smtClean="0"/>
              <a:t>3. Увольнение с муниципальной службы по соответствующим основаниям</a:t>
            </a:r>
          </a:p>
          <a:p>
            <a:pPr algn="ctr"/>
            <a:endParaRPr lang="ru-RU" sz="12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285984" y="6000768"/>
            <a:ext cx="1928826" cy="64294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Увольнение в связи с утратой доверия</a:t>
            </a:r>
            <a:endParaRPr lang="ru-RU" sz="1200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72330" y="5072074"/>
            <a:ext cx="1928826" cy="64294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Увольнение в связи с утратой доверия</a:t>
            </a:r>
            <a:endParaRPr lang="ru-RU" sz="1200" b="1" dirty="0"/>
          </a:p>
        </p:txBody>
      </p:sp>
      <p:sp>
        <p:nvSpPr>
          <p:cNvPr id="18" name="Стрелка вниз 17"/>
          <p:cNvSpPr/>
          <p:nvPr/>
        </p:nvSpPr>
        <p:spPr>
          <a:xfrm>
            <a:off x="785786" y="4286256"/>
            <a:ext cx="428628" cy="71438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3000364" y="5572140"/>
            <a:ext cx="428628" cy="500066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7715272" y="4286256"/>
            <a:ext cx="428628" cy="71438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5643570" y="4286256"/>
            <a:ext cx="428628" cy="71438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79D1534101CF184FA366C9305568F3F9" ma:contentTypeVersion="0" ma:contentTypeDescription="Создание документа." ma:contentTypeScope="" ma:versionID="f2dbb254d6551b9ff8e511ff955d38c9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58BF23E-0E08-4A0F-9842-EC49D2F72860}"/>
</file>

<file path=customXml/itemProps2.xml><?xml version="1.0" encoding="utf-8"?>
<ds:datastoreItem xmlns:ds="http://schemas.openxmlformats.org/officeDocument/2006/customXml" ds:itemID="{46E55EC7-21B1-4C37-9F52-44A12F137A56}"/>
</file>

<file path=customXml/itemProps3.xml><?xml version="1.0" encoding="utf-8"?>
<ds:datastoreItem xmlns:ds="http://schemas.openxmlformats.org/officeDocument/2006/customXml" ds:itemID="{48E8A7D5-F39E-406C-AAE9-66007AF8C756}"/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1065</Words>
  <Application>Microsoft Office PowerPoint</Application>
  <PresentationFormat>Экран (4:3)</PresentationFormat>
  <Paragraphs>63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ПАМЯТКА</vt:lpstr>
      <vt:lpstr>Презентация PowerPoint</vt:lpstr>
      <vt:lpstr> злоупотребление служебным положением, дача взятки, получение взятки, злоупотребление полномочиями,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денег, ценностей, иного имущества или услуг имущественного характера, иных имущественных прав для себя или для третьих лиц либо незаконное предоставление такой выгоды указанному лицу другими физическими лицами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</dc:title>
  <dc:creator>egoshina</dc:creator>
  <cp:lastModifiedBy>1</cp:lastModifiedBy>
  <cp:revision>42</cp:revision>
  <dcterms:created xsi:type="dcterms:W3CDTF">2014-11-28T07:19:41Z</dcterms:created>
  <dcterms:modified xsi:type="dcterms:W3CDTF">2021-06-14T07:51:34Z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0x01010079D1534101CF184FA366C9305568F3F9</vt:lpwstr>
  </property>
</Properties>
</file>