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png" ContentType="image/png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1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94622" autoAdjust="0"/>
  </p:normalViewPr>
  <p:slideViewPr>
    <p:cSldViewPr>
      <p:cViewPr>
        <p:scale>
          <a:sx n="120" d="100"/>
          <a:sy n="120" d="100"/>
        </p:scale>
        <p:origin x="-1374" y="2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2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25.02.2026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25.02.2026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25.02.2026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25.02.2026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25.02.2026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25.02.2026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B4C71EC6-210F-42DE-9C53-41977AD35B3D}" type="datetimeFigureOut">
              <a:rPr lang="ru-RU" smtClean="0"/>
              <a:t>25.02.2026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62000" y="620688"/>
            <a:ext cx="7543800" cy="4103712"/>
          </a:xfrm>
        </p:spPr>
        <p:txBody>
          <a:bodyPr>
            <a:noAutofit/>
          </a:bodyPr>
          <a:lstStyle/>
          <a:p>
            <a:r>
              <a:rPr lang="ru-RU" sz="3800" dirty="0" smtClean="0"/>
              <a:t>АЛГОРИТМЫ ДЕЙСТВИЙ ПЕРСОНАЛА ОБРАЗОВАТЕЛЬНОЙ ОРГАНИЗАЦИИ, РАБОТНИКОВ ЧАСТНЫХ ОХРАННЫХ ОРГАНИЗАЦИЙ И ОБУЧАЮЩИХСЯ ПРИ СОВЕРШЕНИИ (УГРОЗЕ СОВЕРШЕНИЯ) ПРЕСТУПЛЕНИЯ ТЕРРОРИСТИЧЕСКОЙ НАПРАВЛЕННОСТИ</a:t>
            </a:r>
            <a:endParaRPr lang="ru-RU" sz="3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12298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b="1" dirty="0"/>
              <a:t>Что значит настоящая адаптация алгоритмов действий?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1268760"/>
            <a:ext cx="7924800" cy="2520280"/>
          </a:xfrm>
        </p:spPr>
        <p:txBody>
          <a:bodyPr>
            <a:norm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Адаптация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это персонализация алгоритмов для персонала образовательной организации, работников ЧОО и обучающихся при угрозе/совершении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террористического акта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3600" y="2780928"/>
            <a:ext cx="3204864" cy="2232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9642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3933056"/>
            <a:ext cx="8136904" cy="504056"/>
          </a:xfrm>
        </p:spPr>
        <p:txBody>
          <a:bodyPr>
            <a:normAutofit fontScale="90000"/>
          </a:bodyPr>
          <a:lstStyle/>
          <a:p>
            <a:r>
              <a:rPr lang="ru-RU" sz="2700" b="1" dirty="0"/>
              <a:t>Ключевые требования (исключаем формальный подход):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2000" y="1196752"/>
            <a:ext cx="7698432" cy="1512168"/>
          </a:xfrm>
        </p:spPr>
        <p:txBody>
          <a:bodyPr>
            <a:normAutofit fontScale="25000" lnSpcReduction="20000"/>
          </a:bodyPr>
          <a:lstStyle/>
          <a:p>
            <a:pPr lvl="0"/>
            <a:r>
              <a:rPr lang="ru-RU" sz="5500" b="1" dirty="0">
                <a:latin typeface="Times New Roman" pitchFamily="18" charset="0"/>
                <a:cs typeface="Times New Roman" pitchFamily="18" charset="0"/>
              </a:rPr>
              <a:t>Конкретные должности и ФИО</a:t>
            </a:r>
            <a:r>
              <a:rPr lang="ru-RU" sz="5500" dirty="0">
                <a:latin typeface="Times New Roman" pitchFamily="18" charset="0"/>
                <a:cs typeface="Times New Roman" pitchFamily="18" charset="0"/>
              </a:rPr>
              <a:t>: Указываем ответственных за каждое действие (например, </a:t>
            </a:r>
            <a:r>
              <a:rPr lang="ru-RU" sz="5500" dirty="0" smtClean="0">
                <a:latin typeface="Times New Roman" pitchFamily="18" charset="0"/>
                <a:cs typeface="Times New Roman" pitchFamily="18" charset="0"/>
              </a:rPr>
              <a:t>«Директор </a:t>
            </a:r>
            <a:r>
              <a:rPr lang="ru-RU" sz="5500" dirty="0">
                <a:latin typeface="Times New Roman" pitchFamily="18" charset="0"/>
                <a:cs typeface="Times New Roman" pitchFamily="18" charset="0"/>
              </a:rPr>
              <a:t>Иванов И.И. </a:t>
            </a:r>
            <a:r>
              <a:rPr lang="ru-RU" sz="55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5500" dirty="0">
                <a:latin typeface="Times New Roman" pitchFamily="18" charset="0"/>
                <a:cs typeface="Times New Roman" pitchFamily="18" charset="0"/>
              </a:rPr>
              <a:t>принимает решение об </a:t>
            </a:r>
            <a:r>
              <a:rPr lang="ru-RU" sz="5500" dirty="0" smtClean="0">
                <a:latin typeface="Times New Roman" pitchFamily="18" charset="0"/>
                <a:cs typeface="Times New Roman" pitchFamily="18" charset="0"/>
              </a:rPr>
              <a:t>эвакуации»; «Начальник </a:t>
            </a:r>
            <a:r>
              <a:rPr lang="ru-RU" sz="5500" dirty="0">
                <a:latin typeface="Times New Roman" pitchFamily="18" charset="0"/>
                <a:cs typeface="Times New Roman" pitchFamily="18" charset="0"/>
              </a:rPr>
              <a:t>охраны Петров П.П. </a:t>
            </a:r>
            <a:r>
              <a:rPr lang="ru-RU" sz="55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5500" dirty="0">
                <a:latin typeface="Times New Roman" pitchFamily="18" charset="0"/>
                <a:cs typeface="Times New Roman" pitchFamily="18" charset="0"/>
              </a:rPr>
              <a:t>организует </a:t>
            </a:r>
            <a:r>
              <a:rPr lang="ru-RU" sz="5500" dirty="0" smtClean="0">
                <a:latin typeface="Times New Roman" pitchFamily="18" charset="0"/>
                <a:cs typeface="Times New Roman" pitchFamily="18" charset="0"/>
              </a:rPr>
              <a:t>периметр»).</a:t>
            </a:r>
            <a:endParaRPr lang="ru-RU" sz="55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5500" b="1" dirty="0">
                <a:latin typeface="Times New Roman" pitchFamily="18" charset="0"/>
                <a:cs typeface="Times New Roman" pitchFamily="18" charset="0"/>
              </a:rPr>
              <a:t>Отказ от общих фраз</a:t>
            </a:r>
            <a:r>
              <a:rPr lang="ru-RU" sz="5500" dirty="0">
                <a:latin typeface="Times New Roman" pitchFamily="18" charset="0"/>
                <a:cs typeface="Times New Roman" pitchFamily="18" charset="0"/>
              </a:rPr>
              <a:t>: Заменяем </a:t>
            </a:r>
            <a:r>
              <a:rPr lang="ru-RU" sz="5500" dirty="0" smtClean="0">
                <a:latin typeface="Times New Roman" pitchFamily="18" charset="0"/>
                <a:cs typeface="Times New Roman" pitchFamily="18" charset="0"/>
              </a:rPr>
              <a:t>«уполномоченное лицо» </a:t>
            </a:r>
            <a:r>
              <a:rPr lang="ru-RU" sz="5500" dirty="0">
                <a:latin typeface="Times New Roman" pitchFamily="18" charset="0"/>
                <a:cs typeface="Times New Roman" pitchFamily="18" charset="0"/>
              </a:rPr>
              <a:t>на точные роли (директор, дежурный охранник, классный руководитель</a:t>
            </a:r>
            <a:r>
              <a:rPr lang="ru-RU" sz="550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lvl="0"/>
            <a:endParaRPr lang="ru-RU" sz="5500" dirty="0" smtClean="0"/>
          </a:p>
          <a:p>
            <a:pPr marL="0" lvl="0" indent="0">
              <a:buNone/>
            </a:pPr>
            <a:endParaRPr lang="ru-RU" sz="5500" dirty="0" smtClean="0"/>
          </a:p>
          <a:p>
            <a:pPr lvl="0"/>
            <a:r>
              <a:rPr lang="ru-RU" sz="5500" b="1" dirty="0"/>
              <a:t>Контакты для оповещения</a:t>
            </a:r>
          </a:p>
          <a:p>
            <a:pPr lvl="0"/>
            <a:endParaRPr lang="ru-RU" sz="5500" dirty="0" smtClean="0"/>
          </a:p>
          <a:p>
            <a:pPr lvl="0"/>
            <a:endParaRPr lang="ru-RU" dirty="0" smtClean="0"/>
          </a:p>
          <a:p>
            <a:pPr lvl="0"/>
            <a:endParaRPr lang="ru-RU" dirty="0" smtClean="0"/>
          </a:p>
          <a:p>
            <a:pPr lvl="0"/>
            <a:endParaRPr lang="ru-RU" dirty="0" smtClean="0"/>
          </a:p>
          <a:p>
            <a:pPr lvl="0"/>
            <a:endParaRPr lang="ru-RU" dirty="0" smtClean="0"/>
          </a:p>
          <a:p>
            <a:pPr marL="0" lvl="0" indent="0">
              <a:buNone/>
            </a:pPr>
            <a:endParaRPr lang="ru-RU" dirty="0" smtClean="0"/>
          </a:p>
          <a:p>
            <a:pPr marL="0" lvl="0" indent="0">
              <a:buNone/>
            </a:pPr>
            <a:endParaRPr lang="ru-RU" dirty="0"/>
          </a:p>
          <a:p>
            <a:pPr marL="0" lvl="0" indent="0">
              <a:buNone/>
            </a:pPr>
            <a:endParaRPr lang="ru-RU" dirty="0"/>
          </a:p>
          <a:p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2772508"/>
              </p:ext>
            </p:extLst>
          </p:nvPr>
        </p:nvGraphicFramePr>
        <p:xfrm>
          <a:off x="539552" y="3933056"/>
          <a:ext cx="8280920" cy="26924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0307"/>
                <a:gridCol w="2387292"/>
                <a:gridCol w="3133321"/>
              </a:tblGrid>
              <a:tr h="149736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Действие </a:t>
                      </a:r>
                      <a:endParaRPr lang="ru-RU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Телефон</a:t>
                      </a:r>
                      <a:endParaRPr lang="ru-RU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Ответственный</a:t>
                      </a:r>
                      <a:endParaRPr lang="ru-RU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</a:tr>
              <a:tr h="446509"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ФСБ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8(8362)63-00-05</a:t>
                      </a:r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Старший охранник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525" marR="9525" marT="86995" marB="86995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630366">
                <a:tc>
                  <a:txBody>
                    <a:bodyPr/>
                    <a:lstStyle/>
                    <a:p>
                      <a:pPr algn="l"/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Росгвардия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8(8362)64-27-98</a:t>
                      </a:r>
                    </a:p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Директор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525" marR="9525" marT="86995" marB="86995" anchor="b"/>
                </a:tc>
              </a:tr>
              <a:tr h="567548"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МВД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8(8362)45-09-97</a:t>
                      </a:r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Зам. по безопасности</a:t>
                      </a:r>
                    </a:p>
                    <a:p>
                      <a:pPr algn="l"/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86995" marB="86995" anchor="b"/>
                </a:tc>
              </a:tr>
              <a:tr h="418343"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МЧС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8(8362)45-22-37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Зам. по безопасности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970033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4572000"/>
            <a:ext cx="8784976" cy="1600200"/>
          </a:xfrm>
        </p:spPr>
        <p:txBody>
          <a:bodyPr>
            <a:normAutofit/>
          </a:bodyPr>
          <a:lstStyle/>
          <a:p>
            <a:r>
              <a:rPr lang="ru-RU" sz="2400" b="1" dirty="0"/>
              <a:t>Ключевые требования (исключаем формальный подход):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2000" y="685800"/>
            <a:ext cx="7842448" cy="3886200"/>
          </a:xfrm>
        </p:spPr>
        <p:txBody>
          <a:bodyPr>
            <a:normAutofit fontScale="92500"/>
          </a:bodyPr>
          <a:lstStyle/>
          <a:p>
            <a:pPr lvl="0"/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Учет специфики объекта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: Интеграция реального расположения, оснащения (камеры, кнопки тревоги), графиков дежурств и эвакуационных путей.</a:t>
            </a:r>
          </a:p>
          <a:p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Результат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: Готовые инструкции для немедленного применения,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минимизирующие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риски.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157557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8130480" cy="1600200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Пример 2.2. Размещение взрывного устройства </a:t>
            </a:r>
            <a:r>
              <a:rPr lang="ru-RU" sz="2000" dirty="0" smtClean="0"/>
              <a:t>(обнаружено </a:t>
            </a:r>
            <a:r>
              <a:rPr lang="ru-RU" sz="2000" dirty="0" smtClean="0"/>
              <a:t>на </a:t>
            </a:r>
            <a:r>
              <a:rPr lang="ru-RU" sz="2000" dirty="0" smtClean="0"/>
              <a:t>входе) </a:t>
            </a:r>
            <a:r>
              <a:rPr lang="ru-RU" sz="2000" dirty="0" smtClean="0"/>
              <a:t>(категория персонала Руководство)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980728"/>
            <a:ext cx="8066856" cy="396044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Директор Школы № 1 Иванова А.А.  :</a:t>
            </a:r>
          </a:p>
          <a:p>
            <a:pPr marL="0" indent="0"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Незамедлительно информирует оперативные службы об обнаружении взрывного устройства (попытки его проноса) по телефонам:</a:t>
            </a:r>
          </a:p>
          <a:p>
            <a:pPr marL="0" indent="0">
              <a:buNone/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Управление Федеральной службы безопасности  Российской Федерации по Республики Марий Эл 8(8362)63-00-05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Отделение вневедомственной охраны по г. Йошкар-Оле филиал федерального государственного казенного учреждения отдела вневедомственной охраны войск национальной гвардии  8(8362)64-27-98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Управление Министерства внутренних дел Российской Федерации по г. Йошкар-Оле 8(8362)45-09-97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Главное управление Министерства Российской Федерации по делам гражданской обороны, чрезвычайным ситуациям и ликвидации последствий стихийных бедствий по Республике Марий Эл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8(8362)69-02-21</a:t>
            </a:r>
          </a:p>
          <a:p>
            <a:pPr marL="0" indent="0">
              <a:buNone/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Министерство образования и науки Республики Марий Эл тел 8(8362)45-22-37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41017495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4572000"/>
            <a:ext cx="8928992" cy="1600200"/>
          </a:xfrm>
        </p:spPr>
        <p:txBody>
          <a:bodyPr>
            <a:normAutofit/>
          </a:bodyPr>
          <a:lstStyle/>
          <a:p>
            <a:r>
              <a:rPr lang="ru-RU" sz="2000" dirty="0"/>
              <a:t>Пример 2.2. Размещение взрывного устройства </a:t>
            </a:r>
            <a:r>
              <a:rPr lang="ru-RU" sz="2000" dirty="0" smtClean="0"/>
              <a:t>(обнаружено </a:t>
            </a:r>
            <a:r>
              <a:rPr lang="ru-RU" sz="2000" dirty="0"/>
              <a:t>на </a:t>
            </a:r>
            <a:r>
              <a:rPr lang="ru-RU" sz="2000" dirty="0" smtClean="0"/>
              <a:t>входе) </a:t>
            </a:r>
            <a:r>
              <a:rPr lang="ru-RU" sz="2000" dirty="0"/>
              <a:t>(категория персонала Руководство)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476672"/>
            <a:ext cx="6194648" cy="5238328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Через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мессенджер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MAX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передает работнику охраны ООО ЧОП  СКИФ  Ложкину А.А.  озвучить по системе оповещения: «ВНИМАНИЕ! ЭВАКУАЦИЯ, ЗАЛОЖЕНА БОМБА. Эвакуируемся через западный эвакуационный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выход».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10000"/>
              </a:lnSpc>
              <a:buNone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 соответствии с планом эвакуации контролирует эвакуацию людей.</a:t>
            </a:r>
          </a:p>
          <a:p>
            <a:pPr marL="0" indent="0">
              <a:lnSpc>
                <a:spcPct val="110000"/>
              </a:lnSpc>
              <a:buNone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Дает указание через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мессенджер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MAX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учителю Максимовой А.А. проинформировать родителей (законных представителей) о временном прекращении учебного процесса в чате группы через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мессенджер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MAX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lnSpc>
                <a:spcPct val="110000"/>
              </a:lnSpc>
              <a:buNone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Направляет к месту сбора (стадион школы № 1) назначенных лиц 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Колоскову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Н.Н.,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Гурееву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Т.Т., Мальцеву С.С., Кольцову М.М., Рожкову Р.Р. для осуществления контроля за передачей обучающихся родителям (законным представителям).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2168" y="2456892"/>
            <a:ext cx="2252431" cy="165618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2169" y="548680"/>
            <a:ext cx="2252431" cy="1584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0284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5013176"/>
            <a:ext cx="8856984" cy="1159024"/>
          </a:xfrm>
        </p:spPr>
        <p:txBody>
          <a:bodyPr>
            <a:normAutofit/>
          </a:bodyPr>
          <a:lstStyle/>
          <a:p>
            <a:r>
              <a:rPr lang="ru-RU" sz="2000" dirty="0"/>
              <a:t>Пример 2.2. </a:t>
            </a:r>
            <a:r>
              <a:rPr lang="ru-RU" sz="2000" dirty="0"/>
              <a:t>Размещение взрывного устройства </a:t>
            </a:r>
            <a:r>
              <a:rPr lang="ru-RU" sz="2000" dirty="0" smtClean="0"/>
              <a:t>(обнаружено </a:t>
            </a:r>
            <a:r>
              <a:rPr lang="ru-RU" sz="2000" dirty="0"/>
              <a:t>на </a:t>
            </a:r>
            <a:r>
              <a:rPr lang="ru-RU" sz="2000" dirty="0" smtClean="0"/>
              <a:t>входе) </a:t>
            </a:r>
            <a:r>
              <a:rPr lang="ru-RU" sz="2000" dirty="0"/>
              <a:t>(категория персонала Руководство)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91880" y="644352"/>
            <a:ext cx="5400600" cy="4104456"/>
          </a:xfrm>
        </p:spPr>
        <p:txBody>
          <a:bodyPr>
            <a:normAutofit fontScale="92500" lnSpcReduction="20000"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После завершения работы оперативных служб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Управления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Федеральной службы безопасности  Российской Федерации по Республики Марий Эл,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Отделения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вневедомственной охраны по г. Йошкар-Оле филиал федерального государственного казенного учреждения отдела вневедомственной охраны войск национальной гвардии,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Управления Министерства внутренних дел Российской Федерации по г.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Йошкар-Оле,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Главного управления Министерства Российской Федерации по делам гражданской обороны, чрезвычайным ситуациям и ликвидации последствий стихийных бедствий по Республике Марий Эл и по их рекомендациям обеспечивает 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проведение мероприятий по ликвидации последствий происшествия.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04664"/>
            <a:ext cx="3058887" cy="203798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852936"/>
            <a:ext cx="3058888" cy="1895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5645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2167136"/>
          </a:xfrm>
        </p:spPr>
        <p:txBody>
          <a:bodyPr>
            <a:normAutofit fontScale="92500"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Алгоритм отрабатывается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ежеквартально на учениях с фиксацией в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журнале, составления итогового акта.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Он минимизирует риски за счет конкретики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356992"/>
            <a:ext cx="3672408" cy="280831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5063" y="3356992"/>
            <a:ext cx="3816424" cy="280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55549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5B5E9B7149D8194180C34B4ED00249F3" ma:contentTypeVersion="0" ma:contentTypeDescription="Создание документа." ma:contentTypeScope="" ma:versionID="12c2ed2856ae0931e41f917558c5dd73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615C4279-4C06-4EFC-83EC-4029DF3BF211}"/>
</file>

<file path=customXml/itemProps2.xml><?xml version="1.0" encoding="utf-8"?>
<ds:datastoreItem xmlns:ds="http://schemas.openxmlformats.org/officeDocument/2006/customXml" ds:itemID="{3781E406-93DE-4D16-8EE4-E14D010A5B33}"/>
</file>

<file path=customXml/itemProps3.xml><?xml version="1.0" encoding="utf-8"?>
<ds:datastoreItem xmlns:ds="http://schemas.openxmlformats.org/officeDocument/2006/customXml" ds:itemID="{AA40B541-F10F-4A5D-A88F-EC86B621CC5E}"/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381</TotalTime>
  <Words>523</Words>
  <Application>Microsoft Office PowerPoint</Application>
  <PresentationFormat>Экран (4:3)</PresentationFormat>
  <Paragraphs>58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NewsPrint</vt:lpstr>
      <vt:lpstr>АЛГОРИТМЫ ДЕЙСТВИЙ ПЕРСОНАЛА ОБРАЗОВАТЕЛЬНОЙ ОРГАНИЗАЦИИ, РАБОТНИКОВ ЧАСТНЫХ ОХРАННЫХ ОРГАНИЗАЦИЙ И ОБУЧАЮЩИХСЯ ПРИ СОВЕРШЕНИИ (УГРОЗЕ СОВЕРШЕНИЯ) ПРЕСТУПЛЕНИЯ ТЕРРОРИСТИЧЕСКОЙ НАПРАВЛЕННОСТИ</vt:lpstr>
      <vt:lpstr>Что значит настоящая адаптация алгоритмов действий? </vt:lpstr>
      <vt:lpstr>Ключевые требования (исключаем формальный подход): </vt:lpstr>
      <vt:lpstr>Ключевые требования (исключаем формальный подход):</vt:lpstr>
      <vt:lpstr>Пример 2.2. Размещение взрывного устройства (обнаружено на входе) (категория персонала Руководство)</vt:lpstr>
      <vt:lpstr>Пример 2.2. Размещение взрывного устройства (обнаружено на входе) (категория персонала Руководство)</vt:lpstr>
      <vt:lpstr>Пример 2.2. Размещение взрывного устройства (обнаружено на входе) (категория персонала Руководство)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АЛГОРИТМЫ ДЕЙСТВИЙ ПЕРСОНАЛА ОБРАЗОВАТЕЛЬНОЙ ОРГАНИЗАЦИИ, РАБОТНИКОВ ЧАСТНЫХ ОХРАННЫХ ОРГАНИЗАЦИЙ И ОБУЧАЮЩИХСЯ ПРИ СОВЕРШЕНИИ (УГРОЗЕ СОВЕРШЕНИЯ) ПРЕСТУПЛЕНИЯ ТЕРРОРИСТИЧЕСКОЙ НАПРАВЛЕННОСТИ</dc:title>
  <dc:creator>Медведева Е.А.</dc:creator>
  <cp:lastModifiedBy>Медведева Е.А.</cp:lastModifiedBy>
  <cp:revision>27</cp:revision>
  <dcterms:created xsi:type="dcterms:W3CDTF">2026-02-19T13:12:48Z</dcterms:created>
  <dcterms:modified xsi:type="dcterms:W3CDTF">2026-02-25T06:26:23Z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0x0101005B5E9B7149D8194180C34B4ED00249F3</vt:lpwstr>
  </property>
</Properties>
</file>