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e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11"/>
  </p:notesMasterIdLst>
  <p:handoutMasterIdLst>
    <p:handoutMasterId r:id="rId12"/>
  </p:handoutMasterIdLst>
  <p:sldIdLst>
    <p:sldId id="260" r:id="rId3"/>
    <p:sldId id="258" r:id="rId4"/>
    <p:sldId id="256" r:id="rId5"/>
    <p:sldId id="269" r:id="rId6"/>
    <p:sldId id="268" r:id="rId7"/>
    <p:sldId id="262" r:id="rId8"/>
    <p:sldId id="264" r:id="rId9"/>
    <p:sldId id="266" r:id="rId10"/>
  </p:sldIdLst>
  <p:sldSz cx="12192000" cy="6858000"/>
  <p:notesSz cx="6808788" cy="994092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54" y="-3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825" y="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825" y="9441791"/>
            <a:ext cx="2950874" cy="49681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541" y="0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95" tIns="40198" rIns="80395" bIns="401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1"/>
            <a:ext cx="5447030" cy="4473416"/>
          </a:xfrm>
          <a:prstGeom prst="rect">
            <a:avLst/>
          </a:prstGeom>
        </p:spPr>
        <p:txBody>
          <a:bodyPr vert="horz" lIns="80395" tIns="40198" rIns="80395" bIns="401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541" y="9441579"/>
            <a:ext cx="2950475" cy="497046"/>
          </a:xfrm>
          <a:prstGeom prst="rect">
            <a:avLst/>
          </a:prstGeom>
        </p:spPr>
        <p:txBody>
          <a:bodyPr vert="horz" lIns="80395" tIns="40198" rIns="80395" bIns="4019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BD285-C010-4406-932C-1E8D6D761A3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76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3356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0" y="690117"/>
                </a:moveTo>
                <a:lnTo>
                  <a:pt x="12184375" y="690117"/>
                </a:lnTo>
                <a:lnTo>
                  <a:pt x="12184375" y="0"/>
                </a:lnTo>
                <a:lnTo>
                  <a:pt x="0" y="0"/>
                </a:lnTo>
                <a:lnTo>
                  <a:pt x="0" y="690117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7592" y="15938"/>
            <a:ext cx="1813305" cy="684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" y="149478"/>
            <a:ext cx="816800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1439" y="3021202"/>
            <a:ext cx="5555615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8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9B262BE-CACB-C8EC-AED3-70560AE8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"/>
            <a:ext cx="12192000" cy="6856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1C287A-893C-095D-C80D-63DD9ECD0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90" y="492338"/>
            <a:ext cx="1813286" cy="684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D7924AC-8F77-F47C-3D54-EE58C7BD2B63}"/>
              </a:ext>
            </a:extLst>
          </p:cNvPr>
          <p:cNvSpPr txBox="1"/>
          <p:nvPr/>
        </p:nvSpPr>
        <p:spPr>
          <a:xfrm>
            <a:off x="555172" y="3029509"/>
            <a:ext cx="1131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 panose="00000600000000000000" pitchFamily="2" charset="-52"/>
              </a:defRPr>
            </a:lvl1pPr>
          </a:lstStyle>
          <a:p>
            <a:pPr algn="ctr">
              <a:lnSpc>
                <a:spcPct val="100000"/>
              </a:lnSpc>
            </a:pP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76932A-C4D2-472F-B9D8-5FFC0E9702B3}"/>
              </a:ext>
            </a:extLst>
          </p:cNvPr>
          <p:cNvSpPr txBox="1"/>
          <p:nvPr/>
        </p:nvSpPr>
        <p:spPr>
          <a:xfrm>
            <a:off x="850584" y="1752600"/>
            <a:ext cx="95888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 организации работы по приему иностранных граждан и лиц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без гражданства на обучение по образовательным программам начального общего, основного общего и среднего общего образования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1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657600" y="3537065"/>
            <a:ext cx="2253496" cy="210173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800" b="1" spc="-5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приема на обучение по образовательным программам начального общего, основного общего и среднего общего образования</a:t>
            </a:r>
            <a:endParaRPr lang="ru-RU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="" xmlns:a16="http://schemas.microsoft.com/office/drawing/2014/main" id="{78C2574B-A034-4B49-ACB5-ED7B55B4EAB6}"/>
              </a:ext>
            </a:extLst>
          </p:cNvPr>
          <p:cNvSpPr/>
          <p:nvPr/>
        </p:nvSpPr>
        <p:spPr>
          <a:xfrm>
            <a:off x="9656751" y="3657600"/>
            <a:ext cx="2245876" cy="21336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3B0477F-D879-1375-3AC8-0276D1996A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430" y="106013"/>
            <a:ext cx="1813286" cy="6842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175284" y="308761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 РОССИИ</a:t>
            </a:r>
            <a:endParaRPr lang="ru-RU" sz="2000" b="1" kern="1200" cap="all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3657600" y="1127956"/>
            <a:ext cx="2245876" cy="2409109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171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от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04 марта 2025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№ 458» </a:t>
            </a:r>
            <a:endParaRPr lang="ru-RU" kern="1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=""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9668331" y="1149912"/>
            <a:ext cx="2245876" cy="25076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90307" y="1447800"/>
            <a:ext cx="2273093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России 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№ </a:t>
            </a:r>
            <a:r>
              <a:rPr lang="ru-RU" sz="800" b="1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170  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от 04 марта 2025 г.</a:t>
            </a: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«Об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 и </a:t>
            </a: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лиц без </a:t>
            </a:r>
            <a:r>
              <a:rPr lang="ru-RU" sz="800" spc="-5" dirty="0" smtClean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гражданства»</a:t>
            </a: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=""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88210" y="3733963"/>
            <a:ext cx="2240987" cy="167263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715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Порядок </a:t>
            </a:r>
            <a:r>
              <a:rPr lang="ru-RU" sz="8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</a:t>
            </a:r>
            <a:r>
              <a:rPr lang="ru-RU" sz="8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гражданства</a:t>
            </a:r>
            <a:endParaRPr lang="ru-RU" sz="800" b="1" spc="-5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6" y="1070876"/>
            <a:ext cx="3355855" cy="472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74" y="1181957"/>
            <a:ext cx="3262480" cy="460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91440" y="853063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ОСНОВАНИЯ ДЛЯ ОТКАЗА В ПРИЕМЕ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/>
            </a:r>
            <a:b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В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ШКОЛУ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10490" y="2438400"/>
            <a:ext cx="5181600" cy="42672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Родители через ЕПГУ, РПГУ, через операторов почтовой связи  подают заявление о приеме на обучение </a:t>
            </a:r>
            <a:r>
              <a:rPr lang="ru-RU" sz="900" b="1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и </a:t>
            </a:r>
            <a:r>
              <a:rPr lang="ru-RU" sz="900" b="1" smtClean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предъявляют</a:t>
            </a:r>
            <a:r>
              <a:rPr lang="ru-RU" sz="900" b="1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родство заявителя;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удостоверяющих личность   ребенка;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присвоение родителю ИНН,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копия СНИЛС родителя (при наличии), а также СНИЛС ребенка (при наличии);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lang="ru-RU" sz="900" dirty="0">
                <a:solidFill>
                  <a:schemeClr val="tx1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осуществление родителем (законным представителем) трудовой деятельности (при наличии).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kumimoji="0" lang="ru-RU" sz="1000" b="1" i="1" u="none" strike="noStrike" kern="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переводом на русский язык.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10490" y="1651501"/>
            <a:ext cx="51816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ЗАЯВЛЕНИЕ И ПЕРЕЧЕНЬ ДОКУМЕНТОВ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181600" y="853063"/>
            <a:ext cx="6557010" cy="7131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Ребенок не может быть зачислен в школу только в том случае, если в ней нет свободных мет;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indent="-171450" algn="l" rtl="0">
              <a:buFont typeface="Wingdings" pitchFamily="2" charset="2"/>
              <a:buChar char="ü"/>
            </a:pPr>
            <a:r>
              <a:rPr lang="ru-RU" sz="1000" b="1" kern="12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если не прошел тестирование.</a:t>
            </a:r>
            <a:endParaRPr lang="ru-RU" sz="1000" b="1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562600" y="1657851"/>
            <a:ext cx="60960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cs typeface="Calibri"/>
              </a:rPr>
              <a:t>     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ПРОВЕРКА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ДОКУМЕНТОВ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,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НАПРАВЛЕНИЕ</a:t>
            </a:r>
            <a:r>
              <a:rPr lang="ru-RU" sz="1600" dirty="0" smtClean="0">
                <a:solidFill>
                  <a:schemeClr val="bg1"/>
                </a:solidFill>
                <a:cs typeface="Calibri"/>
              </a:rPr>
              <a:t> </a:t>
            </a:r>
            <a:br>
              <a:rPr lang="ru-RU" sz="1600" dirty="0" smtClean="0">
                <a:solidFill>
                  <a:schemeClr val="bg1"/>
                </a:solidFill>
                <a:cs typeface="Calibri"/>
              </a:rPr>
            </a:b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НА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</a:t>
            </a: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562600" y="2514599"/>
            <a:ext cx="6252210" cy="3886201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не более 5 рабочих дней проводит проверку комплектности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предоставленных документов;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представлен полный комплект документов,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течение 25 рабочих дней проверяет их достоверность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После проверки достоверности документов ребенок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направляется </a:t>
            </a:r>
            <a:b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тестирующую организацию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направлении на тестировании направляется по адресу , указанному в заявлении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 приеме на обучение, и в личный кабинет ЕПГУ;</a:t>
            </a:r>
          </a:p>
          <a:p>
            <a:pPr marL="521335" marR="487680" indent="-171450" algn="just">
              <a:spcBef>
                <a:spcPts val="1320"/>
              </a:spcBef>
              <a:buFont typeface="Wingdings" pitchFamily="2" charset="2"/>
              <a:buChar char="Ø"/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Одновременно </a:t>
            </a:r>
            <a:r>
              <a:rPr lang="ru-RU" sz="1100" b="1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общеобразовательная организация уведомляет тестирующую организацию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электронной форме через ЕПГУ или </a:t>
            </a:r>
            <a:b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</a:b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 использованием РПГУ;</a:t>
            </a:r>
          </a:p>
          <a:p>
            <a:pPr marL="349885" marR="487680" lvl="0" algn="ctr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dirty="0">
                <a:solidFill>
                  <a:schemeClr val="tx1"/>
                </a:solidFill>
                <a:cs typeface="Calibri"/>
              </a:rPr>
              <a:t/>
            </a:r>
            <a:br>
              <a:rPr lang="ru-RU" sz="1200" dirty="0">
                <a:solidFill>
                  <a:schemeClr val="tx1"/>
                </a:solidFill>
                <a:cs typeface="Calibri"/>
              </a:rPr>
            </a:br>
            <a:r>
              <a:rPr lang="ru-RU" sz="1200" dirty="0">
                <a:solidFill>
                  <a:srgbClr val="FF0000"/>
                </a:solidFill>
                <a:latin typeface="Century Gothic" pitchFamily="34" charset="0"/>
                <a:ea typeface="Times New Roman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495925" y="159258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20014" y="1564505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30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200"/>
            <a:ext cx="12344400" cy="673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06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171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ПРИЕМА НА ОБУЧЕНИЕ </a:t>
            </a:r>
          </a:p>
        </p:txBody>
      </p:sp>
      <p:grpSp>
        <p:nvGrpSpPr>
          <p:cNvPr id="27" name="object 23"/>
          <p:cNvGrpSpPr/>
          <p:nvPr/>
        </p:nvGrpSpPr>
        <p:grpSpPr>
          <a:xfrm>
            <a:off x="13679739" y="5174944"/>
            <a:ext cx="294640" cy="233045"/>
            <a:chOff x="5866891" y="5175758"/>
            <a:chExt cx="294640" cy="233045"/>
          </a:xfrm>
        </p:grpSpPr>
        <p:sp>
          <p:nvSpPr>
            <p:cNvPr id="28" name="object 24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171704" y="0"/>
                  </a:moveTo>
                  <a:lnTo>
                    <a:pt x="171704" y="55118"/>
                  </a:lnTo>
                  <a:lnTo>
                    <a:pt x="0" y="55118"/>
                  </a:lnTo>
                  <a:lnTo>
                    <a:pt x="0" y="165227"/>
                  </a:lnTo>
                  <a:lnTo>
                    <a:pt x="171704" y="165227"/>
                  </a:lnTo>
                  <a:lnTo>
                    <a:pt x="171704" y="220345"/>
                  </a:lnTo>
                  <a:lnTo>
                    <a:pt x="281940" y="110236"/>
                  </a:lnTo>
                  <a:lnTo>
                    <a:pt x="17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5873241" y="5182108"/>
              <a:ext cx="281940" cy="220345"/>
            </a:xfrm>
            <a:custGeom>
              <a:avLst/>
              <a:gdLst/>
              <a:ahLst/>
              <a:cxnLst/>
              <a:rect l="l" t="t" r="r" b="b"/>
              <a:pathLst>
                <a:path w="281939" h="220345">
                  <a:moveTo>
                    <a:pt x="0" y="55118"/>
                  </a:moveTo>
                  <a:lnTo>
                    <a:pt x="171704" y="55118"/>
                  </a:lnTo>
                  <a:lnTo>
                    <a:pt x="171704" y="0"/>
                  </a:lnTo>
                  <a:lnTo>
                    <a:pt x="281940" y="110236"/>
                  </a:lnTo>
                  <a:lnTo>
                    <a:pt x="171704" y="220345"/>
                  </a:lnTo>
                  <a:lnTo>
                    <a:pt x="171704" y="165227"/>
                  </a:lnTo>
                  <a:lnTo>
                    <a:pt x="0" y="165227"/>
                  </a:lnTo>
                  <a:lnTo>
                    <a:pt x="0" y="5511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810776"/>
            <a:ext cx="1165098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ПОСЛЕ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ПРОХОЖДЕНИЯ</a:t>
            </a:r>
            <a:r>
              <a:rPr lang="ru-RU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ТЕСТИРОВАНИЯ</a:t>
            </a:r>
          </a:p>
        </p:txBody>
      </p:sp>
      <p:sp>
        <p:nvSpPr>
          <p:cNvPr id="33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5122282"/>
            <a:ext cx="5393055" cy="143346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Если заявление о приеме на обучение подано в электронном виде, запрещается требовать копии документов за исключение копий или оригиналов документов, подтверждение которых в электронном виде невозможно.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163830" y="2644425"/>
            <a:ext cx="1172337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ДОПОЛНИТЕЛЬНО 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3830" y="1635174"/>
            <a:ext cx="3112770" cy="87942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Тестирующая организация </a:t>
            </a:r>
            <a:r>
              <a:rPr lang="ru-RU" sz="1100" b="1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3-х дней </a:t>
            </a:r>
            <a:r>
              <a:rPr lang="ru-RU" sz="1100" spc="-5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тестирования уведомляет образовательную организацию (школу) о результатах</a:t>
            </a:r>
            <a:endParaRPr lang="ru-RU" sz="11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3605541"/>
            <a:ext cx="5393055" cy="12954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Граждане</a:t>
            </a:r>
            <a:r>
              <a:rPr lang="ru-RU" sz="12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Белоруссии при приеме в школу предъявляют: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indent="450215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3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505200" y="1673775"/>
            <a:ext cx="4038600" cy="856749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Информация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3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48600" y="1657850"/>
            <a:ext cx="4038600" cy="87267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lang="ru-RU" sz="11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в течение 5 рабочих дней </a:t>
            </a:r>
            <a:r>
              <a:rPr lang="ru-RU" sz="11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после официального поступления информации об успешном прохождении тестирования</a:t>
            </a:r>
          </a:p>
        </p:txBody>
      </p:sp>
      <p:sp>
        <p:nvSpPr>
          <p:cNvPr id="4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6200" y="3552825"/>
            <a:ext cx="5806440" cy="231457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indent="171450" algn="just">
              <a:spcAft>
                <a:spcPts val="0"/>
              </a:spcAft>
            </a:pP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Пункт 26(1) Порядка не распространяется на</a:t>
            </a:r>
            <a:r>
              <a:rPr lang="en-US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 </a:t>
            </a: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иностранных граждан, указанных в подпункте   2 пункта 20 и пункте 21 статьи 5 Федерального закона от 25 июля 2002 г. № 115-ФЗ</a:t>
            </a: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«О правовом положении иностранных граждан в Российской Федерации».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Иностранные граждане, указанные в абзаце первом настоящего пункта Порядка, предъявляют следующие документы: 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свидетельства о рождении ребенка;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копия паспорта;</a:t>
            </a:r>
          </a:p>
          <a:p>
            <a:pPr marL="542925" indent="171450" algn="just">
              <a:spcAft>
                <a:spcPts val="0"/>
              </a:spcAft>
            </a:pPr>
            <a:r>
              <a:rPr lang="ru-RU" sz="1200" spc="-5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справку о регистрации по месту жительства.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751859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3355" y="2530524"/>
            <a:ext cx="54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oogle Shape;31751;p85">
            <a:extLst>
              <a:ext uri="{FF2B5EF4-FFF2-40B4-BE49-F238E27FC236}">
                <a16:creationId xmlns="" xmlns:a16="http://schemas.microsoft.com/office/drawing/2014/main" id="{016ACB2C-752E-1363-490A-42737581C7CC}"/>
              </a:ext>
            </a:extLst>
          </p:cNvPr>
          <p:cNvGrpSpPr/>
          <p:nvPr/>
        </p:nvGrpSpPr>
        <p:grpSpPr>
          <a:xfrm>
            <a:off x="6400800" y="5415626"/>
            <a:ext cx="413205" cy="413205"/>
            <a:chOff x="6243125" y="3052825"/>
            <a:chExt cx="363425" cy="363425"/>
          </a:xfrm>
          <a:solidFill>
            <a:schemeClr val="tx1"/>
          </a:solidFill>
        </p:grpSpPr>
        <p:sp>
          <p:nvSpPr>
            <p:cNvPr id="19" name="Google Shape;31752;p85">
              <a:extLst>
                <a:ext uri="{FF2B5EF4-FFF2-40B4-BE49-F238E27FC236}">
                  <a16:creationId xmlns="" xmlns:a16="http://schemas.microsoft.com/office/drawing/2014/main" id="{BC6F4595-4406-321B-29E9-37EA0843C5B9}"/>
                </a:ext>
              </a:extLst>
            </p:cNvPr>
            <p:cNvSpPr/>
            <p:nvPr/>
          </p:nvSpPr>
          <p:spPr>
            <a:xfrm>
              <a:off x="6243125" y="3052825"/>
              <a:ext cx="363425" cy="363425"/>
            </a:xfrm>
            <a:custGeom>
              <a:avLst/>
              <a:gdLst/>
              <a:ahLst/>
              <a:cxnLst/>
              <a:rect l="l" t="t" r="r" b="b"/>
              <a:pathLst>
                <a:path w="14537" h="14537" extrusionOk="0">
                  <a:moveTo>
                    <a:pt x="13673" y="556"/>
                  </a:moveTo>
                  <a:cubicBezTo>
                    <a:pt x="13827" y="556"/>
                    <a:pt x="13951" y="711"/>
                    <a:pt x="13951" y="865"/>
                  </a:cubicBezTo>
                  <a:lnTo>
                    <a:pt x="13951" y="10401"/>
                  </a:lnTo>
                  <a:lnTo>
                    <a:pt x="8550" y="10401"/>
                  </a:lnTo>
                  <a:cubicBezTo>
                    <a:pt x="8531" y="10399"/>
                    <a:pt x="8513" y="10397"/>
                    <a:pt x="8496" y="10397"/>
                  </a:cubicBezTo>
                  <a:cubicBezTo>
                    <a:pt x="8136" y="10397"/>
                    <a:pt x="8136" y="10961"/>
                    <a:pt x="8496" y="10961"/>
                  </a:cubicBezTo>
                  <a:cubicBezTo>
                    <a:pt x="8513" y="10961"/>
                    <a:pt x="8531" y="10960"/>
                    <a:pt x="8550" y="10957"/>
                  </a:cubicBezTo>
                  <a:lnTo>
                    <a:pt x="13951" y="10957"/>
                  </a:lnTo>
                  <a:lnTo>
                    <a:pt x="13951" y="11790"/>
                  </a:lnTo>
                  <a:cubicBezTo>
                    <a:pt x="13951" y="11975"/>
                    <a:pt x="13827" y="12099"/>
                    <a:pt x="13673" y="12099"/>
                  </a:cubicBezTo>
                  <a:lnTo>
                    <a:pt x="834" y="12099"/>
                  </a:lnTo>
                  <a:cubicBezTo>
                    <a:pt x="680" y="12099"/>
                    <a:pt x="556" y="11975"/>
                    <a:pt x="556" y="11821"/>
                  </a:cubicBezTo>
                  <a:lnTo>
                    <a:pt x="556" y="10957"/>
                  </a:lnTo>
                  <a:lnTo>
                    <a:pt x="5957" y="10957"/>
                  </a:lnTo>
                  <a:cubicBezTo>
                    <a:pt x="6297" y="10926"/>
                    <a:pt x="6297" y="10432"/>
                    <a:pt x="5957" y="10401"/>
                  </a:cubicBezTo>
                  <a:lnTo>
                    <a:pt x="556" y="10401"/>
                  </a:lnTo>
                  <a:lnTo>
                    <a:pt x="556" y="865"/>
                  </a:lnTo>
                  <a:cubicBezTo>
                    <a:pt x="556" y="711"/>
                    <a:pt x="680" y="556"/>
                    <a:pt x="834" y="556"/>
                  </a:cubicBezTo>
                  <a:close/>
                  <a:moveTo>
                    <a:pt x="8673" y="12685"/>
                  </a:moveTo>
                  <a:lnTo>
                    <a:pt x="8673" y="13981"/>
                  </a:lnTo>
                  <a:lnTo>
                    <a:pt x="5834" y="13981"/>
                  </a:lnTo>
                  <a:lnTo>
                    <a:pt x="5834" y="12685"/>
                  </a:lnTo>
                  <a:close/>
                  <a:moveTo>
                    <a:pt x="13673" y="1"/>
                  </a:moveTo>
                  <a:lnTo>
                    <a:pt x="13673" y="32"/>
                  </a:lnTo>
                  <a:lnTo>
                    <a:pt x="834" y="32"/>
                  </a:lnTo>
                  <a:cubicBezTo>
                    <a:pt x="371" y="32"/>
                    <a:pt x="1" y="402"/>
                    <a:pt x="1" y="865"/>
                  </a:cubicBezTo>
                  <a:lnTo>
                    <a:pt x="1" y="11821"/>
                  </a:lnTo>
                  <a:cubicBezTo>
                    <a:pt x="1" y="12284"/>
                    <a:pt x="371" y="12685"/>
                    <a:pt x="834" y="12685"/>
                  </a:cubicBezTo>
                  <a:lnTo>
                    <a:pt x="5278" y="12685"/>
                  </a:lnTo>
                  <a:lnTo>
                    <a:pt x="5278" y="13981"/>
                  </a:lnTo>
                  <a:lnTo>
                    <a:pt x="3859" y="13981"/>
                  </a:lnTo>
                  <a:cubicBezTo>
                    <a:pt x="3704" y="13981"/>
                    <a:pt x="3550" y="14105"/>
                    <a:pt x="3581" y="14259"/>
                  </a:cubicBezTo>
                  <a:cubicBezTo>
                    <a:pt x="3581" y="14413"/>
                    <a:pt x="3704" y="14537"/>
                    <a:pt x="3859" y="14537"/>
                  </a:cubicBezTo>
                  <a:lnTo>
                    <a:pt x="10648" y="14537"/>
                  </a:lnTo>
                  <a:cubicBezTo>
                    <a:pt x="10833" y="14537"/>
                    <a:pt x="10957" y="14413"/>
                    <a:pt x="10957" y="14259"/>
                  </a:cubicBezTo>
                  <a:cubicBezTo>
                    <a:pt x="10957" y="14105"/>
                    <a:pt x="10833" y="13981"/>
                    <a:pt x="10648" y="13981"/>
                  </a:cubicBezTo>
                  <a:lnTo>
                    <a:pt x="9260" y="13981"/>
                  </a:lnTo>
                  <a:lnTo>
                    <a:pt x="9260" y="12685"/>
                  </a:lnTo>
                  <a:lnTo>
                    <a:pt x="13673" y="12685"/>
                  </a:lnTo>
                  <a:cubicBezTo>
                    <a:pt x="14136" y="12685"/>
                    <a:pt x="14537" y="12284"/>
                    <a:pt x="14537" y="11821"/>
                  </a:cubicBezTo>
                  <a:lnTo>
                    <a:pt x="14537" y="865"/>
                  </a:lnTo>
                  <a:cubicBezTo>
                    <a:pt x="14537" y="371"/>
                    <a:pt x="14136" y="1"/>
                    <a:pt x="13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753;p85">
              <a:extLst>
                <a:ext uri="{FF2B5EF4-FFF2-40B4-BE49-F238E27FC236}">
                  <a16:creationId xmlns="" xmlns:a16="http://schemas.microsoft.com/office/drawing/2014/main" id="{FB4FE5A1-4609-3323-42D6-36B757E676A8}"/>
                </a:ext>
              </a:extLst>
            </p:cNvPr>
            <p:cNvSpPr/>
            <p:nvPr/>
          </p:nvSpPr>
          <p:spPr>
            <a:xfrm>
              <a:off x="6285575" y="3097575"/>
              <a:ext cx="277775" cy="78725"/>
            </a:xfrm>
            <a:custGeom>
              <a:avLst/>
              <a:gdLst/>
              <a:ahLst/>
              <a:cxnLst/>
              <a:rect l="l" t="t" r="r" b="b"/>
              <a:pathLst>
                <a:path w="11111" h="3149" extrusionOk="0">
                  <a:moveTo>
                    <a:pt x="10555" y="556"/>
                  </a:moveTo>
                  <a:lnTo>
                    <a:pt x="10555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71"/>
                  </a:lnTo>
                  <a:cubicBezTo>
                    <a:pt x="0" y="3025"/>
                    <a:pt x="124" y="3149"/>
                    <a:pt x="278" y="3149"/>
                  </a:cubicBezTo>
                  <a:lnTo>
                    <a:pt x="278" y="3118"/>
                  </a:lnTo>
                  <a:lnTo>
                    <a:pt x="10833" y="3118"/>
                  </a:lnTo>
                  <a:cubicBezTo>
                    <a:pt x="10987" y="3118"/>
                    <a:pt x="11111" y="2995"/>
                    <a:pt x="11111" y="2840"/>
                  </a:cubicBezTo>
                  <a:lnTo>
                    <a:pt x="11111" y="279"/>
                  </a:lnTo>
                  <a:cubicBezTo>
                    <a:pt x="11111" y="124"/>
                    <a:pt x="10987" y="1"/>
                    <a:pt x="10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754;p85">
              <a:extLst>
                <a:ext uri="{FF2B5EF4-FFF2-40B4-BE49-F238E27FC236}">
                  <a16:creationId xmlns="" xmlns:a16="http://schemas.microsoft.com/office/drawing/2014/main" id="{64FB9271-E707-ABDE-31D0-1A53B612CA85}"/>
                </a:ext>
              </a:extLst>
            </p:cNvPr>
            <p:cNvSpPr/>
            <p:nvPr/>
          </p:nvSpPr>
          <p:spPr>
            <a:xfrm>
              <a:off x="6285575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14" y="556"/>
                  </a:moveTo>
                  <a:lnTo>
                    <a:pt x="4414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24" y="3118"/>
                    <a:pt x="278" y="3118"/>
                  </a:cubicBezTo>
                  <a:lnTo>
                    <a:pt x="4722" y="3118"/>
                  </a:lnTo>
                  <a:cubicBezTo>
                    <a:pt x="4877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7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1755;p85">
              <a:extLst>
                <a:ext uri="{FF2B5EF4-FFF2-40B4-BE49-F238E27FC236}">
                  <a16:creationId xmlns="" xmlns:a16="http://schemas.microsoft.com/office/drawing/2014/main" id="{8FA054B6-78AD-4268-2E7A-A2A910ADB7C3}"/>
                </a:ext>
              </a:extLst>
            </p:cNvPr>
            <p:cNvSpPr/>
            <p:nvPr/>
          </p:nvSpPr>
          <p:spPr>
            <a:xfrm>
              <a:off x="6438350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44" y="556"/>
                  </a:moveTo>
                  <a:lnTo>
                    <a:pt x="4444" y="2562"/>
                  </a:lnTo>
                  <a:lnTo>
                    <a:pt x="586" y="2562"/>
                  </a:lnTo>
                  <a:lnTo>
                    <a:pt x="586" y="556"/>
                  </a:lnTo>
                  <a:close/>
                  <a:moveTo>
                    <a:pt x="309" y="1"/>
                  </a:moveTo>
                  <a:cubicBezTo>
                    <a:pt x="15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54" y="3118"/>
                    <a:pt x="309" y="3118"/>
                  </a:cubicBezTo>
                  <a:lnTo>
                    <a:pt x="4722" y="3118"/>
                  </a:lnTo>
                  <a:cubicBezTo>
                    <a:pt x="4876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6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1756;p85">
              <a:extLst>
                <a:ext uri="{FF2B5EF4-FFF2-40B4-BE49-F238E27FC236}">
                  <a16:creationId xmlns="" xmlns:a16="http://schemas.microsoft.com/office/drawing/2014/main" id="{8D4CBFAF-6687-5E5E-19E2-A14E213EBABA}"/>
                </a:ext>
              </a:extLst>
            </p:cNvPr>
            <p:cNvSpPr/>
            <p:nvPr/>
          </p:nvSpPr>
          <p:spPr>
            <a:xfrm>
              <a:off x="6416650" y="3312350"/>
              <a:ext cx="15625" cy="14125"/>
            </a:xfrm>
            <a:custGeom>
              <a:avLst/>
              <a:gdLst/>
              <a:ahLst/>
              <a:cxnLst/>
              <a:rect l="l" t="t" r="r" b="b"/>
              <a:pathLst>
                <a:path w="625" h="565" extrusionOk="0">
                  <a:moveTo>
                    <a:pt x="318" y="1"/>
                  </a:moveTo>
                  <a:cubicBezTo>
                    <a:pt x="160" y="1"/>
                    <a:pt x="0" y="121"/>
                    <a:pt x="35" y="329"/>
                  </a:cubicBezTo>
                  <a:cubicBezTo>
                    <a:pt x="62" y="491"/>
                    <a:pt x="184" y="565"/>
                    <a:pt x="307" y="565"/>
                  </a:cubicBezTo>
                  <a:cubicBezTo>
                    <a:pt x="465" y="565"/>
                    <a:pt x="625" y="444"/>
                    <a:pt x="590" y="236"/>
                  </a:cubicBezTo>
                  <a:cubicBezTo>
                    <a:pt x="563" y="74"/>
                    <a:pt x="441" y="1"/>
                    <a:pt x="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Овал 3"/>
          <p:cNvSpPr/>
          <p:nvPr/>
        </p:nvSpPr>
        <p:spPr>
          <a:xfrm>
            <a:off x="173355" y="3605541"/>
            <a:ext cx="304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03834" y="4547242"/>
            <a:ext cx="241859" cy="307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72" y="0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ПРИКАЗ № 170 от 04 марта 2025г.  </a:t>
            </a:r>
            <a:br>
              <a:rPr lang="ru-RU" spc="-10" dirty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</a:p>
        </p:txBody>
      </p:sp>
      <p:sp>
        <p:nvSpPr>
          <p:cNvPr id="16" name="object 4"/>
          <p:cNvSpPr txBox="1"/>
          <p:nvPr/>
        </p:nvSpPr>
        <p:spPr>
          <a:xfrm>
            <a:off x="232410" y="1705274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2 ТЕСТИРОВАНИЕ</a:t>
            </a:r>
            <a:endParaRPr lang="ru-RU" sz="2000" b="1" dirty="0" smtClean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6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7004" y="2133599"/>
            <a:ext cx="6005196" cy="409682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на основании направления, выданного образовательной организацией;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Исполнительный орган в сфере образования утверждает расписание проведения тестирования;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организаций;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ГИА.</a:t>
            </a:r>
          </a:p>
          <a:p>
            <a:pPr marL="342900" marR="969010" indent="-342900" algn="l">
              <a:spcBef>
                <a:spcPts val="1095"/>
              </a:spcBef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Тестирование проводится по годам обучения. Уровни знания русского языка:  достаточный и недостаточный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8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19825" y="2133599"/>
            <a:ext cx="5806440" cy="35052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7. Тестирование проводится в устной и письменной форме (за исключением тестирования поступающих в 1 класс). Продолжительность проведения  тестирования составляет не более 80 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минут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8. Во время проведения тестирования обязательна видео и аудио запись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9.Для проведения тестирования создается комиссия. Для разрешения спорных вопросов создается апелляционная комиссия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10. Перед проведением тестирования проводиться инструктаж ребенка</a:t>
            </a: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электронно вычислительной техникой, справочными материалами, шпаргалками.</a:t>
            </a:r>
          </a:p>
          <a:p>
            <a:pPr algn="just">
              <a:spcAft>
                <a:spcPts val="0"/>
              </a:spcAft>
            </a:pPr>
            <a:endParaRPr lang="ru-RU" sz="11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1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 </a:t>
            </a:r>
            <a:r>
              <a:rPr lang="ru-RU" sz="11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случае нарушения запрета ТЕСТИРОВАНИЕ СЧИТАЕТСЯ НЕПРОЙДЕННЫМ.</a:t>
            </a: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 smtClean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4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176529" y="776645"/>
            <a:ext cx="3692207" cy="6322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 smtClean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 </a:t>
            </a:r>
          </a:p>
        </p:txBody>
      </p:sp>
      <p:sp>
        <p:nvSpPr>
          <p:cNvPr id="11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868736" y="804505"/>
            <a:ext cx="8000683" cy="604364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810" marR="969010" lvl="0" indent="20193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Тестирование проводится в государственных и муниципальных общеобразовательных организациях (далее – тестирующая организация);</a:t>
            </a:r>
            <a:endParaRPr lang="ru-RU" sz="800" dirty="0" smtClean="0">
              <a:solidFill>
                <a:schemeClr val="tx1"/>
              </a:solidFill>
              <a:cs typeface="Calibri"/>
            </a:endParaRPr>
          </a:p>
          <a:p>
            <a:pPr marL="442595" marR="0" lvl="0" indent="-201930" algn="l" defTabSz="914400" eaLnBrk="1" fontAlgn="auto" latinLnBrk="0" hangingPunct="1">
              <a:lnSpc>
                <a:spcPct val="100000"/>
              </a:lnSpc>
              <a:spcBef>
                <a:spcPts val="919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42595" algn="l"/>
              </a:tabLst>
              <a:defRPr/>
            </a:pPr>
            <a:r>
              <a:rPr lang="ru-RU" sz="800" dirty="0" smtClean="0">
                <a:solidFill>
                  <a:schemeClr val="tx1"/>
                </a:solidFill>
                <a:cs typeface="Calibri"/>
              </a:rPr>
              <a:t>Тестирующая организации определяются исполнительными органами в сфере образования;</a:t>
            </a:r>
          </a:p>
          <a:p>
            <a:pPr marL="432434" marR="0" lvl="0" indent="-201295" algn="l" defTabSz="91440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32434" algn="l"/>
              </a:tabLst>
              <a:defRPr/>
            </a:pPr>
            <a:r>
              <a:rPr lang="ru-RU" sz="800" spc="-10" dirty="0" smtClean="0">
                <a:solidFill>
                  <a:schemeClr val="tx1"/>
                </a:solidFill>
                <a:cs typeface="Calibri"/>
              </a:rPr>
              <a:t>Информация о тестирующих организациях и местах проведения тестирования публикуется ИО на ЕПГУ и РПГУ (при наличии технической возможности</a:t>
            </a:r>
            <a:r>
              <a:rPr lang="ru-RU" sz="1050" spc="-10" dirty="0" smtClean="0">
                <a:solidFill>
                  <a:schemeClr val="tx1"/>
                </a:solidFill>
                <a:cs typeface="Calibri"/>
              </a:rPr>
              <a:t>);</a:t>
            </a:r>
            <a:endParaRPr lang="ru-RU" sz="1200" spc="-25" dirty="0" smtClean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6367781" y="5975693"/>
            <a:ext cx="5704204" cy="7553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lang="ru-RU" sz="12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Рособрнадзором</a:t>
            </a:r>
            <a:endParaRPr lang="ru-RU" sz="12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203835" y="6260071"/>
            <a:ext cx="6052820" cy="478336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Информация о тестирующих организациях  направляется исполнительным органом в сфере образования в </a:t>
            </a:r>
            <a:r>
              <a:rPr lang="ru-RU" sz="1000" dirty="0" err="1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Минпросвещения</a:t>
            </a:r>
            <a:r>
              <a:rPr lang="ru-RU" sz="1000" dirty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 России для размещения на сайте в сети «Интернет</a:t>
            </a:r>
            <a:r>
              <a:rPr lang="ru-RU" sz="1000" dirty="0" smtClean="0">
                <a:solidFill>
                  <a:schemeClr val="bg1"/>
                </a:solidFill>
                <a:latin typeface="Century Gothic" pitchFamily="34" charset="0"/>
                <a:ea typeface="Times New Roman"/>
                <a:cs typeface="+mn-cs"/>
              </a:rPr>
              <a:t>»</a:t>
            </a:r>
            <a:endParaRPr lang="ru-RU" sz="1000" dirty="0">
              <a:solidFill>
                <a:schemeClr val="bg1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177802" y="729558"/>
            <a:ext cx="415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72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69" y="38373"/>
            <a:ext cx="100223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ПРИКАЗ № 170 ОТ 04 МАРТА 2025 Г.  </a:t>
            </a:r>
            <a:b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</a:br>
            <a:r>
              <a:rPr lang="ru-RU" spc="-10" dirty="0" smtClean="0">
                <a:solidFill>
                  <a:prstClr val="white"/>
                </a:solidFill>
                <a:latin typeface="Century Gothic" pitchFamily="34" charset="0"/>
              </a:rPr>
              <a:t>ПОРЯДОК ПРОВЕДЕНИЯ ТЕСТИРОВАНИЯ </a:t>
            </a:r>
            <a:endParaRPr lang="ru-RU" sz="1400" spc="-10" dirty="0">
              <a:latin typeface="Century Gothic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4800" y="762000"/>
            <a:ext cx="48006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304800" y="840715"/>
            <a:ext cx="5638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РЕЗУЛЬТАТЫ ТЕСТИРОВАНИЯ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801" y="1296084"/>
            <a:ext cx="4800600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1" y="1295400"/>
            <a:ext cx="5486399" cy="2448874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Тестирующая организация в течение 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тестирования.</a:t>
            </a:r>
          </a:p>
          <a:p>
            <a:pPr marR="969010" lvl="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Исполнительные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субъектах РФ и (или) посредством системы </a:t>
            </a:r>
            <a:r>
              <a:rPr lang="ru-RU" sz="1200" dirty="0" err="1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междведомственного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 электронного взаимодействия.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4325" y="3962400"/>
            <a:ext cx="4791075" cy="2590116"/>
          </a:xfrm>
          <a:prstGeom prst="roundRect">
            <a:avLst>
              <a:gd name="adj" fmla="val 420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04784" y="4490695"/>
            <a:ext cx="2900617" cy="1533525"/>
          </a:xfrm>
          <a:prstGeom prst="roundRect">
            <a:avLst>
              <a:gd name="adj" fmla="val 644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0"/>
              </a:spcAft>
            </a:pPr>
            <a:r>
              <a:rPr lang="ru-RU" sz="1400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lang="ru-RU" sz="1400" b="1" dirty="0" smtClean="0">
                <a:solidFill>
                  <a:srgbClr val="003366"/>
                </a:solidFill>
                <a:latin typeface="Century Gothic" pitchFamily="34" charset="0"/>
                <a:ea typeface="Times New Roman"/>
              </a:rPr>
              <a:t>успешном прохождении тестирования</a:t>
            </a:r>
            <a:endParaRPr lang="ru-RU" sz="1400" b="1" dirty="0">
              <a:solidFill>
                <a:srgbClr val="003366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3" name="Фигура, имеющая форму буквы L 2"/>
          <p:cNvSpPr/>
          <p:nvPr/>
        </p:nvSpPr>
        <p:spPr>
          <a:xfrm rot="2496345" flipH="1">
            <a:off x="769497" y="4341627"/>
            <a:ext cx="1116765" cy="1364935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14998" y="762000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A0D4E69D-EACA-693B-9F2D-F800622AAF0B}"/>
              </a:ext>
            </a:extLst>
          </p:cNvPr>
          <p:cNvSpPr/>
          <p:nvPr/>
        </p:nvSpPr>
        <p:spPr>
          <a:xfrm>
            <a:off x="5800725" y="836220"/>
            <a:ext cx="50196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ru-RU" sz="1600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 НЕ ПРОЙДЕНО </a:t>
            </a:r>
          </a:p>
        </p:txBody>
      </p:sp>
      <p:sp>
        <p:nvSpPr>
          <p:cNvPr id="22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14998" y="1401654"/>
            <a:ext cx="6096001" cy="1722546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Если ребенок не прошел тестирование, предлагается пройти дополнительное обучение русскому языку.</a:t>
            </a: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Повторно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пройти тестирование можно не ранее, чем через 3 месяца.</a:t>
            </a:r>
          </a:p>
          <a:p>
            <a:pPr algn="just">
              <a:spcAft>
                <a:spcPts val="0"/>
              </a:spcAft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При повторном прохождении тестирования не допускается повторное предоставление ранее использованного варианта</a:t>
            </a: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.</a:t>
            </a: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AutoNum type="arabicPeriod"/>
            </a:pPr>
            <a:endParaRPr lang="ru-RU" sz="1200" dirty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00725" y="3466416"/>
            <a:ext cx="601980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895350" algn="l">
              <a:spcBef>
                <a:spcPts val="130"/>
              </a:spcBef>
            </a:pPr>
            <a:r>
              <a:rPr lang="ru-RU" b="1" dirty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FFFF"/>
                </a:solidFill>
                <a:latin typeface="Century Gothic" pitchFamily="34" charset="0"/>
                <a:cs typeface="Calibri"/>
              </a:rPr>
              <a:t>УЧЕТ И ХРАНЕНИЕ МАТЕРИАЛОВ</a:t>
            </a: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=""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81675" y="4266865"/>
            <a:ext cx="6010274" cy="175735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Все материалы тестирования хранятся в тестирующей организации.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Учет </a:t>
            </a:r>
            <a:r>
              <a:rPr lang="ru-RU" sz="1200" dirty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сведений о результатах тестирования обеспечивается исполнительным органом в сфере образования и (или) образовательными организациями. </a:t>
            </a: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chemeClr val="tx1"/>
              </a:solidFill>
              <a:latin typeface="Century Gothic" pitchFamily="34" charset="0"/>
              <a:ea typeface="Times New Roman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  <a:ea typeface="Times New Roman"/>
              </a:rPr>
              <a:t>Обеспечивается публикация на ЕПГУ (при наличии технической возможности) или РПГУ</a:t>
            </a:r>
          </a:p>
        </p:txBody>
      </p:sp>
    </p:spTree>
    <p:extLst>
      <p:ext uri="{BB962C8B-B14F-4D97-AF65-F5344CB8AC3E}">
        <p14:creationId xmlns:p14="http://schemas.microsoft.com/office/powerpoint/2010/main" val="103384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61A225400C6FB48AED5E3AFDA26AF5C" ma:contentTypeVersion="0" ma:contentTypeDescription="Создание документа." ma:contentTypeScope="" ma:versionID="6fd8df6f333b284a03075aaabf2f58f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F226920-6C4A-4517-A518-6D924E9F6BFA}"/>
</file>

<file path=customXml/itemProps2.xml><?xml version="1.0" encoding="utf-8"?>
<ds:datastoreItem xmlns:ds="http://schemas.openxmlformats.org/officeDocument/2006/customXml" ds:itemID="{6FFCA054-56A5-4F95-98AB-A9CB73BE81C7}"/>
</file>

<file path=customXml/itemProps3.xml><?xml version="1.0" encoding="utf-8"?>
<ds:datastoreItem xmlns:ds="http://schemas.openxmlformats.org/officeDocument/2006/customXml" ds:itemID="{3979C8DC-C4CE-4C91-BAF5-40963AC306D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Words>937</Words>
  <Application>Microsoft Office PowerPoint</Application>
  <PresentationFormat>Произвольный</PresentationFormat>
  <Paragraphs>108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Office Theme</vt:lpstr>
      <vt:lpstr>Тема Office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Презентация PowerPoint</vt:lpstr>
      <vt:lpstr>Презентация PowerPoint</vt:lpstr>
      <vt:lpstr>ПРИКАЗ № 171 от 04 марта 2025г.   ПОРЯДОК ПРИЕМА НА ОБУЧЕНИЕ </vt:lpstr>
      <vt:lpstr>ПРИКАЗ № 170 от 04 марта 2025г.   ПОРЯДОК ПРОВЕДЕНИЯ ТЕСТИРОВАНИЯ </vt:lpstr>
      <vt:lpstr>ПРИКАЗ № 170 ОТ 04 МАРТА 2025 Г.   ПОРЯДОК ПРОВЕДЕНИЯ ТЕСТИРОВАНИЯ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tarasova-ea</cp:lastModifiedBy>
  <cp:revision>63</cp:revision>
  <cp:lastPrinted>2025-03-27T13:23:14Z</cp:lastPrinted>
  <dcterms:created xsi:type="dcterms:W3CDTF">2025-03-17T06:45:18Z</dcterms:created>
  <dcterms:modified xsi:type="dcterms:W3CDTF">2025-03-27T14:02:08Z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  <property fmtid="{D5CDD505-2E9C-101B-9397-08002B2CF9AE}" pid="6" name="ContentTypeId">
    <vt:lpwstr>0x010100B61A225400C6FB48AED5E3AFDA26AF5C</vt:lpwstr>
  </property>
</Properties>
</file>