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0" r:id="rId2"/>
    <p:sldId id="257" r:id="rId3"/>
    <p:sldId id="261" r:id="rId4"/>
    <p:sldId id="259" r:id="rId5"/>
    <p:sldId id="258" r:id="rId6"/>
    <p:sldId id="267" r:id="rId7"/>
    <p:sldId id="262" r:id="rId8"/>
    <p:sldId id="263" r:id="rId9"/>
    <p:sldId id="256" r:id="rId10"/>
    <p:sldId id="264" r:id="rId11"/>
    <p:sldId id="265" r:id="rId12"/>
    <p:sldId id="266"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343805C3-C56D-45C9-966E-8990469A9A29}" type="datetimeFigureOut">
              <a:rPr lang="ru-RU"/>
              <a:pPr>
                <a:defRPr/>
              </a:pPr>
              <a:t>21.03.2021</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0C629D81-D89A-4F97-A006-B17AE0480334}"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D27EA490-9492-43D7-A866-5B7A14F809E8}" type="datetimeFigureOut">
              <a:rPr lang="ru-RU"/>
              <a:pPr>
                <a:defRPr/>
              </a:pPr>
              <a:t>21.03.2021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448C875E-CB8D-4922-9346-12EA0BDC090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3B9BB09-4DB6-42D3-BC93-5E9CF35EDF3B}" type="datetimeFigureOut">
              <a:rPr lang="ru-RU"/>
              <a:pPr>
                <a:defRPr/>
              </a:pPr>
              <a:t>21.03.2021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3124C96-A7CE-4E54-AE18-24358A2F8EC9}"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9487DF32-B23C-4D9C-B13C-2CCA4D6825D4}" type="datetimeFigureOut">
              <a:rPr lang="ru-RU"/>
              <a:pPr>
                <a:defRPr/>
              </a:pPr>
              <a:t>21.03.2021</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FABB7313-28CF-40F2-8202-A4089CE13D8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5539C099-4859-407D-BE6C-98782E129B51}" type="datetimeFigureOut">
              <a:rPr lang="ru-RU"/>
              <a:pPr>
                <a:defRPr/>
              </a:pPr>
              <a:t>21.03.2021</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F6C76747-516B-4D33-9720-71AC9FD97B2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7374043C-16DA-4B9B-8D51-C8FED94B257C}" type="datetimeFigureOut">
              <a:rPr lang="ru-RU"/>
              <a:pPr>
                <a:defRPr/>
              </a:pPr>
              <a:t>21.03.2021</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C6824072-CF78-4EBD-B9AD-7D8994358CF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3FC74E9D-E7CD-4EF0-9209-1100CE77E149}" type="datetimeFigureOut">
              <a:rPr lang="ru-RU"/>
              <a:pPr>
                <a:defRPr/>
              </a:pPr>
              <a:t>21.03.2021</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3588D151-66B5-47C3-A505-8B7BEC49F7A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583CCEC0-C1B3-407A-AFF9-33C3306354DC}" type="datetimeFigureOut">
              <a:rPr lang="ru-RU"/>
              <a:pPr>
                <a:defRPr/>
              </a:pPr>
              <a:t>21.03.2021</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B0FADB75-76E8-42E1-82B9-9855A462089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182C318E-257A-4D55-8391-7AE1263FD49D}" type="datetimeFigureOut">
              <a:rPr lang="ru-RU"/>
              <a:pPr>
                <a:defRPr/>
              </a:pPr>
              <a:t>21.03.2021</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67CE3F79-9AB2-4263-A80D-65B826EF060A}"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2DD8F12A-956A-43D6-96FA-04E97F6CFCC4}" type="datetimeFigureOut">
              <a:rPr lang="ru-RU"/>
              <a:pPr>
                <a:defRPr/>
              </a:pPr>
              <a:t>21.03.2021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7621CE8-94AA-4B0F-8E25-9026BE0F3FB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8B4F8BDF-4BA3-477F-858D-3CA6B2359DC9}" type="datetimeFigureOut">
              <a:rPr lang="ru-RU"/>
              <a:pPr>
                <a:defRPr/>
              </a:pPr>
              <a:t>21.03.2021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D51F7569-12B9-4C70-9D48-52E2236FC35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smtClean="0"/>
              <a:t>Образец заголовка</a:t>
            </a:r>
            <a:endParaRPr lang="en-US" smtClean="0"/>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D700ED9A-8502-4E06-A823-EBB1A30EF689}" type="datetimeFigureOut">
              <a:rPr lang="ru-RU"/>
              <a:pPr>
                <a:defRPr/>
              </a:pPr>
              <a:t>21.03.2021</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C0815362-4122-44F7-AD7E-8ED50612AAFE}" type="slidenum">
              <a:rPr lang="ru-RU"/>
              <a:pPr>
                <a:defRPr/>
              </a:pPr>
              <a:t>‹#›</a:t>
            </a:fld>
            <a:endParaRPr 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84" r:id="rId1"/>
    <p:sldLayoutId id="2147483683" r:id="rId2"/>
    <p:sldLayoutId id="2147483685" r:id="rId3"/>
    <p:sldLayoutId id="2147483682" r:id="rId4"/>
    <p:sldLayoutId id="2147483681" r:id="rId5"/>
    <p:sldLayoutId id="2147483680" r:id="rId6"/>
    <p:sldLayoutId id="2147483679" r:id="rId7"/>
    <p:sldLayoutId id="2147483678" r:id="rId8"/>
    <p:sldLayoutId id="2147483686" r:id="rId9"/>
    <p:sldLayoutId id="2147483677" r:id="rId10"/>
    <p:sldLayoutId id="2147483676"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850"/>
            <a:ext cx="542925" cy="581025"/>
          </a:xfrm>
        </p:spPr>
        <p:txBody>
          <a:bodyPr>
            <a:normAutofit fontScale="90000"/>
          </a:bodyPr>
          <a:lstStyle/>
          <a:p>
            <a:pPr fontAlgn="auto">
              <a:spcAft>
                <a:spcPts val="0"/>
              </a:spcAft>
              <a:defRPr/>
            </a:pPr>
            <a:endParaRPr lang="ru-RU" dirty="0"/>
          </a:p>
        </p:txBody>
      </p:sp>
      <p:pic>
        <p:nvPicPr>
          <p:cNvPr id="13314" name="Picture 2" descr="http://im4-tub-ru.yandex.net/i?id=34095898-39-72&amp;n=2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3315" name="TextBox 4"/>
          <p:cNvSpPr txBox="1">
            <a:spLocks noChangeArrowheads="1"/>
          </p:cNvSpPr>
          <p:nvPr/>
        </p:nvSpPr>
        <p:spPr bwMode="auto">
          <a:xfrm>
            <a:off x="2071688" y="285750"/>
            <a:ext cx="5214937" cy="1323975"/>
          </a:xfrm>
          <a:prstGeom prst="rect">
            <a:avLst/>
          </a:prstGeom>
          <a:noFill/>
          <a:ln w="9525">
            <a:noFill/>
            <a:miter lim="800000"/>
            <a:headEnd/>
            <a:tailEnd/>
          </a:ln>
        </p:spPr>
        <p:txBody>
          <a:bodyPr>
            <a:spAutoFit/>
          </a:bodyPr>
          <a:lstStyle/>
          <a:p>
            <a:r>
              <a:rPr lang="ru-RU" sz="8000" b="1">
                <a:solidFill>
                  <a:srgbClr val="C00000"/>
                </a:solidFill>
                <a:latin typeface="Constantia" pitchFamily="18" charset="0"/>
              </a:rPr>
              <a:t>Мәзәкләр</a:t>
            </a:r>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Содержимое 2"/>
          <p:cNvSpPr>
            <a:spLocks noGrp="1"/>
          </p:cNvSpPr>
          <p:nvPr>
            <p:ph idx="1"/>
          </p:nvPr>
        </p:nvSpPr>
        <p:spPr>
          <a:xfrm>
            <a:off x="457200" y="857250"/>
            <a:ext cx="8229600" cy="5467350"/>
          </a:xfrm>
        </p:spPr>
        <p:txBody>
          <a:bodyPr/>
          <a:lstStyle/>
          <a:p>
            <a:r>
              <a:rPr lang="ru-RU" smtClean="0">
                <a:solidFill>
                  <a:srgbClr val="00B050"/>
                </a:solidFill>
              </a:rPr>
              <a:t> </a:t>
            </a:r>
            <a:r>
              <a:rPr lang="ru-RU" b="1" i="1" u="sng" smtClean="0">
                <a:solidFill>
                  <a:srgbClr val="00B050"/>
                </a:solidFill>
              </a:rPr>
              <a:t> </a:t>
            </a:r>
            <a:r>
              <a:rPr lang="ru-RU" sz="4800" b="1" i="1" u="sng" smtClean="0">
                <a:solidFill>
                  <a:srgbClr val="00B050"/>
                </a:solidFill>
              </a:rPr>
              <a:t>Мәзәк</a:t>
            </a:r>
            <a:r>
              <a:rPr lang="ru-RU" sz="4800" smtClean="0">
                <a:solidFill>
                  <a:srgbClr val="C00000"/>
                </a:solidFill>
              </a:rPr>
              <a:t> - кечкенә күләмле, чәчмә формадагы көлкеле (сатирик я юмористик) эчтәлекле әсәр. Тапкыр һәм көтелмәгән чишелеш белән тәмамлануы - жанрның үзенчәлекле билгесе</a:t>
            </a:r>
          </a:p>
        </p:txBody>
      </p:sp>
      <p:sp>
        <p:nvSpPr>
          <p:cNvPr id="14338" name="AutoShape 2" descr="https://edu.tatar.ru/upload/cor/245.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Constantia" pitchFamily="18" charset="0"/>
            </a:endParaRPr>
          </a:p>
        </p:txBody>
      </p:sp>
      <p:sp>
        <p:nvSpPr>
          <p:cNvPr id="14339" name="AutoShape 4" descr="https://edu.tatar.ru/upload/cor/245.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Constantia" pitchFamily="18" charset="0"/>
            </a:endParaRPr>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Содержимое 2"/>
          <p:cNvSpPr>
            <a:spLocks noGrp="1"/>
          </p:cNvSpPr>
          <p:nvPr>
            <p:ph idx="1"/>
          </p:nvPr>
        </p:nvSpPr>
        <p:spPr>
          <a:xfrm>
            <a:off x="457200" y="785813"/>
            <a:ext cx="8229600" cy="5538787"/>
          </a:xfrm>
        </p:spPr>
        <p:txBody>
          <a:bodyPr/>
          <a:lstStyle/>
          <a:p>
            <a:r>
              <a:rPr lang="ru-RU" smtClean="0"/>
              <a:t> </a:t>
            </a:r>
            <a:r>
              <a:rPr lang="ru-RU" sz="4800" i="1" smtClean="0">
                <a:solidFill>
                  <a:srgbClr val="0070C0"/>
                </a:solidFill>
              </a:rPr>
              <a:t>"Ул җирдә яши торган чын кешеләр, аларның башыннан узган яисә узардай булган реаль хәлләр белән генә эш итә",</a:t>
            </a:r>
            <a:r>
              <a:rPr lang="ru-RU" sz="4800" smtClean="0">
                <a:solidFill>
                  <a:srgbClr val="0070C0"/>
                </a:solidFill>
              </a:rPr>
              <a:t> - дип яза бу турыда </a:t>
            </a:r>
            <a:r>
              <a:rPr lang="ru-RU" sz="4800" smtClean="0">
                <a:solidFill>
                  <a:srgbClr val="00B050"/>
                </a:solidFill>
              </a:rPr>
              <a:t>Гомәр ага Бәширов.</a:t>
            </a:r>
          </a:p>
        </p:txBody>
      </p:sp>
    </p:spTree>
  </p:cSld>
  <p:clrMapOvr>
    <a:masterClrMapping/>
  </p:clrMapOvr>
  <p:transition spd="slow">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Содержимое 2"/>
          <p:cNvSpPr>
            <a:spLocks noGrp="1"/>
          </p:cNvSpPr>
          <p:nvPr>
            <p:ph idx="1"/>
          </p:nvPr>
        </p:nvSpPr>
        <p:spPr>
          <a:xfrm>
            <a:off x="457200" y="785813"/>
            <a:ext cx="8229600" cy="5538787"/>
          </a:xfrm>
        </p:spPr>
        <p:txBody>
          <a:bodyPr/>
          <a:lstStyle/>
          <a:p>
            <a:r>
              <a:rPr lang="ru-RU" sz="3200" smtClean="0"/>
              <a:t>Татар халык иҗатының мәзәк жанры рус фольклорындагы анекдотка якын тора. Революциягә кадәрге татар матбугатында мәзәкләр еш кына </a:t>
            </a:r>
            <a:r>
              <a:rPr lang="ru-RU" sz="3200" b="1" i="1" smtClean="0"/>
              <a:t>"хикәят"</a:t>
            </a:r>
            <a:r>
              <a:rPr lang="ru-RU" sz="3200" smtClean="0"/>
              <a:t> исеме белән басылып килгәннәр.    </a:t>
            </a:r>
          </a:p>
          <a:p>
            <a:endParaRPr lang="ru-RU" sz="3200" smtClean="0"/>
          </a:p>
          <a:p>
            <a:r>
              <a:rPr lang="ru-RU" sz="3200" smtClean="0"/>
              <a:t> </a:t>
            </a:r>
            <a:r>
              <a:rPr lang="ru-RU" sz="3200" b="1" i="1" smtClean="0"/>
              <a:t>"Ләтифә"</a:t>
            </a:r>
            <a:r>
              <a:rPr lang="ru-RU" sz="3200" smtClean="0"/>
              <a:t> һәм </a:t>
            </a:r>
            <a:r>
              <a:rPr lang="ru-RU" sz="3200" b="1" i="1" smtClean="0"/>
              <a:t>"мәзәк" (мәзах)</a:t>
            </a:r>
            <a:r>
              <a:rPr lang="ru-RU" sz="3200" smtClean="0"/>
              <a:t> атамалары да киң кулланылган. Гарәп теленнән кергән бу сүзләр бездә </a:t>
            </a:r>
            <a:r>
              <a:rPr lang="ru-RU" sz="3200" b="1" i="1" smtClean="0"/>
              <a:t>"көлкеле кыска хикәя"</a:t>
            </a:r>
            <a:r>
              <a:rPr lang="ru-RU" sz="3200" smtClean="0"/>
              <a:t> дигән мәгънәдә йөргәннәр.</a:t>
            </a:r>
          </a:p>
        </p:txBody>
      </p:sp>
      <p:pic>
        <p:nvPicPr>
          <p:cNvPr id="16386" name="Picture 2" descr="http://im5-tub-ru.yandex.net/i?id=483566367-68-72&amp;n=21"/>
          <p:cNvPicPr>
            <a:picLocks noChangeAspect="1" noChangeArrowheads="1"/>
          </p:cNvPicPr>
          <p:nvPr/>
        </p:nvPicPr>
        <p:blipFill>
          <a:blip r:embed="rId2"/>
          <a:srcRect/>
          <a:stretch>
            <a:fillRect/>
          </a:stretch>
        </p:blipFill>
        <p:spPr bwMode="auto">
          <a:xfrm>
            <a:off x="5940425" y="3284538"/>
            <a:ext cx="2214563" cy="1660525"/>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Содержимое 2"/>
          <p:cNvSpPr>
            <a:spLocks noGrp="1"/>
          </p:cNvSpPr>
          <p:nvPr>
            <p:ph idx="1"/>
          </p:nvPr>
        </p:nvSpPr>
        <p:spPr>
          <a:xfrm>
            <a:off x="457200" y="714375"/>
            <a:ext cx="8229600" cy="5610225"/>
          </a:xfrm>
        </p:spPr>
        <p:txBody>
          <a:bodyPr/>
          <a:lstStyle/>
          <a:p>
            <a:pPr algn="just"/>
            <a:r>
              <a:rPr lang="ru-RU" smtClean="0"/>
              <a:t> </a:t>
            </a:r>
            <a:r>
              <a:rPr lang="ru-RU" sz="3200" b="1" i="1" smtClean="0">
                <a:solidFill>
                  <a:srgbClr val="002060"/>
                </a:solidFill>
              </a:rPr>
              <a:t>Әгәр биш-алты кеше бергә җыела икән, шулар арасында бүтәннәрнең күңелен ачардай бер җор кеше, халык әйтмешли, авызы белән кош тотардай берәр "тел бистәсе" булмыйча калмый. Ул элек тә шулай булган, хәзер дә шулай. Билгеле инде, андый кешенең теленә эләксә, иң гади бер хәлнең, кечкенә генә тормыш маҗарасының да күңелле бер мәзәккә әйләнеп китүе тиз. </a:t>
            </a:r>
            <a:r>
              <a:rPr lang="ru-RU" sz="3200" b="1" i="1" smtClean="0">
                <a:solidFill>
                  <a:srgbClr val="C00000"/>
                </a:solidFill>
              </a:rPr>
              <a:t>(Гомәр Бәширов) </a:t>
            </a:r>
            <a:endParaRPr lang="ru-RU" sz="3200" smtClean="0">
              <a:solidFill>
                <a:srgbClr val="C00000"/>
              </a:solidFill>
            </a:endParaRPr>
          </a:p>
        </p:txBody>
      </p:sp>
    </p:spTree>
  </p:cSld>
  <p:clrMapOvr>
    <a:masterClrMapping/>
  </p:clrMapOvr>
  <p:transition spd="slow">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http://im7-tub-ru.yandex.net/i?id=345622516-30-72&amp;n=21"/>
          <p:cNvPicPr>
            <a:picLocks noChangeAspect="1" noChangeArrowheads="1"/>
          </p:cNvPicPr>
          <p:nvPr/>
        </p:nvPicPr>
        <p:blipFill>
          <a:blip r:embed="rId2"/>
          <a:srcRect/>
          <a:stretch>
            <a:fillRect/>
          </a:stretch>
        </p:blipFill>
        <p:spPr bwMode="auto">
          <a:xfrm>
            <a:off x="428625" y="571500"/>
            <a:ext cx="3740150" cy="3000375"/>
          </a:xfrm>
          <a:prstGeom prst="rect">
            <a:avLst/>
          </a:prstGeom>
          <a:noFill/>
          <a:ln w="9525">
            <a:noFill/>
            <a:miter lim="800000"/>
            <a:headEnd/>
            <a:tailEnd/>
          </a:ln>
        </p:spPr>
      </p:pic>
      <p:pic>
        <p:nvPicPr>
          <p:cNvPr id="18434" name="Picture 4" descr="http://im7-tub-ru.yandex.net/i?id=95294673-49-72&amp;n=21"/>
          <p:cNvPicPr>
            <a:picLocks noChangeAspect="1" noChangeArrowheads="1"/>
          </p:cNvPicPr>
          <p:nvPr/>
        </p:nvPicPr>
        <p:blipFill>
          <a:blip r:embed="rId3"/>
          <a:srcRect/>
          <a:stretch>
            <a:fillRect/>
          </a:stretch>
        </p:blipFill>
        <p:spPr bwMode="auto">
          <a:xfrm>
            <a:off x="5000625" y="2214563"/>
            <a:ext cx="3105150" cy="4014787"/>
          </a:xfrm>
          <a:prstGeom prst="rect">
            <a:avLst/>
          </a:prstGeom>
          <a:noFill/>
          <a:ln w="9525">
            <a:noFill/>
            <a:miter lim="800000"/>
            <a:headEnd/>
            <a:tailEnd/>
          </a:ln>
        </p:spPr>
      </p:pic>
      <p:sp>
        <p:nvSpPr>
          <p:cNvPr id="18435" name="AutoShape 6" descr="https://edu.tatar.ru/upload/cor/235.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Constantia" pitchFamily="18" charset="0"/>
            </a:endParaRPr>
          </a:p>
        </p:txBody>
      </p:sp>
    </p:spTree>
  </p:cSld>
  <p:clrMapOvr>
    <a:masterClrMapping/>
  </p:clrMapOvr>
  <p:transition spd="slow">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57250"/>
            <a:ext cx="8229600" cy="5467350"/>
          </a:xfrm>
        </p:spPr>
        <p:txBody>
          <a:bodyPr>
            <a:normAutofit fontScale="92500" lnSpcReduction="20000"/>
          </a:bodyPr>
          <a:lstStyle/>
          <a:p>
            <a:pPr marL="274320" indent="-274320" fontAlgn="auto">
              <a:spcAft>
                <a:spcPts val="0"/>
              </a:spcAft>
              <a:buClr>
                <a:schemeClr val="accent3"/>
              </a:buClr>
              <a:buFont typeface="Wingdings 2"/>
              <a:buChar char=""/>
              <a:defRPr/>
            </a:pPr>
            <a:r>
              <a:rPr lang="ru-RU" dirty="0" smtClean="0"/>
              <a:t> </a:t>
            </a:r>
            <a:r>
              <a:rPr lang="ru-RU" sz="4000" dirty="0" err="1" smtClean="0"/>
              <a:t>Мәзәкләрдә </a:t>
            </a:r>
            <a:r>
              <a:rPr lang="ru-RU" sz="4000" dirty="0" smtClean="0"/>
              <a:t>конфликт </a:t>
            </a:r>
            <a:r>
              <a:rPr lang="ru-RU" sz="4000" dirty="0" err="1" smtClean="0"/>
              <a:t>күбрәк кешеләр арасындагы</a:t>
            </a:r>
            <a:r>
              <a:rPr lang="ru-RU" sz="4000" dirty="0" smtClean="0"/>
              <a:t> </a:t>
            </a:r>
            <a:r>
              <a:rPr lang="ru-RU" sz="4000" dirty="0" err="1" smtClean="0"/>
              <a:t>мөнәсәбәтләргә нигезләнә</a:t>
            </a:r>
            <a:r>
              <a:rPr lang="ru-RU" sz="4000" dirty="0" smtClean="0"/>
              <a:t>. </a:t>
            </a:r>
            <a:r>
              <a:rPr lang="ru-RU" sz="4000" dirty="0" err="1" smtClean="0"/>
              <a:t>Башыннан</a:t>
            </a:r>
            <a:r>
              <a:rPr lang="ru-RU" sz="4000" dirty="0" smtClean="0"/>
              <a:t> </a:t>
            </a:r>
            <a:r>
              <a:rPr lang="ru-RU" sz="4000" dirty="0" err="1" smtClean="0"/>
              <a:t>гаҗәеп маҗаралар кичергән, хәтта берничә мәртәбә </a:t>
            </a:r>
            <a:r>
              <a:rPr lang="ru-RU" sz="4000" dirty="0" smtClean="0"/>
              <a:t>"теге </a:t>
            </a:r>
            <a:r>
              <a:rPr lang="ru-RU" sz="4000" dirty="0" err="1" smtClean="0"/>
              <a:t>дөнья</a:t>
            </a:r>
            <a:r>
              <a:rPr lang="ru-RU" sz="4000" dirty="0" smtClean="0"/>
              <a:t>"да </a:t>
            </a:r>
            <a:r>
              <a:rPr lang="ru-RU" sz="4000" dirty="0" err="1" smtClean="0"/>
              <a:t>булып</a:t>
            </a:r>
            <a:r>
              <a:rPr lang="ru-RU" sz="4000" dirty="0" smtClean="0"/>
              <a:t> </a:t>
            </a:r>
            <a:r>
              <a:rPr lang="ru-RU" sz="4000" dirty="0" err="1" smtClean="0"/>
              <a:t>кайткан</a:t>
            </a:r>
            <a:r>
              <a:rPr lang="ru-RU" sz="4000" dirty="0" smtClean="0"/>
              <a:t> </a:t>
            </a:r>
            <a:r>
              <a:rPr lang="ru-RU" sz="4000" dirty="0" err="1" smtClean="0"/>
              <a:t>атаклы</a:t>
            </a:r>
            <a:r>
              <a:rPr lang="ru-RU" sz="4000" dirty="0" smtClean="0"/>
              <a:t> </a:t>
            </a:r>
            <a:r>
              <a:rPr lang="ru-RU" sz="4000" dirty="0" err="1" smtClean="0"/>
              <a:t>мәзәк </a:t>
            </a:r>
            <a:r>
              <a:rPr lang="ru-RU" sz="4000" dirty="0" smtClean="0"/>
              <a:t>герое </a:t>
            </a:r>
            <a:r>
              <a:rPr lang="ru-RU" sz="4000" dirty="0" err="1" smtClean="0"/>
              <a:t>Хуҗа Насретдин</a:t>
            </a:r>
            <a:r>
              <a:rPr lang="ru-RU" sz="4000" dirty="0" smtClean="0"/>
              <a:t> да </a:t>
            </a:r>
            <a:r>
              <a:rPr lang="ru-RU" sz="4000" dirty="0" err="1" smtClean="0"/>
              <a:t>дошманнары</a:t>
            </a:r>
            <a:r>
              <a:rPr lang="ru-RU" sz="4000" dirty="0" smtClean="0"/>
              <a:t> - </a:t>
            </a:r>
            <a:r>
              <a:rPr lang="ru-RU" sz="4000" dirty="0" err="1" smtClean="0"/>
              <a:t>вәзир</a:t>
            </a:r>
            <a:r>
              <a:rPr lang="ru-RU" sz="4000" dirty="0" smtClean="0"/>
              <a:t>, </a:t>
            </a:r>
            <a:r>
              <a:rPr lang="ru-RU" sz="4000" dirty="0" err="1" smtClean="0"/>
              <a:t>казый</a:t>
            </a:r>
            <a:r>
              <a:rPr lang="ru-RU" sz="4000" dirty="0" smtClean="0"/>
              <a:t>, </a:t>
            </a:r>
            <a:r>
              <a:rPr lang="ru-RU" sz="4000" dirty="0" err="1" smtClean="0"/>
              <a:t>суфый</a:t>
            </a:r>
            <a:r>
              <a:rPr lang="ru-RU" sz="4000" dirty="0" smtClean="0"/>
              <a:t> </a:t>
            </a:r>
            <a:r>
              <a:rPr lang="ru-RU" sz="4000" dirty="0" err="1" smtClean="0"/>
              <a:t>һәм сәүдәгәрләрне тапкырлык</a:t>
            </a:r>
            <a:r>
              <a:rPr lang="ru-RU" sz="4000" dirty="0" smtClean="0"/>
              <a:t> </a:t>
            </a:r>
            <a:r>
              <a:rPr lang="ru-RU" sz="4000" dirty="0" err="1" smtClean="0"/>
              <a:t>һәм хәйлә белән җиңеп чыга</a:t>
            </a:r>
            <a:r>
              <a:rPr lang="ru-RU" sz="4000" dirty="0" smtClean="0"/>
              <a:t>. </a:t>
            </a:r>
            <a:endParaRPr lang="ru-RU" sz="4000" dirty="0"/>
          </a:p>
        </p:txBody>
      </p:sp>
    </p:spTree>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p:txBody>
          <a:bodyPr/>
          <a:lstStyle/>
          <a:p>
            <a:endParaRPr lang="en-US" smtClean="0"/>
          </a:p>
        </p:txBody>
      </p:sp>
      <p:sp>
        <p:nvSpPr>
          <p:cNvPr id="20482" name="Содержимое 2"/>
          <p:cNvSpPr>
            <a:spLocks noGrp="1"/>
          </p:cNvSpPr>
          <p:nvPr>
            <p:ph idx="1"/>
          </p:nvPr>
        </p:nvSpPr>
        <p:spPr/>
        <p:txBody>
          <a:bodyPr/>
          <a:lstStyle/>
          <a:p>
            <a:r>
              <a:rPr lang="ru-RU" smtClean="0"/>
              <a:t>  </a:t>
            </a:r>
            <a:r>
              <a:rPr lang="ru-RU" sz="3600" b="1" i="1" u="sng" smtClean="0"/>
              <a:t>Мәзәк </a:t>
            </a:r>
            <a:r>
              <a:rPr lang="ru-RU" sz="3600" smtClean="0"/>
              <a:t>- борынгы заманнарда ук туып, әле безнең көннәрдә дә актив яши һәм үсә торган жанр. Яңа мәзәкләрдә зур урынны хуҗалык-көнкүреш тематикасы алып тора. Бүгенге көндә мәзәк жанрының әдәп-әхлак тәрбияләүдәге әһәмияте зур. </a:t>
            </a:r>
          </a:p>
        </p:txBody>
      </p:sp>
    </p:spTree>
  </p:cSld>
  <p:clrMapOvr>
    <a:masterClrMapping/>
  </p:clrMapOvr>
  <p:transition spd="slow">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371600"/>
            <a:ext cx="7851775" cy="1828800"/>
          </a:xfrm>
        </p:spPr>
        <p:txBody>
          <a:bodyPr/>
          <a:lstStyle/>
          <a:p>
            <a:pPr fontAlgn="auto">
              <a:spcAft>
                <a:spcPts val="0"/>
              </a:spcAft>
              <a:defRPr/>
            </a:pPr>
            <a:endParaRPr lang="ru-RU" dirty="0"/>
          </a:p>
        </p:txBody>
      </p:sp>
      <p:sp>
        <p:nvSpPr>
          <p:cNvPr id="24578" name="Подзаголовок 2"/>
          <p:cNvSpPr>
            <a:spLocks noGrp="1"/>
          </p:cNvSpPr>
          <p:nvPr>
            <p:ph type="subTitle" idx="1"/>
          </p:nvPr>
        </p:nvSpPr>
        <p:spPr>
          <a:xfrm>
            <a:off x="533400" y="3228975"/>
            <a:ext cx="7854950" cy="1752600"/>
          </a:xfrm>
        </p:spPr>
        <p:txBody>
          <a:bodyPr/>
          <a:lstStyle/>
          <a:p>
            <a:pPr marR="0"/>
            <a:endParaRPr lang="en-US" smtClean="0"/>
          </a:p>
        </p:txBody>
      </p:sp>
      <p:pic>
        <p:nvPicPr>
          <p:cNvPr id="24579" name="Picture 2" descr="http://img-fotki.yandex.ru/get/3304/gzalilova.1/0_1df99_245bb2ba_L.jpg"/>
          <p:cNvPicPr>
            <a:picLocks noChangeAspect="1" noChangeArrowheads="1"/>
          </p:cNvPicPr>
          <p:nvPr/>
        </p:nvPicPr>
        <p:blipFill>
          <a:blip r:embed="rId2"/>
          <a:srcRect/>
          <a:stretch>
            <a:fillRect/>
          </a:stretch>
        </p:blipFill>
        <p:spPr bwMode="auto">
          <a:xfrm>
            <a:off x="500063" y="642938"/>
            <a:ext cx="7858125" cy="5656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85813"/>
            <a:ext cx="8229600" cy="5538787"/>
          </a:xfrm>
        </p:spPr>
        <p:txBody>
          <a:bodyPr>
            <a:normAutofit fontScale="92500" lnSpcReduction="20000"/>
          </a:bodyPr>
          <a:lstStyle/>
          <a:p>
            <a:pPr marL="274320" indent="-274320" fontAlgn="auto">
              <a:spcAft>
                <a:spcPts val="0"/>
              </a:spcAft>
              <a:buClr>
                <a:schemeClr val="accent3"/>
              </a:buClr>
              <a:buFont typeface="Wingdings 2"/>
              <a:buChar char=""/>
              <a:defRPr/>
            </a:pPr>
            <a:r>
              <a:rPr lang="ru-RU" dirty="0" err="1" smtClean="0"/>
              <a:t>Бервакыт</a:t>
            </a:r>
            <a:r>
              <a:rPr lang="ru-RU" dirty="0" smtClean="0"/>
              <a:t> </a:t>
            </a:r>
            <a:r>
              <a:rPr lang="ru-RU" dirty="0" err="1" smtClean="0"/>
              <a:t>Хуҗа зираттагы</a:t>
            </a:r>
            <a:r>
              <a:rPr lang="ru-RU" dirty="0" smtClean="0"/>
              <a:t> </a:t>
            </a:r>
            <a:r>
              <a:rPr lang="ru-RU" dirty="0" err="1" smtClean="0"/>
              <a:t>каен</a:t>
            </a:r>
            <a:r>
              <a:rPr lang="ru-RU" dirty="0" smtClean="0"/>
              <a:t> </a:t>
            </a:r>
            <a:r>
              <a:rPr lang="ru-RU" dirty="0" err="1" smtClean="0"/>
              <a:t>агачына</a:t>
            </a:r>
            <a:r>
              <a:rPr lang="ru-RU" dirty="0" smtClean="0"/>
              <a:t> </a:t>
            </a:r>
            <a:r>
              <a:rPr lang="ru-RU" dirty="0" err="1" smtClean="0"/>
              <a:t>сөялеп </a:t>
            </a:r>
            <a:r>
              <a:rPr lang="ru-RU" dirty="0" smtClean="0"/>
              <a:t>тора </a:t>
            </a:r>
            <a:r>
              <a:rPr lang="ru-RU" dirty="0" err="1" smtClean="0"/>
              <a:t>икән</a:t>
            </a:r>
            <a:r>
              <a:rPr lang="ru-RU" dirty="0" smtClean="0"/>
              <a:t>. </a:t>
            </a:r>
            <a:r>
              <a:rPr lang="ru-RU" dirty="0" err="1" smtClean="0"/>
              <a:t>Хуҗа янына</a:t>
            </a:r>
            <a:r>
              <a:rPr lang="ru-RU" dirty="0" smtClean="0"/>
              <a:t> </a:t>
            </a:r>
            <a:r>
              <a:rPr lang="ru-RU" dirty="0" err="1" smtClean="0"/>
              <a:t>бер</a:t>
            </a:r>
            <a:r>
              <a:rPr lang="ru-RU" dirty="0" smtClean="0"/>
              <a:t> бай </a:t>
            </a:r>
            <a:r>
              <a:rPr lang="ru-RU" dirty="0" err="1" smtClean="0"/>
              <a:t>килеп</a:t>
            </a:r>
            <a:r>
              <a:rPr lang="ru-RU" dirty="0" smtClean="0"/>
              <a:t>:</a:t>
            </a:r>
            <a:br>
              <a:rPr lang="ru-RU" dirty="0" smtClean="0"/>
            </a:br>
            <a:r>
              <a:rPr lang="ru-RU" dirty="0" err="1" smtClean="0"/>
              <a:t>Йә</a:t>
            </a:r>
            <a:r>
              <a:rPr lang="ru-RU" dirty="0" smtClean="0"/>
              <a:t>, </a:t>
            </a:r>
            <a:r>
              <a:rPr lang="ru-RU" dirty="0" err="1" smtClean="0"/>
              <a:t>Хуҗа</a:t>
            </a:r>
            <a:r>
              <a:rPr lang="ru-RU" dirty="0" smtClean="0"/>
              <a:t>, мине </a:t>
            </a:r>
            <a:r>
              <a:rPr lang="ru-RU" dirty="0" err="1" smtClean="0"/>
              <a:t>бер</a:t>
            </a:r>
            <a:r>
              <a:rPr lang="ru-RU" dirty="0" smtClean="0"/>
              <a:t> </a:t>
            </a:r>
            <a:r>
              <a:rPr lang="ru-RU" dirty="0" err="1" smtClean="0"/>
              <a:t>алдап</a:t>
            </a:r>
            <a:r>
              <a:rPr lang="ru-RU" dirty="0" smtClean="0"/>
              <a:t> кара </a:t>
            </a:r>
            <a:r>
              <a:rPr lang="ru-RU" dirty="0" err="1" smtClean="0"/>
              <a:t>әле</a:t>
            </a:r>
            <a:r>
              <a:rPr lang="ru-RU" dirty="0" smtClean="0"/>
              <a:t>, - </a:t>
            </a:r>
            <a:r>
              <a:rPr lang="ru-RU" dirty="0" err="1" smtClean="0"/>
              <a:t>дигән</a:t>
            </a:r>
            <a:r>
              <a:rPr lang="ru-RU" dirty="0" smtClean="0"/>
              <a:t>. </a:t>
            </a:r>
            <a:br>
              <a:rPr lang="ru-RU" dirty="0" smtClean="0"/>
            </a:br>
            <a:r>
              <a:rPr lang="ru-RU" dirty="0" err="1" smtClean="0"/>
              <a:t>Алдавын</a:t>
            </a:r>
            <a:r>
              <a:rPr lang="ru-RU" dirty="0" smtClean="0"/>
              <a:t> </a:t>
            </a:r>
            <a:r>
              <a:rPr lang="ru-RU" dirty="0" err="1" smtClean="0"/>
              <a:t>алдар</a:t>
            </a:r>
            <a:r>
              <a:rPr lang="ru-RU" dirty="0" smtClean="0"/>
              <a:t> идем </a:t>
            </a:r>
            <a:r>
              <a:rPr lang="ru-RU" dirty="0" err="1" smtClean="0"/>
              <a:t>дә </a:t>
            </a:r>
            <a:r>
              <a:rPr lang="ru-RU" dirty="0" smtClean="0"/>
              <a:t>бит, </a:t>
            </a:r>
            <a:r>
              <a:rPr lang="ru-RU" dirty="0" err="1" smtClean="0"/>
              <a:t>алдар</a:t>
            </a:r>
            <a:r>
              <a:rPr lang="ru-RU" dirty="0" smtClean="0"/>
              <a:t> </a:t>
            </a:r>
            <a:r>
              <a:rPr lang="ru-RU" dirty="0" err="1" smtClean="0"/>
              <a:t>капчыгым</a:t>
            </a:r>
            <a:r>
              <a:rPr lang="ru-RU" dirty="0" smtClean="0"/>
              <a:t> </a:t>
            </a:r>
            <a:r>
              <a:rPr lang="ru-RU" dirty="0" err="1" smtClean="0"/>
              <a:t>өйдә </a:t>
            </a:r>
            <a:r>
              <a:rPr lang="ru-RU" dirty="0" smtClean="0"/>
              <a:t>калган, - </a:t>
            </a:r>
            <a:r>
              <a:rPr lang="ru-RU" dirty="0" err="1" smtClean="0"/>
              <a:t>дип</a:t>
            </a:r>
            <a:r>
              <a:rPr lang="ru-RU" dirty="0" smtClean="0"/>
              <a:t> </a:t>
            </a:r>
            <a:r>
              <a:rPr lang="ru-RU" dirty="0" err="1" smtClean="0"/>
              <a:t>җавап кайтарган</a:t>
            </a:r>
            <a:r>
              <a:rPr lang="ru-RU" dirty="0" smtClean="0"/>
              <a:t> </a:t>
            </a:r>
            <a:r>
              <a:rPr lang="ru-RU" dirty="0" err="1" smtClean="0"/>
              <a:t>Хуҗа.</a:t>
            </a:r>
            <a:r>
              <a:rPr lang="ru-RU" dirty="0" smtClean="0"/>
              <a:t> </a:t>
            </a:r>
            <a:br>
              <a:rPr lang="ru-RU" dirty="0" smtClean="0"/>
            </a:br>
            <a:r>
              <a:rPr lang="ru-RU" dirty="0" smtClean="0"/>
              <a:t>Бар, </a:t>
            </a:r>
            <a:r>
              <a:rPr lang="ru-RU" dirty="0" err="1" smtClean="0"/>
              <a:t>алдар</a:t>
            </a:r>
            <a:r>
              <a:rPr lang="ru-RU" dirty="0" smtClean="0"/>
              <a:t> </a:t>
            </a:r>
            <a:r>
              <a:rPr lang="ru-RU" dirty="0" err="1" smtClean="0"/>
              <a:t>капчыгыңны алып</a:t>
            </a:r>
            <a:r>
              <a:rPr lang="ru-RU" dirty="0" smtClean="0"/>
              <a:t> кил, - </a:t>
            </a:r>
            <a:r>
              <a:rPr lang="ru-RU" dirty="0" err="1" smtClean="0"/>
              <a:t>дигән </a:t>
            </a:r>
            <a:r>
              <a:rPr lang="ru-RU" dirty="0" smtClean="0"/>
              <a:t>бай.</a:t>
            </a:r>
            <a:br>
              <a:rPr lang="ru-RU" dirty="0" smtClean="0"/>
            </a:br>
            <a:r>
              <a:rPr lang="ru-RU" dirty="0" err="1" smtClean="0"/>
              <a:t>Килүен килер</a:t>
            </a:r>
            <a:r>
              <a:rPr lang="ru-RU" dirty="0" smtClean="0"/>
              <a:t> идем </a:t>
            </a:r>
            <a:r>
              <a:rPr lang="ru-RU" dirty="0" err="1" smtClean="0"/>
              <a:t>дә</a:t>
            </a:r>
            <a:r>
              <a:rPr lang="ru-RU" dirty="0" smtClean="0"/>
              <a:t>, </a:t>
            </a:r>
            <a:r>
              <a:rPr lang="ru-RU" dirty="0" err="1" smtClean="0"/>
              <a:t>менә бу</a:t>
            </a:r>
            <a:r>
              <a:rPr lang="ru-RU" dirty="0" smtClean="0"/>
              <a:t> </a:t>
            </a:r>
            <a:r>
              <a:rPr lang="ru-RU" dirty="0" err="1" smtClean="0"/>
              <a:t>каенны</a:t>
            </a:r>
            <a:r>
              <a:rPr lang="ru-RU" dirty="0" smtClean="0"/>
              <a:t> </a:t>
            </a:r>
            <a:r>
              <a:rPr lang="ru-RU" dirty="0" err="1" smtClean="0"/>
              <a:t>терәп торырга</a:t>
            </a:r>
            <a:r>
              <a:rPr lang="ru-RU" dirty="0" smtClean="0"/>
              <a:t> </a:t>
            </a:r>
            <a:r>
              <a:rPr lang="ru-RU" dirty="0" err="1" smtClean="0"/>
              <a:t>кирәк</a:t>
            </a:r>
            <a:r>
              <a:rPr lang="ru-RU" dirty="0" smtClean="0"/>
              <a:t>, </a:t>
            </a:r>
            <a:r>
              <a:rPr lang="ru-RU" dirty="0" err="1" smtClean="0"/>
              <a:t>югыйсә ул</a:t>
            </a:r>
            <a:r>
              <a:rPr lang="ru-RU" dirty="0" smtClean="0"/>
              <a:t> </a:t>
            </a:r>
            <a:r>
              <a:rPr lang="ru-RU" dirty="0" err="1" smtClean="0"/>
              <a:t>ава</a:t>
            </a:r>
            <a:r>
              <a:rPr lang="ru-RU" dirty="0" smtClean="0"/>
              <a:t>, </a:t>
            </a:r>
            <a:r>
              <a:rPr lang="ru-RU" dirty="0" err="1" smtClean="0"/>
              <a:t>дигән Хуҗа</a:t>
            </a:r>
            <a:r>
              <a:rPr lang="ru-RU" dirty="0" smtClean="0"/>
              <a:t>. </a:t>
            </a:r>
            <a:br>
              <a:rPr lang="ru-RU" dirty="0" smtClean="0"/>
            </a:br>
            <a:r>
              <a:rPr lang="ru-RU" dirty="0" smtClean="0"/>
              <a:t>Бар, </a:t>
            </a:r>
            <a:r>
              <a:rPr lang="ru-RU" dirty="0" err="1" smtClean="0"/>
              <a:t>алып</a:t>
            </a:r>
            <a:r>
              <a:rPr lang="ru-RU" dirty="0" smtClean="0"/>
              <a:t> кил, </a:t>
            </a:r>
            <a:r>
              <a:rPr lang="ru-RU" dirty="0" err="1" smtClean="0"/>
              <a:t>үзем терәп торырмын</a:t>
            </a:r>
            <a:r>
              <a:rPr lang="ru-RU" dirty="0" smtClean="0"/>
              <a:t>, - </a:t>
            </a:r>
            <a:r>
              <a:rPr lang="ru-RU" dirty="0" err="1" smtClean="0"/>
              <a:t>дигән </a:t>
            </a:r>
            <a:r>
              <a:rPr lang="ru-RU" dirty="0" smtClean="0"/>
              <a:t>бай.</a:t>
            </a:r>
            <a:br>
              <a:rPr lang="ru-RU" dirty="0" smtClean="0"/>
            </a:br>
            <a:r>
              <a:rPr lang="ru-RU" dirty="0" smtClean="0"/>
              <a:t>Кара </a:t>
            </a:r>
            <a:r>
              <a:rPr lang="ru-RU" dirty="0" err="1" smtClean="0"/>
              <a:t>аны</a:t>
            </a:r>
            <a:r>
              <a:rPr lang="ru-RU" dirty="0" smtClean="0"/>
              <a:t>, </a:t>
            </a:r>
            <a:r>
              <a:rPr lang="ru-RU" dirty="0" err="1" smtClean="0"/>
              <a:t>аударасы</a:t>
            </a:r>
            <a:r>
              <a:rPr lang="ru-RU" dirty="0" smtClean="0"/>
              <a:t> </a:t>
            </a:r>
            <a:r>
              <a:rPr lang="ru-RU" dirty="0" err="1" smtClean="0"/>
              <a:t>булма</a:t>
            </a:r>
            <a:r>
              <a:rPr lang="ru-RU" dirty="0" smtClean="0"/>
              <a:t>, </a:t>
            </a:r>
            <a:r>
              <a:rPr lang="ru-RU" dirty="0" err="1" smtClean="0"/>
              <a:t>югыйсә аударып</a:t>
            </a:r>
            <a:r>
              <a:rPr lang="ru-RU" dirty="0" smtClean="0"/>
              <a:t> </a:t>
            </a:r>
            <a:r>
              <a:rPr lang="ru-RU" dirty="0" err="1" smtClean="0"/>
              <a:t>мәетләр куркытырсың</a:t>
            </a:r>
            <a:r>
              <a:rPr lang="ru-RU" dirty="0" smtClean="0"/>
              <a:t>, - </a:t>
            </a:r>
            <a:r>
              <a:rPr lang="ru-RU" dirty="0" err="1" smtClean="0"/>
              <a:t>дигән Хуҗа</a:t>
            </a:r>
            <a:r>
              <a:rPr lang="ru-RU" dirty="0" smtClean="0"/>
              <a:t>. </a:t>
            </a:r>
            <a:br>
              <a:rPr lang="ru-RU" dirty="0" smtClean="0"/>
            </a:br>
            <a:r>
              <a:rPr lang="ru-RU" dirty="0" smtClean="0"/>
              <a:t>    </a:t>
            </a:r>
            <a:r>
              <a:rPr lang="ru-RU" dirty="0" err="1" smtClean="0"/>
              <a:t>Шуннан</a:t>
            </a:r>
            <a:r>
              <a:rPr lang="ru-RU" dirty="0" smtClean="0"/>
              <a:t> </a:t>
            </a:r>
            <a:r>
              <a:rPr lang="ru-RU" dirty="0" err="1" smtClean="0"/>
              <a:t>соң Хуҗа өенә киткән дә ятып</a:t>
            </a:r>
            <a:r>
              <a:rPr lang="ru-RU" dirty="0" smtClean="0"/>
              <a:t> </a:t>
            </a:r>
            <a:r>
              <a:rPr lang="ru-RU" dirty="0" err="1" smtClean="0"/>
              <a:t>йоклаган</a:t>
            </a:r>
            <a:r>
              <a:rPr lang="ru-RU" dirty="0" smtClean="0"/>
              <a:t>. Бай </a:t>
            </a:r>
            <a:r>
              <a:rPr lang="ru-RU" dirty="0" err="1" smtClean="0"/>
              <a:t>бер</a:t>
            </a:r>
            <a:r>
              <a:rPr lang="ru-RU" dirty="0" smtClean="0"/>
              <a:t> </a:t>
            </a:r>
            <a:r>
              <a:rPr lang="ru-RU" dirty="0" err="1" smtClean="0"/>
              <a:t>сәгать көткән</a:t>
            </a:r>
            <a:r>
              <a:rPr lang="ru-RU" dirty="0" smtClean="0"/>
              <a:t>, </a:t>
            </a:r>
            <a:r>
              <a:rPr lang="ru-RU" dirty="0" err="1" smtClean="0"/>
              <a:t>ике</a:t>
            </a:r>
            <a:r>
              <a:rPr lang="ru-RU" dirty="0" smtClean="0"/>
              <a:t>, </a:t>
            </a:r>
            <a:r>
              <a:rPr lang="ru-RU" dirty="0" err="1" smtClean="0"/>
              <a:t>өч</a:t>
            </a:r>
            <a:r>
              <a:rPr lang="ru-RU" dirty="0" smtClean="0"/>
              <a:t>, </a:t>
            </a:r>
            <a:r>
              <a:rPr lang="ru-RU" dirty="0" err="1" smtClean="0"/>
              <a:t>дүрт</a:t>
            </a:r>
            <a:r>
              <a:rPr lang="ru-RU" dirty="0" smtClean="0"/>
              <a:t>, </a:t>
            </a:r>
            <a:r>
              <a:rPr lang="ru-RU" dirty="0" err="1" smtClean="0"/>
              <a:t>биш</a:t>
            </a:r>
            <a:r>
              <a:rPr lang="ru-RU" dirty="0" smtClean="0"/>
              <a:t> </a:t>
            </a:r>
            <a:r>
              <a:rPr lang="ru-RU" dirty="0" err="1" smtClean="0"/>
              <a:t>сәгать буена</a:t>
            </a:r>
            <a:r>
              <a:rPr lang="ru-RU" dirty="0" smtClean="0"/>
              <a:t> </a:t>
            </a:r>
            <a:r>
              <a:rPr lang="ru-RU" dirty="0" err="1" smtClean="0"/>
              <a:t>каенны</a:t>
            </a:r>
            <a:r>
              <a:rPr lang="ru-RU" dirty="0" smtClean="0"/>
              <a:t> </a:t>
            </a:r>
            <a:r>
              <a:rPr lang="ru-RU" dirty="0" err="1" smtClean="0"/>
              <a:t>терәп торган</a:t>
            </a:r>
            <a:r>
              <a:rPr lang="ru-RU" dirty="0" smtClean="0"/>
              <a:t>. </a:t>
            </a:r>
            <a:r>
              <a:rPr lang="ru-RU" dirty="0" err="1" smtClean="0"/>
              <a:t>Ахырда</a:t>
            </a:r>
            <a:r>
              <a:rPr lang="ru-RU" dirty="0" smtClean="0"/>
              <a:t> </a:t>
            </a:r>
            <a:r>
              <a:rPr lang="ru-RU" dirty="0" err="1" smtClean="0"/>
              <a:t>түзмәгән, кинәт кузгалып</a:t>
            </a:r>
            <a:r>
              <a:rPr lang="ru-RU" dirty="0" smtClean="0"/>
              <a:t> </a:t>
            </a:r>
            <a:r>
              <a:rPr lang="ru-RU" dirty="0" err="1" smtClean="0"/>
              <a:t>киткән һәм куркуыннан</a:t>
            </a:r>
            <a:r>
              <a:rPr lang="ru-RU" dirty="0" smtClean="0"/>
              <a:t> </a:t>
            </a:r>
            <a:r>
              <a:rPr lang="ru-RU" dirty="0" err="1" smtClean="0"/>
              <a:t>аяклары</a:t>
            </a:r>
            <a:r>
              <a:rPr lang="ru-RU" dirty="0" smtClean="0"/>
              <a:t> </a:t>
            </a:r>
            <a:r>
              <a:rPr lang="ru-RU" dirty="0" err="1" smtClean="0"/>
              <a:t>җиргә тияр-тимәс йөгергән.</a:t>
            </a:r>
            <a:r>
              <a:rPr lang="ru-RU" dirty="0" smtClean="0"/>
              <a:t> </a:t>
            </a:r>
            <a:r>
              <a:rPr lang="ru-RU" dirty="0" err="1" smtClean="0"/>
              <a:t>Байтак</a:t>
            </a:r>
            <a:r>
              <a:rPr lang="ru-RU" dirty="0" smtClean="0"/>
              <a:t> </a:t>
            </a:r>
            <a:r>
              <a:rPr lang="ru-RU" dirty="0" err="1" smtClean="0"/>
              <a:t>киткәч, артына</a:t>
            </a:r>
            <a:r>
              <a:rPr lang="ru-RU" dirty="0" smtClean="0"/>
              <a:t> </a:t>
            </a:r>
            <a:r>
              <a:rPr lang="ru-RU" dirty="0" err="1" smtClean="0"/>
              <a:t>борылып</a:t>
            </a:r>
            <a:r>
              <a:rPr lang="ru-RU" dirty="0" smtClean="0"/>
              <a:t> </a:t>
            </a:r>
            <a:r>
              <a:rPr lang="ru-RU" dirty="0" err="1" smtClean="0"/>
              <a:t>караса</a:t>
            </a:r>
            <a:r>
              <a:rPr lang="ru-RU" dirty="0" smtClean="0"/>
              <a:t>, ни </a:t>
            </a:r>
            <a:r>
              <a:rPr lang="ru-RU" dirty="0" err="1" smtClean="0"/>
              <a:t>күзе белән күрсен</a:t>
            </a:r>
            <a:r>
              <a:rPr lang="ru-RU" dirty="0" smtClean="0"/>
              <a:t>, </a:t>
            </a:r>
            <a:r>
              <a:rPr lang="ru-RU" dirty="0" err="1" smtClean="0"/>
              <a:t>каен</a:t>
            </a:r>
            <a:r>
              <a:rPr lang="ru-RU" dirty="0" smtClean="0"/>
              <a:t> </a:t>
            </a:r>
            <a:r>
              <a:rPr lang="ru-RU" dirty="0" err="1" smtClean="0"/>
              <a:t>аву</a:t>
            </a:r>
            <a:r>
              <a:rPr lang="ru-RU" dirty="0" smtClean="0"/>
              <a:t> </a:t>
            </a:r>
            <a:r>
              <a:rPr lang="ru-RU" dirty="0" err="1" smtClean="0"/>
              <a:t>түгел</a:t>
            </a:r>
            <a:r>
              <a:rPr lang="ru-RU" dirty="0" smtClean="0"/>
              <a:t>, </a:t>
            </a:r>
            <a:r>
              <a:rPr lang="ru-RU" dirty="0" err="1" smtClean="0"/>
              <a:t>селкенми</a:t>
            </a:r>
            <a:r>
              <a:rPr lang="ru-RU" dirty="0" smtClean="0"/>
              <a:t> </a:t>
            </a:r>
            <a:r>
              <a:rPr lang="ru-RU" dirty="0" err="1" smtClean="0"/>
              <a:t>дә икән</a:t>
            </a:r>
            <a:r>
              <a:rPr lang="ru-RU" dirty="0" smtClean="0"/>
              <a:t>. </a:t>
            </a:r>
            <a:r>
              <a:rPr lang="ru-RU" dirty="0" err="1" smtClean="0"/>
              <a:t>Шунда</a:t>
            </a:r>
            <a:r>
              <a:rPr lang="ru-RU" dirty="0" smtClean="0"/>
              <a:t> </a:t>
            </a:r>
            <a:r>
              <a:rPr lang="ru-RU" dirty="0" err="1" smtClean="0"/>
              <a:t>гына</a:t>
            </a:r>
            <a:r>
              <a:rPr lang="ru-RU" dirty="0" smtClean="0"/>
              <a:t> бай </a:t>
            </a:r>
            <a:r>
              <a:rPr lang="ru-RU" dirty="0" err="1" smtClean="0"/>
              <a:t>үзенең бик</a:t>
            </a:r>
            <a:r>
              <a:rPr lang="ru-RU" dirty="0" smtClean="0"/>
              <a:t> </a:t>
            </a:r>
            <a:r>
              <a:rPr lang="ru-RU" dirty="0" err="1" smtClean="0"/>
              <a:t>нык</a:t>
            </a:r>
            <a:r>
              <a:rPr lang="ru-RU" dirty="0" smtClean="0"/>
              <a:t> </a:t>
            </a:r>
            <a:r>
              <a:rPr lang="ru-RU" dirty="0" err="1" smtClean="0"/>
              <a:t>алданганын</a:t>
            </a:r>
            <a:r>
              <a:rPr lang="ru-RU" dirty="0" smtClean="0"/>
              <a:t> </a:t>
            </a:r>
            <a:r>
              <a:rPr lang="ru-RU" dirty="0" err="1" smtClean="0"/>
              <a:t>аңлаган</a:t>
            </a:r>
            <a:r>
              <a:rPr lang="ru-RU" dirty="0" smtClean="0"/>
              <a:t>. </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Содержимое 2"/>
          <p:cNvSpPr>
            <a:spLocks noGrp="1"/>
          </p:cNvSpPr>
          <p:nvPr>
            <p:ph idx="1"/>
          </p:nvPr>
        </p:nvSpPr>
        <p:spPr>
          <a:xfrm>
            <a:off x="457200" y="1000125"/>
            <a:ext cx="8229600" cy="5324475"/>
          </a:xfrm>
        </p:spPr>
        <p:txBody>
          <a:bodyPr/>
          <a:lstStyle/>
          <a:p>
            <a:r>
              <a:rPr lang="ru-RU" smtClean="0"/>
              <a:t>Хуҗаның улы, кое янында икмәк ашап утырганда, икмәген коега төшереп җибәргән дә кычкырып елый башлаган. </a:t>
            </a:r>
            <a:br>
              <a:rPr lang="ru-RU" smtClean="0"/>
            </a:br>
            <a:r>
              <a:rPr lang="ru-RU" smtClean="0"/>
              <a:t>    Хуҗа өйдән:</a:t>
            </a:r>
            <a:br>
              <a:rPr lang="ru-RU" smtClean="0"/>
            </a:br>
            <a:r>
              <a:rPr lang="ru-RU" smtClean="0"/>
              <a:t>Нигә тавышланасың? – дип сорагач, улы аңа:</a:t>
            </a:r>
            <a:br>
              <a:rPr lang="ru-RU" smtClean="0"/>
            </a:br>
            <a:r>
              <a:rPr lang="ru-RU" smtClean="0"/>
              <a:t>Икмәгем коега төшеп китте, - дигән. </a:t>
            </a:r>
            <a:br>
              <a:rPr lang="ru-RU" smtClean="0"/>
            </a:br>
            <a:r>
              <a:rPr lang="ru-RU" smtClean="0"/>
              <a:t>    Хуҗа йөгереп чыгып, коега иелеп караса, анда үзенең шәүләсен күргән дә:</a:t>
            </a:r>
            <a:br>
              <a:rPr lang="ru-RU" smtClean="0"/>
            </a:br>
            <a:r>
              <a:rPr lang="ru-RU" smtClean="0"/>
              <a:t>- Ап-ак сакаллы башың белән баланың икмәген тартып алырга оялмыйсыңмы? – дигән.</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Содержимое 2"/>
          <p:cNvSpPr>
            <a:spLocks noGrp="1"/>
          </p:cNvSpPr>
          <p:nvPr>
            <p:ph idx="1"/>
          </p:nvPr>
        </p:nvSpPr>
        <p:spPr>
          <a:xfrm>
            <a:off x="500063" y="1071563"/>
            <a:ext cx="8229600" cy="4389437"/>
          </a:xfrm>
        </p:spPr>
        <p:txBody>
          <a:bodyPr/>
          <a:lstStyle/>
          <a:p>
            <a:r>
              <a:rPr lang="ru-RU" sz="3600" smtClean="0"/>
              <a:t>Берәүнең төнлә уты сүнеп китә. Хатыны шырпы эзли икән. Шул вакыт ире уянып:</a:t>
            </a:r>
            <a:br>
              <a:rPr lang="ru-RU" sz="3600" smtClean="0"/>
            </a:br>
            <a:r>
              <a:rPr lang="ru-RU" sz="3600" smtClean="0"/>
              <a:t>- Нәрсә эзлисең? – дип сорый. Хатыны аңа: </a:t>
            </a:r>
            <a:br>
              <a:rPr lang="ru-RU" sz="3600" smtClean="0"/>
            </a:br>
            <a:r>
              <a:rPr lang="ru-RU" sz="3600" smtClean="0"/>
              <a:t>- Ут сүнде, шырпы эзлим, – дип җавап бирә. </a:t>
            </a:r>
            <a:br>
              <a:rPr lang="ru-RU" sz="3600" smtClean="0"/>
            </a:br>
            <a:r>
              <a:rPr lang="ru-RU" sz="3600" smtClean="0"/>
              <a:t>- Соң караңгы бит, чыра яндырып нигә эзләмисең, – дип киңәш бирә ире.</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3FE0B114B89D02449163327C8B6D3CAD" ma:contentTypeVersion="0" ma:contentTypeDescription="Создание документа." ma:contentTypeScope="" ma:versionID="dee33cf4ac1cf4bcdca56d9abe27f384">
  <xsd:schema xmlns:xsd="http://www.w3.org/2001/XMLSchema" xmlns:p="http://schemas.microsoft.com/office/2006/metadata/properties" targetNamespace="http://schemas.microsoft.com/office/2006/metadata/properties" ma:root="true" ma:fieldsID="53974d1da0c14f073d2cc649cae9f3e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содержимого" ma:readOnly="true"/>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D37A916-9392-4639-A7FC-BEC767B78B05}"/>
</file>

<file path=customXml/itemProps2.xml><?xml version="1.0" encoding="utf-8"?>
<ds:datastoreItem xmlns:ds="http://schemas.openxmlformats.org/officeDocument/2006/customXml" ds:itemID="{10E7CB86-CF64-441C-B33C-A73CA918328B}"/>
</file>

<file path=customXml/itemProps3.xml><?xml version="1.0" encoding="utf-8"?>
<ds:datastoreItem xmlns:ds="http://schemas.openxmlformats.org/officeDocument/2006/customXml" ds:itemID="{0BE423DE-A5F6-415C-90B7-DA10D7D10185}"/>
</file>

<file path=docProps/app.xml><?xml version="1.0" encoding="utf-8"?>
<Properties xmlns="http://schemas.openxmlformats.org/officeDocument/2006/extended-properties" xmlns:vt="http://schemas.openxmlformats.org/officeDocument/2006/docPropsVTypes">
  <Template>Flow</Template>
  <TotalTime>140</TotalTime>
  <Words>68</Words>
  <Application>Microsoft Office PowerPoint</Application>
  <PresentationFormat>Экран (4:3)</PresentationFormat>
  <Paragraphs>12</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Поток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hp</cp:lastModifiedBy>
  <cp:revision>26</cp:revision>
  <dcterms:created xsi:type="dcterms:W3CDTF">2013-10-07T17:07:39Z</dcterms:created>
  <dcterms:modified xsi:type="dcterms:W3CDTF">2021-03-21T09:22:52Z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0x0101003FE0B114B89D02449163327C8B6D3CAD</vt:lpwstr>
  </property>
</Properties>
</file>