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66" r:id="rId5"/>
    <p:sldId id="258" r:id="rId6"/>
    <p:sldId id="260" r:id="rId7"/>
    <p:sldId id="264" r:id="rId8"/>
    <p:sldId id="265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16D7CE9-401E-44A5-9A99-B80E9E7DB94C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3DDA4B7-5BF5-4208-8069-9429585030FF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\\USER-PC\Users\User\&#1088;&#1072;&#1073;&#1086;&#1095;&#1080;&#1081;%20&#1089;&#1090;&#1086;&#1083;\&#1047;&#1074;&#1091;&#1082;&#1080;%20&#1055;&#1088;&#1080;&#1088;&#1086;&#1076;&#1099;%20-%20+%20&#1055;&#1088;&#1077;&#1082;&#1088;&#1072;&#1089;&#1085;&#1072;&#1103;%20&#1084;&#1077;&#1083;&#1086;&#1076;&#1080;&#1103;%20(&#1075;&#1080;&#1090;&#1072;&#1088;&#1072;,%20&#1092;&#1083;&#1077;&#1081;&#1090;&#1072;).mp3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500042"/>
            <a:ext cx="7406640" cy="4572032"/>
          </a:xfrm>
        </p:spPr>
        <p:txBody>
          <a:bodyPr>
            <a:normAutofit/>
          </a:bodyPr>
          <a:lstStyle/>
          <a:p>
            <a:pPr algn="ctr"/>
            <a:r>
              <a:rPr lang="tt-RU" sz="8800" b="1" dirty="0" smtClean="0">
                <a:solidFill>
                  <a:srgbClr val="FF0000"/>
                </a:solidFill>
              </a:rPr>
              <a:t>Тема</a:t>
            </a:r>
            <a:r>
              <a:rPr lang="tt-RU" sz="8800" b="1" dirty="0" smtClean="0">
                <a:solidFill>
                  <a:srgbClr val="FF0000"/>
                </a:solidFill>
              </a:rPr>
              <a:t>:</a:t>
            </a:r>
            <a:br>
              <a:rPr lang="tt-RU" sz="8800" b="1" dirty="0" smtClean="0">
                <a:solidFill>
                  <a:srgbClr val="FF0000"/>
                </a:solidFill>
              </a:rPr>
            </a:br>
            <a:r>
              <a:rPr lang="tt-RU" sz="8800" dirty="0" smtClean="0">
                <a:solidFill>
                  <a:srgbClr val="FF0000"/>
                </a:solidFill>
              </a:rPr>
              <a:t>[</a:t>
            </a:r>
            <a:r>
              <a:rPr lang="tt-RU" sz="8800" dirty="0" smtClean="0">
                <a:solidFill>
                  <a:srgbClr val="FF0000"/>
                </a:solidFill>
              </a:rPr>
              <a:t>в ] һәм [w] тартыклары</a:t>
            </a:r>
            <a:endParaRPr lang="ru-RU" sz="8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t-RU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dirty="0" smtClean="0"/>
              <a:t>Максат</a:t>
            </a:r>
            <a:r>
              <a:rPr lang="tt-RU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t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r>
              <a:rPr lang="tt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) [в ] һәм [w] тартыклары турында белемнәрне актуальләштерү, аларның  кулланылу үзенчәлекләре турында төшенчә формалаштыру;</a:t>
            </a:r>
            <a:endParaRPr lang="ru-RU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tt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2) анализлау, нәтиҗә ясый белү һәм җавапларны дәлилләп күрсәтә белү күнекмәсен үстерү;</a:t>
            </a:r>
            <a:endParaRPr lang="ru-RU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tt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3) әхлак тәрбиясе бирү.</a:t>
            </a:r>
            <a:endParaRPr lang="ru-RU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0-tub-ru.yandex.net/i?id=290382787-62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14422"/>
            <a:ext cx="1500198" cy="2586548"/>
          </a:xfrm>
          <a:prstGeom prst="rect">
            <a:avLst/>
          </a:prstGeom>
          <a:noFill/>
        </p:spPr>
      </p:pic>
      <p:pic>
        <p:nvPicPr>
          <p:cNvPr id="1028" name="Picture 4" descr="http://im5-tub-ru.yandex.net/i?id=52099491-58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928670"/>
            <a:ext cx="2357454" cy="2357454"/>
          </a:xfrm>
          <a:prstGeom prst="rect">
            <a:avLst/>
          </a:prstGeom>
          <a:noFill/>
        </p:spPr>
      </p:pic>
      <p:pic>
        <p:nvPicPr>
          <p:cNvPr id="1030" name="Picture 6" descr="http://im6-tub-ru.yandex.net/i?id=194057992-4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428736"/>
            <a:ext cx="2476517" cy="1857388"/>
          </a:xfrm>
          <a:prstGeom prst="rect">
            <a:avLst/>
          </a:prstGeom>
          <a:noFill/>
        </p:spPr>
      </p:pic>
      <p:pic>
        <p:nvPicPr>
          <p:cNvPr id="1032" name="Picture 8" descr="http://im2-tub-ru.yandex.net/i?id=187542707-54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4500570"/>
            <a:ext cx="1571636" cy="2162802"/>
          </a:xfrm>
          <a:prstGeom prst="rect">
            <a:avLst/>
          </a:prstGeom>
          <a:noFill/>
        </p:spPr>
      </p:pic>
      <p:pic>
        <p:nvPicPr>
          <p:cNvPr id="1034" name="Picture 10" descr="http://im3-tub-ru.yandex.net/i?id=315944305-61-72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3429000"/>
            <a:ext cx="2357454" cy="2357454"/>
          </a:xfrm>
          <a:prstGeom prst="rect">
            <a:avLst/>
          </a:prstGeom>
          <a:noFill/>
        </p:spPr>
      </p:pic>
      <p:pic>
        <p:nvPicPr>
          <p:cNvPr id="1036" name="Picture 12" descr="http://im3-tub-ru.yandex.net/i?id=114303638-34-72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00826" y="4786322"/>
            <a:ext cx="2476517" cy="18573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28596" y="285728"/>
            <a:ext cx="8715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Рәсемнәрдәге  сүзләрнең  транскрипциясен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тактага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язарга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357166"/>
            <a:ext cx="7498080" cy="4800600"/>
          </a:xfrm>
        </p:spPr>
        <p:txBody>
          <a:bodyPr>
            <a:noAutofit/>
          </a:bodyPr>
          <a:lstStyle/>
          <a:p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Рәсемнәрдә  бирелгән сүзләрдә  бүген өйрәнә торган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нинди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авазлар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очрады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Аларны</a:t>
            </a:r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әйтеп  карагыз</a:t>
            </a:r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ru-RU" sz="3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көзгеләрне кулланырга</a:t>
            </a:r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3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Ясалышлары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ягыннан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3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телнең торышы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ягыннан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ничек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итеп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әйтеләләр?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Аңлатырга.</a:t>
            </a:r>
            <a:endParaRPr lang="ru-RU" sz="3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785794"/>
            <a:ext cx="7498080" cy="4800600"/>
          </a:xfrm>
        </p:spPr>
        <p:txBody>
          <a:bodyPr/>
          <a:lstStyle/>
          <a:p>
            <a:r>
              <a:rPr lang="tt-RU" dirty="0" smtClean="0"/>
              <a:t>- Татар телендә в хәрефе ирен-ирен тартыгы [w] булып укыла. Аны әйткәндә, иреннәр бер-берсенә таба хәрәкәт итә: </a:t>
            </a:r>
            <a:r>
              <a:rPr lang="tt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[аwыз], [таwыш</a:t>
            </a:r>
            <a:r>
              <a:rPr lang="tt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].</a:t>
            </a:r>
          </a:p>
          <a:p>
            <a:endParaRPr lang="ru-RU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tt-RU" dirty="0" smtClean="0"/>
              <a:t>Алынма сүзләрдә [в ] авазын әйткәндә, аскы ирен өске тешләргә тия. Шуңа күрә бу аваз ирен-теш тартыгы дип атала: </a:t>
            </a:r>
            <a:r>
              <a:rPr lang="tt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[совет], [вафли].</a:t>
            </a:r>
            <a:endParaRPr lang="ru-RU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928670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tt-RU" dirty="0" smtClean="0"/>
              <a:t>Саңгырау тартык алдыннан һәм сүз ахырында [в ] авазы урынына [ф ] әйтелә: </a:t>
            </a:r>
            <a:r>
              <a:rPr lang="tt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[афтыр], [сәлимоф</a:t>
            </a:r>
            <a:r>
              <a:rPr lang="tt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].</a:t>
            </a:r>
          </a:p>
          <a:p>
            <a:pPr>
              <a:buNone/>
            </a:pPr>
            <a:endParaRPr lang="ru-RU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tt-RU" dirty="0" smtClean="0"/>
              <a:t>ау, -әү кушылмасына беткән сүзләргә тартым кушымчасы ялганганда, тартым кушымчасы алдыннан ирен-ирен тартыгы [w] әйтелә. Язуда бу аваз в хәрефе белән күрсәтелә: каршылау- </a:t>
            </a:r>
            <a:r>
              <a:rPr lang="tt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каршыла[w]ы – каршыла</a:t>
            </a:r>
            <a:r>
              <a:rPr lang="tt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</a:t>
            </a:r>
            <a:r>
              <a:rPr lang="tt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ы.</a:t>
            </a:r>
            <a:endParaRPr lang="ru-RU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Кагыйдә!</a:t>
            </a:r>
            <a:endParaRPr lang="ru-RU" sz="7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t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tt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w] </a:t>
            </a:r>
            <a:r>
              <a:rPr lang="tt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тартыгы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– яңгырау, өрелмәле, ирен – ирен тартыгы.Ул иреннәрнең бераз алга сузылып бер-берсенә якынаюы нәтиҗәсендә барлыкка килә.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t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t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tt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] тартыгы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яңгырау, өрелмәле,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ирен- теш тартыгы.Ул өске тешләрнең аскы иренгә якынаюы нәтиҗәсендә ясала.Бу тартык рус теленнән һәм рус теле аша башка телләрдән кергән  сүзләрдә күзәтелә.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Ясалышлары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ягыннан</a:t>
            </a:r>
            <a:r>
              <a:rPr lang="ru-RU" dirty="0" smtClean="0">
                <a:solidFill>
                  <a:srgbClr val="FF0000"/>
                </a:solidFill>
              </a:rPr>
              <a:t>…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4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[в ] һәм [w] </a:t>
            </a:r>
            <a:r>
              <a:rPr lang="tt-RU" sz="4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тартыклары ясалышлары ягыннан шактый </a:t>
            </a:r>
            <a:r>
              <a:rPr lang="tt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аерыла.</a:t>
            </a:r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Бу ике авазны бер хәреф белән билгеләү сүзләрне дөрес укуга комачаулый.Шуңа күрә, в хәрефе кергән сүзләрне укыганда, </a:t>
            </a:r>
            <a:r>
              <a:rPr lang="tt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бик иг</a:t>
            </a:r>
            <a:r>
              <a:rPr lang="ru-RU" sz="4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ътибарлы</a:t>
            </a:r>
            <a:r>
              <a:rPr lang="ru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булырга</a:t>
            </a:r>
            <a:r>
              <a:rPr lang="ru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кирәк!</a:t>
            </a:r>
            <a:endParaRPr lang="ru-RU" sz="4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571480"/>
            <a:ext cx="7498080" cy="1143000"/>
          </a:xfrm>
        </p:spPr>
        <p:txBody>
          <a:bodyPr>
            <a:normAutofit fontScale="90000"/>
          </a:bodyPr>
          <a:lstStyle/>
          <a:p>
            <a:pPr lvl="0" algn="ctr"/>
            <a:r>
              <a:rPr lang="tt-RU" sz="6700" b="1" i="1" dirty="0" smtClean="0">
                <a:solidFill>
                  <a:srgbClr val="FF0000"/>
                </a:solidFill>
              </a:rPr>
              <a:t>Мөстәкыйль </a:t>
            </a:r>
            <a:r>
              <a:rPr lang="tt-RU" sz="6700" b="1" i="1" dirty="0" smtClean="0">
                <a:solidFill>
                  <a:srgbClr val="FF0000"/>
                </a:solidFill>
              </a:rPr>
              <a:t>эш</a:t>
            </a:r>
            <a:br>
              <a:rPr lang="tt-RU" sz="6700" b="1" i="1" dirty="0" smtClean="0">
                <a:solidFill>
                  <a:srgbClr val="FF0000"/>
                </a:solidFill>
              </a:rPr>
            </a:br>
            <a:r>
              <a:rPr lang="tt-RU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tt-RU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(дәфтәрдә эш)</a:t>
            </a: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2057400"/>
            <a:ext cx="7498080" cy="4800600"/>
          </a:xfrm>
        </p:spPr>
        <p:txBody>
          <a:bodyPr/>
          <a:lstStyle/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91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нче күнегү, 49 нчы бит.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БИРЕМ: бирелгән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сүзтезмәләрне укыгыз, үрнәктә күрсәтелгәнчә языгыз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 варианттагы укучылар  алдагы 4 сүзтезмәне, </a:t>
            </a:r>
            <a:endParaRPr lang="tt-RU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tt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варианттагылар ахыргы 4 сүзтезмәне </a:t>
            </a:r>
            <a:r>
              <a:rPr lang="tt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язарга. </a:t>
            </a:r>
            <a:endParaRPr lang="ru-RU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Осень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71604" y="1643050"/>
            <a:ext cx="664371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Киек </a:t>
            </a: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казлар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очалар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</a:t>
            </a:r>
            <a:b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Зәңгәр күлгә төшәләр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</a:t>
            </a:r>
            <a:b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Рәхәтләнеп йөзәләр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</a:t>
            </a:r>
            <a:b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Чирәм буйлап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йөриләр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.</a:t>
            </a:r>
            <a:b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Аннан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алар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торалар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</a:t>
            </a:r>
            <a:b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Канатларын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кагалар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Җилпенеп талпыналар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Бик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еракка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очалар</a:t>
            </a:r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.</a:t>
            </a:r>
            <a:endParaRPr lang="ru-RU" sz="4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Звуки Природы - + Прекрасная мелодия (гитара, флейта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143900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6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dirty="0" err="1" smtClean="0"/>
              <a:t>Өй эше</a:t>
            </a:r>
            <a:r>
              <a:rPr lang="ru-RU" sz="7200" dirty="0" smtClean="0"/>
              <a:t>: 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t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93нче </a:t>
            </a:r>
            <a:r>
              <a:rPr lang="tt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күнегү</a:t>
            </a:r>
          </a:p>
          <a:p>
            <a:pPr>
              <a:buNone/>
            </a:pP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БИРЕМЕ: </a:t>
            </a: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Сабантуй” газетасыннан </a:t>
            </a:r>
          </a:p>
          <a:p>
            <a:pPr>
              <a:buNone/>
            </a:pP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[в ] һәм [w] тартыклары булган сүзләр кергән </a:t>
            </a:r>
            <a:endParaRPr lang="tt-RU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җөмлә табып </a:t>
            </a: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язарга</a:t>
            </a: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3674F2CAA22504788DC24D4E712BFB9" ma:contentTypeVersion="0" ma:contentTypeDescription="Создание документа." ma:contentTypeScope="" ma:versionID="ac05eb741ef870f88bd41382c3d3505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4D86909-668A-4BF5-94DD-8F4387086C11}"/>
</file>

<file path=customXml/itemProps2.xml><?xml version="1.0" encoding="utf-8"?>
<ds:datastoreItem xmlns:ds="http://schemas.openxmlformats.org/officeDocument/2006/customXml" ds:itemID="{887A3D94-48B1-4E25-89CD-646A92B3E535}"/>
</file>

<file path=customXml/itemProps3.xml><?xml version="1.0" encoding="utf-8"?>
<ds:datastoreItem xmlns:ds="http://schemas.openxmlformats.org/officeDocument/2006/customXml" ds:itemID="{5A7C3C73-F262-4EA6-8050-2D6D16287F0F}"/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</TotalTime>
  <Words>360</Words>
  <Application>Microsoft Office PowerPoint</Application>
  <PresentationFormat>Экран (4:3)</PresentationFormat>
  <Paragraphs>35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Тема: [в ] һәм [w] тартыклары</vt:lpstr>
      <vt:lpstr>Максат: </vt:lpstr>
      <vt:lpstr>Слайд 3</vt:lpstr>
      <vt:lpstr>Слайд 4</vt:lpstr>
      <vt:lpstr>Слайд 5</vt:lpstr>
      <vt:lpstr>Слайд 6</vt:lpstr>
      <vt:lpstr>Кагыйдә!</vt:lpstr>
      <vt:lpstr>Ясалышлары ягыннан…</vt:lpstr>
      <vt:lpstr>Мөстәкыйль эш  (дәфтәрдә эш) </vt:lpstr>
      <vt:lpstr>Слайд 10</vt:lpstr>
      <vt:lpstr>Өй эше: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[в ] һәм [w] тартыклары</dc:title>
  <dc:creator>User</dc:creator>
  <cp:lastModifiedBy>User</cp:lastModifiedBy>
  <cp:revision>14</cp:revision>
  <dcterms:created xsi:type="dcterms:W3CDTF">2013-10-30T17:37:57Z</dcterms:created>
  <dcterms:modified xsi:type="dcterms:W3CDTF">2013-10-30T18:31:42Z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0x010100E3674F2CAA22504788DC24D4E712BFB9</vt:lpwstr>
  </property>
</Properties>
</file>