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1" r:id="rId2"/>
    <p:sldId id="262" r:id="rId3"/>
    <p:sldId id="256" r:id="rId4"/>
    <p:sldId id="257" r:id="rId5"/>
    <p:sldId id="260" r:id="rId6"/>
    <p:sldId id="258" r:id="rId7"/>
    <p:sldId id="259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287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11.04.2014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11.04.2014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11.04.2014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11.04.2014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11.04.2014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wedge/>
  </p:transition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Кроссворд </a:t>
            </a:r>
            <a:r>
              <a:rPr lang="ru-RU" dirty="0" err="1" smtClean="0"/>
              <a:t>чишү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14346" y="1785927"/>
          <a:ext cx="7715305" cy="4270273"/>
        </p:xfrm>
        <a:graphic>
          <a:graphicData uri="http://schemas.openxmlformats.org/drawingml/2006/table">
            <a:tbl>
              <a:tblPr/>
              <a:tblGrid>
                <a:gridCol w="624270"/>
                <a:gridCol w="577811"/>
                <a:gridCol w="652016"/>
                <a:gridCol w="1179178"/>
                <a:gridCol w="936406"/>
                <a:gridCol w="936406"/>
                <a:gridCol w="936406"/>
                <a:gridCol w="936406"/>
                <a:gridCol w="624270"/>
                <a:gridCol w="312136"/>
              </a:tblGrid>
              <a:tr h="5853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3600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1</a:t>
                      </a:r>
                      <a:endParaRPr lang="ru-RU" sz="3600" dirty="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tt-RU" sz="3600" dirty="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endParaRPr lang="tt-RU" sz="3600" dirty="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endParaRPr lang="tt-RU" sz="3600" dirty="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endParaRPr lang="tt-RU" sz="3600" dirty="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tt-RU" sz="3600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ч</a:t>
                      </a:r>
                      <a:endParaRPr lang="ru-RU" sz="3600" dirty="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tt-RU" sz="3600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ы</a:t>
                      </a:r>
                      <a:endParaRPr lang="ru-RU" sz="3600" dirty="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3600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л</a:t>
                      </a:r>
                      <a:endParaRPr lang="ru-RU" sz="3600" dirty="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17373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2</a:t>
                      </a:r>
                      <a:endParaRPr lang="ru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endParaRPr lang="tt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tt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ч</a:t>
                      </a:r>
                      <a:endParaRPr lang="ru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tt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ы</a:t>
                      </a:r>
                      <a:endParaRPr lang="ru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600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6090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3</a:t>
                      </a:r>
                      <a:endParaRPr lang="ru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tt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tt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    л</a:t>
                      </a:r>
                      <a:endParaRPr lang="ru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    ы</a:t>
                      </a:r>
                      <a:endParaRPr lang="ru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600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5362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4</a:t>
                      </a:r>
                      <a:endParaRPr lang="ru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endParaRPr lang="tt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endParaRPr lang="tt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endParaRPr lang="tt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tt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л</a:t>
                      </a:r>
                      <a:endParaRPr lang="ru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tt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ы</a:t>
                      </a:r>
                      <a:endParaRPr lang="ru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3600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к</a:t>
                      </a:r>
                      <a:endParaRPr lang="ru-RU" sz="3600" dirty="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5362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5</a:t>
                      </a:r>
                      <a:endParaRPr lang="ru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endParaRPr lang="tt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endParaRPr lang="tt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tt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с</a:t>
                      </a:r>
                      <a:endParaRPr lang="ru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tt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е</a:t>
                      </a:r>
                      <a:endParaRPr lang="ru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3600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з</a:t>
                      </a:r>
                      <a:endParaRPr lang="ru-RU" sz="3600" dirty="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5362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endParaRPr lang="tt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6</a:t>
                      </a:r>
                      <a:endParaRPr lang="ru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endParaRPr lang="tt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tt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к</a:t>
                      </a:r>
                      <a:endParaRPr lang="ru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tt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ы</a:t>
                      </a:r>
                      <a:endParaRPr lang="ru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3600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ч</a:t>
                      </a:r>
                      <a:endParaRPr lang="ru-RU" sz="3600" dirty="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5362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7</a:t>
                      </a:r>
                      <a:endParaRPr lang="ru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endParaRPr lang="tt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endParaRPr lang="tt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tt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ч</a:t>
                      </a:r>
                      <a:endParaRPr lang="ru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tt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а</a:t>
                      </a:r>
                      <a:endParaRPr lang="ru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endParaRPr lang="tt-RU" sz="3600" dirty="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Кроссвордның җаваплары.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2336637"/>
              </p:ext>
            </p:extLst>
          </p:nvPr>
        </p:nvGraphicFramePr>
        <p:xfrm>
          <a:off x="714346" y="1785927"/>
          <a:ext cx="7715305" cy="4270273"/>
        </p:xfrm>
        <a:graphic>
          <a:graphicData uri="http://schemas.openxmlformats.org/drawingml/2006/table">
            <a:tbl>
              <a:tblPr/>
              <a:tblGrid>
                <a:gridCol w="1000134"/>
                <a:gridCol w="853963"/>
                <a:gridCol w="1179178"/>
                <a:gridCol w="936406"/>
                <a:gridCol w="936406"/>
                <a:gridCol w="936406"/>
                <a:gridCol w="936406"/>
                <a:gridCol w="624270"/>
                <a:gridCol w="312136"/>
              </a:tblGrid>
              <a:tr h="5853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t-RU" sz="3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к</a:t>
                      </a:r>
                      <a:endParaRPr lang="ru-RU" sz="3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t-RU" sz="3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у</a:t>
                      </a:r>
                      <a:endParaRPr lang="tt-RU" sz="3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tt-RU" sz="3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н</a:t>
                      </a:r>
                      <a:endParaRPr lang="tt-RU" sz="3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tt-RU" sz="3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а</a:t>
                      </a:r>
                      <a:endParaRPr lang="tt-RU" sz="3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tt-RU" sz="3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к</a:t>
                      </a:r>
                      <a:endParaRPr lang="tt-RU" sz="3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tt-RU" sz="3600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ч</a:t>
                      </a:r>
                      <a:endParaRPr lang="ru-RU" sz="3600" dirty="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tt-RU" sz="3600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ы</a:t>
                      </a:r>
                      <a:endParaRPr lang="ru-RU" sz="3600" dirty="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3600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л</a:t>
                      </a:r>
                      <a:endParaRPr lang="ru-RU" sz="3600" dirty="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17373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t-RU" sz="3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 а</a:t>
                      </a:r>
                      <a:endParaRPr lang="ru-RU" sz="3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tt-RU" sz="3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у</a:t>
                      </a:r>
                      <a:endParaRPr lang="tt-RU" sz="3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tt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ч</a:t>
                      </a:r>
                      <a:endParaRPr lang="ru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tt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ы</a:t>
                      </a:r>
                      <a:endParaRPr lang="ru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600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609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t-RU" sz="3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 б</a:t>
                      </a:r>
                      <a:endParaRPr lang="ru-RU" sz="3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t-RU" sz="3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а</a:t>
                      </a:r>
                      <a:endParaRPr lang="tt-RU" sz="3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t-RU" sz="3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ш</a:t>
                      </a:r>
                      <a:endParaRPr lang="tt-RU" sz="3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    л</a:t>
                      </a:r>
                      <a:endParaRPr lang="ru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    ы</a:t>
                      </a:r>
                      <a:endParaRPr lang="ru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600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53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t-RU" sz="3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 к</a:t>
                      </a:r>
                      <a:endParaRPr lang="ru-RU" sz="3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tt-RU" sz="3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о</a:t>
                      </a:r>
                      <a:endParaRPr lang="tt-RU" sz="3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tt-RU" sz="3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р</a:t>
                      </a:r>
                      <a:endParaRPr lang="tt-RU" sz="3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tt-RU" sz="3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ы</a:t>
                      </a:r>
                      <a:endParaRPr lang="tt-RU" sz="3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tt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л</a:t>
                      </a:r>
                      <a:endParaRPr lang="ru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tt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ы</a:t>
                      </a:r>
                      <a:endParaRPr lang="ru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3600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к</a:t>
                      </a:r>
                      <a:endParaRPr lang="ru-RU" sz="3600" dirty="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536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т</a:t>
                      </a:r>
                      <a:endParaRPr lang="ru-RU" sz="3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tt-RU" sz="3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ә</a:t>
                      </a:r>
                      <a:endParaRPr lang="tt-RU" sz="3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tt-RU" sz="3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м</a:t>
                      </a:r>
                      <a:endParaRPr lang="tt-RU" sz="3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tt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с</a:t>
                      </a:r>
                      <a:endParaRPr lang="ru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tt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е</a:t>
                      </a:r>
                      <a:endParaRPr lang="ru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3600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з</a:t>
                      </a:r>
                      <a:endParaRPr lang="ru-RU" sz="3600" dirty="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536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endParaRPr lang="tt-RU" sz="3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а</a:t>
                      </a:r>
                      <a:endParaRPr lang="ru-RU" sz="3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tt-RU" sz="3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ч</a:t>
                      </a:r>
                      <a:endParaRPr lang="tt-RU" sz="3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tt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к</a:t>
                      </a:r>
                      <a:endParaRPr lang="ru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tt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ы</a:t>
                      </a:r>
                      <a:endParaRPr lang="ru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3600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ч</a:t>
                      </a:r>
                      <a:endParaRPr lang="ru-RU" sz="3600" dirty="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536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3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endParaRPr lang="tt-RU" sz="3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endParaRPr lang="tt-RU" sz="3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tt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ч</a:t>
                      </a:r>
                      <a:endParaRPr lang="ru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tt-RU" sz="36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DokChampa"/>
                        </a:rPr>
                        <a:t>а</a:t>
                      </a:r>
                      <a:endParaRPr lang="ru-RU" sz="360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endParaRPr lang="tt-RU" sz="3600" dirty="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DokChamp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>
                <a:solidFill>
                  <a:srgbClr val="FFFF00"/>
                </a:solidFill>
              </a:rPr>
              <a:t>Кушымчалар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 err="1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Үзләре</a:t>
            </a:r>
            <a:r>
              <a:rPr lang="en-US" sz="4400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генә</a:t>
            </a:r>
            <a:r>
              <a:rPr lang="en-US" sz="4400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кулланылмый</a:t>
            </a:r>
            <a:r>
              <a:rPr lang="en-US" sz="4400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4400" dirty="0" err="1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Алар</a:t>
            </a:r>
            <a:r>
              <a:rPr lang="en-US" sz="4400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сүзнең</a:t>
            </a:r>
            <a:r>
              <a:rPr lang="en-US" sz="4400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лексик</a:t>
            </a:r>
            <a:r>
              <a:rPr lang="en-US" sz="4400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мәг</a:t>
            </a:r>
            <a:r>
              <a:rPr lang="ru-RU" sz="4400" dirty="0" err="1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ъ</a:t>
            </a:r>
            <a:r>
              <a:rPr lang="en-US" sz="4400" dirty="0" err="1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нәсен</a:t>
            </a:r>
            <a:r>
              <a:rPr lang="en-US" sz="4400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яки</a:t>
            </a:r>
            <a:r>
              <a:rPr lang="en-US" sz="4400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формасын</a:t>
            </a:r>
            <a:r>
              <a:rPr lang="en-US" sz="4400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үзгәртә</a:t>
            </a:r>
            <a:r>
              <a:rPr lang="en-US" sz="4400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            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җыр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-чы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җыр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-ны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rgbClr val="92D050"/>
                </a:solidFill>
              </a:rPr>
              <a:t>Ясагыч</a:t>
            </a:r>
            <a:r>
              <a:rPr lang="en-US" b="1" dirty="0" smtClean="0">
                <a:solidFill>
                  <a:srgbClr val="92D050"/>
                </a:solidFill>
              </a:rPr>
              <a:t> </a:t>
            </a:r>
            <a:r>
              <a:rPr lang="en-US" b="1" dirty="0" err="1" smtClean="0">
                <a:solidFill>
                  <a:srgbClr val="92D050"/>
                </a:solidFill>
              </a:rPr>
              <a:t>кушымчалар</a:t>
            </a:r>
            <a:endParaRPr lang="ru-RU" b="1" dirty="0">
              <a:solidFill>
                <a:srgbClr val="92D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sz="8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Яңа</a:t>
            </a:r>
            <a:r>
              <a:rPr lang="en-US" sz="8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8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мәг</a:t>
            </a:r>
            <a:r>
              <a:rPr lang="ru-RU" sz="8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ъ</a:t>
            </a:r>
            <a:r>
              <a:rPr lang="en-US" sz="8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нәле</a:t>
            </a:r>
            <a:r>
              <a:rPr lang="en-US" sz="8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8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сүзне</a:t>
            </a:r>
            <a:r>
              <a:rPr lang="en-US" sz="8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8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ясый</a:t>
            </a:r>
            <a:endParaRPr lang="en-US" sz="80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       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У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й-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лы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уй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сыз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уй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чан</a:t>
            </a:r>
            <a:endParaRPr lang="ru-RU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Татар </a:t>
            </a:r>
            <a:r>
              <a:rPr lang="ru-RU" sz="54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телендә тамырга</a:t>
            </a:r>
            <a:r>
              <a:rPr lang="ru-RU" sz="5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4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башта</a:t>
            </a:r>
            <a:r>
              <a:rPr lang="ru-RU" sz="5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5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ясагыч</a:t>
            </a:r>
            <a:r>
              <a:rPr lang="ru-RU" sz="5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4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кушымча</a:t>
            </a:r>
            <a:r>
              <a:rPr lang="ru-RU" sz="5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54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аннары</a:t>
            </a:r>
            <a:r>
              <a:rPr lang="ru-RU" sz="5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4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модальлек</a:t>
            </a:r>
            <a:r>
              <a:rPr lang="ru-RU" sz="5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4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кушымчасы</a:t>
            </a:r>
            <a:r>
              <a:rPr lang="ru-RU" sz="5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54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ахырда</a:t>
            </a:r>
            <a:r>
              <a:rPr lang="ru-RU" sz="5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бәйләгечләр</a:t>
            </a:r>
            <a:r>
              <a:rPr lang="ru-RU" sz="5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54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ялгана</a:t>
            </a:r>
            <a:endParaRPr lang="ru-RU" sz="5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Мөнәсәбәт</a:t>
            </a:r>
            <a:r>
              <a:rPr lang="en-US" sz="3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белдерүче</a:t>
            </a:r>
            <a:r>
              <a:rPr lang="en-US" sz="3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кушымчалар</a:t>
            </a:r>
            <a:endParaRPr lang="ru-RU" sz="32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1.Модал</a:t>
            </a:r>
            <a:r>
              <a:rPr lang="ru-RU" b="1" dirty="0" err="1" smtClean="0"/>
              <a:t>ь</a:t>
            </a:r>
            <a:r>
              <a:rPr lang="en-US" b="1" dirty="0" err="1" smtClean="0"/>
              <a:t>лек</a:t>
            </a:r>
            <a:r>
              <a:rPr lang="en-US" b="1" dirty="0" smtClean="0"/>
              <a:t> </a:t>
            </a:r>
            <a:r>
              <a:rPr lang="en-US" b="1" dirty="0" err="1" smtClean="0"/>
              <a:t>кушымчалары</a:t>
            </a:r>
            <a:endParaRPr lang="en-US" b="1" dirty="0" smtClean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000100" y="2571744"/>
          <a:ext cx="60960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619272"/>
                <a:gridCol w="1428728"/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Исемнәрдә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Сыйфатларда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Саннарда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Фигыл</a:t>
                      </a:r>
                      <a:r>
                        <a:rPr lang="ru-RU" dirty="0" err="1" smtClean="0">
                          <a:latin typeface="Arial" pitchFamily="34" charset="0"/>
                          <a:cs typeface="Arial" pitchFamily="34" charset="0"/>
                        </a:rPr>
                        <a:t>ь</a:t>
                      </a: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ләрдә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кай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кәй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чык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чек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лар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ләр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нар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нәр</a:t>
                      </a:r>
                      <a:endParaRPr lang="ru-RU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рак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рәк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гылт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гелт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сыл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сел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кылт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келт</a:t>
                      </a:r>
                      <a:endParaRPr lang="ru-RU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ынчы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енче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ау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әү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ар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әр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шар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шәр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лап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ләп</a:t>
                      </a:r>
                      <a:endParaRPr lang="ru-RU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ма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мә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ды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де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ты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те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ган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гән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кан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кән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ачак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әчәк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ячак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ячәк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ыр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ер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/-р</a:t>
                      </a:r>
                      <a:endParaRPr lang="ru-RU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sz="36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Мөнәсәбәт</a:t>
            </a:r>
            <a:r>
              <a:rPr lang="en-US" sz="3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белдерүче</a:t>
            </a:r>
            <a:r>
              <a:rPr lang="en-US" sz="3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кушымчалар</a:t>
            </a:r>
            <a:r>
              <a:rPr lang="en-U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2214554"/>
          <a:ext cx="8229600" cy="375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Исемнәрдә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Фигыл</a:t>
                      </a:r>
                      <a:r>
                        <a:rPr lang="ru-RU" dirty="0" err="1" smtClean="0">
                          <a:latin typeface="Arial" pitchFamily="34" charset="0"/>
                          <a:cs typeface="Arial" pitchFamily="34" charset="0"/>
                        </a:rPr>
                        <a:t>ь</a:t>
                      </a: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ләрдә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Килеш</a:t>
                      </a: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кушымчалары</a:t>
                      </a: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ның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нең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, 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га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гә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, 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ка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кә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, 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ны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не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дан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дән,-тан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тән,-нан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нән,-да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дә,-та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тә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endParaRPr lang="en-US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Тартым</a:t>
                      </a: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кушымчалары</a:t>
                      </a: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ым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ем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/-м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-ы(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быз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)/-е(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ебез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ың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ең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/-ң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-ы(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гыз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)/-е(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гез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-ы/-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е,-сы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се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лары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ләре</a:t>
                      </a:r>
                      <a:endParaRPr lang="ru-RU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З</a:t>
                      </a: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ат</a:t>
                      </a: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 – </a:t>
                      </a: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сан</a:t>
                      </a: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кушымчалары</a:t>
                      </a: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мын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мен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/-м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быз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без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/-к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сың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сең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/-ң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сыз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сез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-</a:t>
                      </a:r>
                      <a:r>
                        <a:rPr lang="en-US" baseline="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гыз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baseline="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гез</a:t>
                      </a:r>
                      <a:endParaRPr lang="en-US" baseline="0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US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baseline="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ып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baseline="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еп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/-п, -</a:t>
                      </a:r>
                      <a:r>
                        <a:rPr lang="en-US" baseline="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гач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baseline="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гәч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 /-</a:t>
                      </a:r>
                      <a:r>
                        <a:rPr lang="en-US" baseline="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кач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baseline="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кәч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</a:p>
                    <a:p>
                      <a:r>
                        <a:rPr lang="en-US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baseline="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ганчы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baseline="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гәнче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//-</a:t>
                      </a:r>
                      <a:r>
                        <a:rPr lang="en-US" baseline="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канчы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/-</a:t>
                      </a:r>
                      <a:r>
                        <a:rPr lang="en-US" baseline="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кәнче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,-у/-ү</a:t>
                      </a:r>
                    </a:p>
                    <a:p>
                      <a:r>
                        <a:rPr lang="en-US" baseline="0" dirty="0" err="1" smtClean="0">
                          <a:latin typeface="Arial" pitchFamily="34" charset="0"/>
                          <a:cs typeface="Arial" pitchFamily="34" charset="0"/>
                        </a:rPr>
                        <a:t>кушымчалы</a:t>
                      </a:r>
                      <a:r>
                        <a:rPr lang="en-US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itchFamily="34" charset="0"/>
                          <a:cs typeface="Arial" pitchFamily="34" charset="0"/>
                        </a:rPr>
                        <a:t>фигыл</a:t>
                      </a:r>
                      <a:r>
                        <a:rPr lang="ru-RU" baseline="0" dirty="0" err="1" smtClean="0">
                          <a:latin typeface="Arial" pitchFamily="34" charset="0"/>
                          <a:cs typeface="Arial" pitchFamily="34" charset="0"/>
                        </a:rPr>
                        <a:t>ь</a:t>
                      </a:r>
                      <a:r>
                        <a:rPr lang="en-US" baseline="0" dirty="0" err="1" smtClean="0">
                          <a:latin typeface="Arial" pitchFamily="34" charset="0"/>
                          <a:cs typeface="Arial" pitchFamily="34" charset="0"/>
                        </a:rPr>
                        <a:t>ләр</a:t>
                      </a:r>
                      <a:r>
                        <a:rPr lang="en-US" baseline="0" dirty="0" smtClean="0"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28596" y="1714488"/>
          <a:ext cx="8211127" cy="365760"/>
        </p:xfrm>
        <a:graphic>
          <a:graphicData uri="http://schemas.openxmlformats.org/drawingml/2006/table">
            <a:tbl>
              <a:tblPr/>
              <a:tblGrid>
                <a:gridCol w="8211127"/>
              </a:tblGrid>
              <a:tr h="212437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2.Бәйләгеч</a:t>
                      </a:r>
                      <a:r>
                        <a:rPr lang="en-US" b="1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b="1" baseline="0" dirty="0" err="1" smtClean="0">
                          <a:latin typeface="Arial" pitchFamily="34" charset="0"/>
                          <a:cs typeface="Arial" pitchFamily="34" charset="0"/>
                        </a:rPr>
                        <a:t>кушымчалар</a:t>
                      </a:r>
                      <a:r>
                        <a:rPr lang="en-US" b="1" baseline="0" dirty="0" smtClean="0"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E3674F2CAA22504788DC24D4E712BFB9" ma:contentTypeVersion="0" ma:contentTypeDescription="Создание документа." ma:contentTypeScope="" ma:versionID="ac05eb741ef870f88bd41382c3d3505f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26769D84-65E3-4FDE-82D0-B166887AD5DC}"/>
</file>

<file path=customXml/itemProps2.xml><?xml version="1.0" encoding="utf-8"?>
<ds:datastoreItem xmlns:ds="http://schemas.openxmlformats.org/officeDocument/2006/customXml" ds:itemID="{00D8FA25-06F6-435F-9134-85814B71D092}"/>
</file>

<file path=customXml/itemProps3.xml><?xml version="1.0" encoding="utf-8"?>
<ds:datastoreItem xmlns:ds="http://schemas.openxmlformats.org/officeDocument/2006/customXml" ds:itemID="{06718FDC-2B97-4C31-AF3E-3421C47414E6}"/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73</TotalTime>
  <Words>368</Words>
  <Application>Microsoft Office PowerPoint</Application>
  <PresentationFormat>Экран (4:3)</PresentationFormat>
  <Paragraphs>144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Литейная</vt:lpstr>
      <vt:lpstr>Кроссворд чишү</vt:lpstr>
      <vt:lpstr>Кроссвордның җаваплары.</vt:lpstr>
      <vt:lpstr>Кушымчалар</vt:lpstr>
      <vt:lpstr>Ясагыч кушымчалар</vt:lpstr>
      <vt:lpstr>Презентация PowerPoint</vt:lpstr>
      <vt:lpstr>Мөнәсәбәт белдерүче кушымчалар</vt:lpstr>
      <vt:lpstr>     Мөнәсәбәт белдерүче кушымчалар.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Кушымчалар</dc:title>
  <dc:creator>User</dc:creator>
  <cp:lastModifiedBy>Школа</cp:lastModifiedBy>
  <cp:revision>18</cp:revision>
  <dcterms:modified xsi:type="dcterms:W3CDTF">2014-04-11T09:24:29Z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0x010100E3674F2CAA22504788DC24D4E712BFB9</vt:lpwstr>
  </property>
</Properties>
</file>