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8" r:id="rId3"/>
    <p:sldId id="258" r:id="rId4"/>
    <p:sldId id="259" r:id="rId5"/>
    <p:sldId id="260" r:id="rId6"/>
    <p:sldId id="261" r:id="rId7"/>
    <p:sldId id="262" r:id="rId8"/>
    <p:sldId id="263" r:id="rId9"/>
    <p:sldId id="264" r:id="rId10"/>
    <p:sldId id="265" r:id="rId11"/>
    <p:sldId id="266" r:id="rId12"/>
    <p:sldId id="267" r:id="rId13"/>
    <p:sldId id="269"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363C50F9-3767-47E8-B1A6-13784579C89C}" type="datetimeFigureOut">
              <a:rPr lang="ru-RU" smtClean="0"/>
              <a:pPr/>
              <a:t>16.03.2015</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640A6F0B-7447-430A-B91D-BEA7EDE337B3}"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63C50F9-3767-47E8-B1A6-13784579C89C}" type="datetimeFigureOut">
              <a:rPr lang="ru-RU" smtClean="0"/>
              <a:pPr/>
              <a:t>16.03.2015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0A6F0B-7447-430A-B91D-BEA7EDE337B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363C50F9-3767-47E8-B1A6-13784579C89C}" type="datetimeFigureOut">
              <a:rPr lang="ru-RU" smtClean="0"/>
              <a:pPr/>
              <a:t>16.03.2015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0A6F0B-7447-430A-B91D-BEA7EDE337B3}"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63C50F9-3767-47E8-B1A6-13784579C89C}" type="datetimeFigureOut">
              <a:rPr lang="ru-RU" smtClean="0"/>
              <a:pPr/>
              <a:t>16.03.2015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0A6F0B-7447-430A-B91D-BEA7EDE337B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363C50F9-3767-47E8-B1A6-13784579C89C}" type="datetimeFigureOut">
              <a:rPr lang="ru-RU" smtClean="0"/>
              <a:pPr/>
              <a:t>16.03.2015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40A6F0B-7447-430A-B91D-BEA7EDE337B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363C50F9-3767-47E8-B1A6-13784579C89C}" type="datetimeFigureOut">
              <a:rPr lang="ru-RU" smtClean="0"/>
              <a:pPr/>
              <a:t>16.03.2015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40A6F0B-7447-430A-B91D-BEA7EDE337B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63C50F9-3767-47E8-B1A6-13784579C89C}" type="datetimeFigureOut">
              <a:rPr lang="ru-RU" smtClean="0"/>
              <a:pPr/>
              <a:t>16.03.2015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40A6F0B-7447-430A-B91D-BEA7EDE337B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63C50F9-3767-47E8-B1A6-13784579C89C}" type="datetimeFigureOut">
              <a:rPr lang="ru-RU" smtClean="0"/>
              <a:pPr/>
              <a:t>16.03.2015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0A6F0B-7447-430A-B91D-BEA7EDE337B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363C50F9-3767-47E8-B1A6-13784579C89C}" type="datetimeFigureOut">
              <a:rPr lang="ru-RU" smtClean="0"/>
              <a:pPr/>
              <a:t>16.03.2015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640A6F0B-7447-430A-B91D-BEA7EDE337B3}"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63C50F9-3767-47E8-B1A6-13784579C89C}" type="datetimeFigureOut">
              <a:rPr lang="ru-RU" smtClean="0"/>
              <a:pPr/>
              <a:t>16.03.2015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0A6F0B-7447-430A-B91D-BEA7EDE337B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63C50F9-3767-47E8-B1A6-13784579C89C}" type="datetimeFigureOut">
              <a:rPr lang="ru-RU" smtClean="0"/>
              <a:pPr/>
              <a:t>16.03.2015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0A6F0B-7447-430A-B91D-BEA7EDE337B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63C50F9-3767-47E8-B1A6-13784579C89C}" type="datetimeFigureOut">
              <a:rPr lang="ru-RU" smtClean="0"/>
              <a:pPr/>
              <a:t>16.03.2015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40A6F0B-7447-430A-B91D-BEA7EDE337B3}"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audio" Target="file:///C:\Users\&#1040;&#1083;&#1100;&#1073;&#1077;&#1088;&#1090;\Desktop\1.mp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audio" Target="file:///C:\Users\&#1040;&#1083;&#1100;&#1073;&#1077;&#1088;&#1090;\Desktop\attachments\2.mp3"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audio" Target="file:///C:\Users\&#1040;&#1083;&#1100;&#1073;&#1077;&#1088;&#1090;\Desktop\3.mp3"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1071546"/>
            <a:ext cx="8286840" cy="1114420"/>
          </a:xfrm>
        </p:spPr>
        <p:txBody>
          <a:bodyPr>
            <a:noAutofit/>
          </a:bodyPr>
          <a:lstStyle/>
          <a:p>
            <a:r>
              <a:rPr lang="ru-RU" sz="6000" dirty="0" smtClean="0"/>
              <a:t>Творческие мастерские</a:t>
            </a:r>
            <a:endParaRPr lang="ru-RU" sz="6000" dirty="0"/>
          </a:p>
        </p:txBody>
      </p:sp>
      <p:sp>
        <p:nvSpPr>
          <p:cNvPr id="4" name="Подзаголовок 3"/>
          <p:cNvSpPr>
            <a:spLocks noGrp="1"/>
          </p:cNvSpPr>
          <p:nvPr>
            <p:ph type="subTitle" idx="1"/>
          </p:nvPr>
        </p:nvSpPr>
        <p:spPr>
          <a:xfrm>
            <a:off x="571472" y="2786058"/>
            <a:ext cx="7854696" cy="2928958"/>
          </a:xfrm>
        </p:spPr>
        <p:txBody>
          <a:bodyPr>
            <a:normAutofit fontScale="70000" lnSpcReduction="20000"/>
          </a:bodyPr>
          <a:lstStyle/>
          <a:p>
            <a:pPr algn="l"/>
            <a:r>
              <a:rPr lang="ru-RU" sz="3600" b="1" dirty="0" smtClean="0"/>
              <a:t>Цель:</a:t>
            </a:r>
            <a:r>
              <a:rPr lang="ru-RU" sz="3600" dirty="0" smtClean="0"/>
              <a:t> использование технологии мастерской личностно-ориентированного подхода в обучении на уроках русского языка</a:t>
            </a:r>
          </a:p>
          <a:p>
            <a:pPr algn="l"/>
            <a:endParaRPr lang="ru-RU" sz="3600" b="1" dirty="0" smtClean="0"/>
          </a:p>
          <a:p>
            <a:pPr algn="l"/>
            <a:r>
              <a:rPr lang="ru-RU" sz="3600" b="1" dirty="0" smtClean="0"/>
              <a:t>Задачи</a:t>
            </a:r>
            <a:r>
              <a:rPr lang="ru-RU" sz="3600" dirty="0" smtClean="0"/>
              <a:t>: «погружать» участников мастерской в процесс поиска, познания, самопознания,</a:t>
            </a:r>
          </a:p>
          <a:p>
            <a:pPr algn="l"/>
            <a:r>
              <a:rPr lang="ru-RU" sz="3600" dirty="0" smtClean="0"/>
              <a:t>дать толчок творческому процессу создания текста,</a:t>
            </a:r>
          </a:p>
          <a:p>
            <a:pPr algn="l"/>
            <a:r>
              <a:rPr lang="ru-RU" sz="3600" dirty="0" smtClean="0"/>
              <a:t>развивать индивидуальность ребенка</a:t>
            </a:r>
            <a:r>
              <a:rPr lang="ru-RU" dirty="0" smtClean="0"/>
              <a:t>.</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928670"/>
            <a:ext cx="8229600" cy="1143000"/>
          </a:xfrm>
        </p:spPr>
        <p:txBody>
          <a:bodyPr/>
          <a:lstStyle/>
          <a:p>
            <a:r>
              <a:rPr lang="ru-RU" dirty="0" smtClean="0"/>
              <a:t>Творческие мастерские -</a:t>
            </a:r>
            <a:endParaRPr lang="ru-RU" dirty="0"/>
          </a:p>
        </p:txBody>
      </p:sp>
      <p:sp>
        <p:nvSpPr>
          <p:cNvPr id="4" name="Подзаголовок 2"/>
          <p:cNvSpPr>
            <a:spLocks noGrp="1"/>
          </p:cNvSpPr>
          <p:nvPr>
            <p:ph idx="1"/>
          </p:nvPr>
        </p:nvSpPr>
        <p:spPr>
          <a:xfrm>
            <a:off x="571472" y="2643182"/>
            <a:ext cx="7943848" cy="2993718"/>
          </a:xfrm>
        </p:spPr>
        <p:txBody>
          <a:bodyPr>
            <a:normAutofit lnSpcReduction="10000"/>
          </a:bodyPr>
          <a:lstStyle/>
          <a:p>
            <a:r>
              <a:rPr lang="en-US" sz="2800" dirty="0" smtClean="0"/>
              <a:t>      </a:t>
            </a:r>
            <a:r>
              <a:rPr lang="ru-RU" sz="2800" dirty="0" smtClean="0"/>
              <a:t>Форма организации учебной деятельности, где ученик не получает готовых знаний, он их добывает, строит сам.</a:t>
            </a:r>
            <a:r>
              <a:rPr lang="en-US" sz="2800" dirty="0" smtClean="0"/>
              <a:t> </a:t>
            </a:r>
            <a:r>
              <a:rPr lang="ru-RU" sz="2800" b="1" i="1" dirty="0" smtClean="0"/>
              <a:t>Методы:</a:t>
            </a:r>
            <a:r>
              <a:rPr lang="ru-RU" sz="2800" dirty="0" smtClean="0"/>
              <a:t> проблемно- поисковые, диалогические</a:t>
            </a:r>
          </a:p>
          <a:p>
            <a:r>
              <a:rPr lang="ru-RU" sz="2800" b="1" i="1" dirty="0" smtClean="0"/>
              <a:t>Тип управления</a:t>
            </a:r>
            <a:r>
              <a:rPr lang="ru-RU" sz="2800" dirty="0" smtClean="0"/>
              <a:t>: система малых групп + мастер</a:t>
            </a:r>
          </a:p>
          <a:p>
            <a:endParaRPr lang="ru-RU"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500042"/>
            <a:ext cx="8229600" cy="1143000"/>
          </a:xfrm>
        </p:spPr>
        <p:txBody>
          <a:bodyPr>
            <a:normAutofit/>
          </a:bodyPr>
          <a:lstStyle/>
          <a:p>
            <a:r>
              <a:rPr lang="ru-RU" sz="4400" dirty="0" smtClean="0"/>
              <a:t>Алгоритм работы</a:t>
            </a:r>
            <a:endParaRPr lang="ru-RU" sz="4400" dirty="0"/>
          </a:p>
        </p:txBody>
      </p:sp>
      <p:sp>
        <p:nvSpPr>
          <p:cNvPr id="3" name="Содержимое 2"/>
          <p:cNvSpPr>
            <a:spLocks noGrp="1"/>
          </p:cNvSpPr>
          <p:nvPr>
            <p:ph idx="1"/>
          </p:nvPr>
        </p:nvSpPr>
        <p:spPr>
          <a:xfrm>
            <a:off x="428596" y="2071678"/>
            <a:ext cx="8229600" cy="4389120"/>
          </a:xfrm>
        </p:spPr>
        <p:txBody>
          <a:bodyPr/>
          <a:lstStyle/>
          <a:p>
            <a:r>
              <a:rPr lang="ru-RU" dirty="0" smtClean="0"/>
              <a:t>Мотивационный этап:</a:t>
            </a:r>
          </a:p>
          <a:p>
            <a:r>
              <a:rPr lang="ru-RU" dirty="0" smtClean="0"/>
              <a:t>Индуктор – побудитель направленной деятельности(прозреть, увидеть, озадачиться, организовать поиск)</a:t>
            </a:r>
          </a:p>
          <a:p>
            <a:r>
              <a:rPr lang="ru-RU" dirty="0" smtClean="0"/>
              <a:t>Афиширование – предъявление своих идей, планов, результатов своей работы</a:t>
            </a:r>
          </a:p>
          <a:p>
            <a:r>
              <a:rPr lang="ru-RU" dirty="0" smtClean="0"/>
              <a:t>Рефлексия на уровне мысли, анализа своего пути, своих ощущений, впечатлений</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Мастерская творческого письма «Дождь»</a:t>
            </a:r>
            <a:endParaRPr lang="ru-RU" dirty="0"/>
          </a:p>
        </p:txBody>
      </p:sp>
      <p:sp>
        <p:nvSpPr>
          <p:cNvPr id="3" name="Содержимое 2"/>
          <p:cNvSpPr>
            <a:spLocks noGrp="1"/>
          </p:cNvSpPr>
          <p:nvPr>
            <p:ph idx="1"/>
          </p:nvPr>
        </p:nvSpPr>
        <p:spPr/>
        <p:txBody>
          <a:bodyPr/>
          <a:lstStyle/>
          <a:p>
            <a:r>
              <a:rPr lang="ru-RU" dirty="0" smtClean="0"/>
              <a:t>Цель : развивать творческие способности учащихся, воспитать любовь к родной природе, закрепить навыки работы над сочинением-описанием</a:t>
            </a:r>
          </a:p>
          <a:p>
            <a:endParaRPr lang="ru-RU" dirty="0"/>
          </a:p>
        </p:txBody>
      </p:sp>
      <p:pic>
        <p:nvPicPr>
          <p:cNvPr id="1026" name="Picture 2" descr="C:\Users\Xp\Desktop\sil_nyi_dozhd_-1280x800.jpg"/>
          <p:cNvPicPr>
            <a:picLocks noChangeAspect="1" noChangeArrowheads="1"/>
          </p:cNvPicPr>
          <p:nvPr/>
        </p:nvPicPr>
        <p:blipFill>
          <a:blip r:embed="rId2" cstate="print"/>
          <a:srcRect/>
          <a:stretch>
            <a:fillRect/>
          </a:stretch>
        </p:blipFill>
        <p:spPr bwMode="auto">
          <a:xfrm>
            <a:off x="285720" y="3714752"/>
            <a:ext cx="2714644" cy="1666860"/>
          </a:xfrm>
          <a:prstGeom prst="rect">
            <a:avLst/>
          </a:prstGeom>
          <a:noFill/>
        </p:spPr>
      </p:pic>
      <p:pic>
        <p:nvPicPr>
          <p:cNvPr id="1027" name="Picture 3" descr="C:\Users\Xp\Desktop\b6b2e7d31669e8fbf804a372fb902b41.jpg"/>
          <p:cNvPicPr>
            <a:picLocks noChangeAspect="1" noChangeArrowheads="1"/>
          </p:cNvPicPr>
          <p:nvPr/>
        </p:nvPicPr>
        <p:blipFill>
          <a:blip r:embed="rId3" cstate="print"/>
          <a:srcRect/>
          <a:stretch>
            <a:fillRect/>
          </a:stretch>
        </p:blipFill>
        <p:spPr bwMode="auto">
          <a:xfrm>
            <a:off x="5643570" y="3429000"/>
            <a:ext cx="3048001" cy="2284720"/>
          </a:xfrm>
          <a:prstGeom prst="rect">
            <a:avLst/>
          </a:prstGeom>
          <a:noFill/>
        </p:spPr>
      </p:pic>
      <p:pic>
        <p:nvPicPr>
          <p:cNvPr id="1028" name="Picture 4" descr="C:\Users\Xp\Desktop\z0jRv-X4j_A.jpg"/>
          <p:cNvPicPr>
            <a:picLocks noChangeAspect="1" noChangeArrowheads="1"/>
          </p:cNvPicPr>
          <p:nvPr/>
        </p:nvPicPr>
        <p:blipFill>
          <a:blip r:embed="rId4" cstate="print"/>
          <a:srcRect/>
          <a:stretch>
            <a:fillRect/>
          </a:stretch>
        </p:blipFill>
        <p:spPr bwMode="auto">
          <a:xfrm>
            <a:off x="2357422" y="4000504"/>
            <a:ext cx="3619506" cy="243866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00042"/>
            <a:ext cx="8229600" cy="1143000"/>
          </a:xfrm>
        </p:spPr>
        <p:txBody>
          <a:bodyPr/>
          <a:lstStyle/>
          <a:p>
            <a:r>
              <a:rPr lang="ru-RU" dirty="0" smtClean="0"/>
              <a:t>Этапы работы</a:t>
            </a:r>
            <a:endParaRPr lang="ru-RU" dirty="0"/>
          </a:p>
        </p:txBody>
      </p:sp>
      <p:sp>
        <p:nvSpPr>
          <p:cNvPr id="3" name="Содержимое 2"/>
          <p:cNvSpPr>
            <a:spLocks noGrp="1"/>
          </p:cNvSpPr>
          <p:nvPr>
            <p:ph idx="1"/>
          </p:nvPr>
        </p:nvSpPr>
        <p:spPr/>
        <p:txBody>
          <a:bodyPr>
            <a:normAutofit fontScale="92500"/>
          </a:bodyPr>
          <a:lstStyle/>
          <a:p>
            <a:r>
              <a:rPr lang="ru-RU" dirty="0" smtClean="0"/>
              <a:t>Наполнить копилку словами, мыслями после прослушивания записи</a:t>
            </a:r>
          </a:p>
          <a:p>
            <a:r>
              <a:rPr lang="ru-RU" dirty="0" smtClean="0"/>
              <a:t>Составить предложения(работа с карточками)</a:t>
            </a:r>
          </a:p>
          <a:p>
            <a:r>
              <a:rPr lang="ru-RU" dirty="0" smtClean="0"/>
              <a:t>Написать в школьную стенгазету зарисовку на тему «Природа»</a:t>
            </a:r>
          </a:p>
          <a:p>
            <a:r>
              <a:rPr lang="ru-RU" dirty="0" smtClean="0"/>
              <a:t>Нарисовать первое слово</a:t>
            </a:r>
          </a:p>
          <a:p>
            <a:r>
              <a:rPr lang="ru-RU" dirty="0" smtClean="0"/>
              <a:t>Вспомнить интересные истории из своей жизни, связанные с дождем и рассказать их друг другу в группе</a:t>
            </a:r>
          </a:p>
          <a:p>
            <a:r>
              <a:rPr lang="ru-RU" dirty="0" smtClean="0"/>
              <a:t>Распространить слова определениями или другими словами</a:t>
            </a:r>
          </a:p>
          <a:p>
            <a:endParaRPr lang="ru-RU" dirty="0"/>
          </a:p>
        </p:txBody>
      </p:sp>
      <p:pic>
        <p:nvPicPr>
          <p:cNvPr id="6" name="1.mp3">
            <a:hlinkClick r:id="" action="ppaction://media"/>
          </p:cNvPr>
          <p:cNvPicPr>
            <a:picLocks noRot="1" noChangeAspect="1"/>
          </p:cNvPicPr>
          <p:nvPr>
            <a:audioFile r:link="rId1"/>
          </p:nvPr>
        </p:nvPicPr>
        <p:blipFill>
          <a:blip r:embed="rId3" cstate="print"/>
          <a:stretch>
            <a:fillRect/>
          </a:stretch>
        </p:blipFill>
        <p:spPr>
          <a:xfrm>
            <a:off x="8316416" y="594928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0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r>
              <a:rPr lang="ru-RU" dirty="0" smtClean="0"/>
              <a:t>Словосочетания : чистая вода, небесный ливень, грустное настроение, страшный гром, темные тучи, сверкающая молния, большие капли, неожиданный страх, громадные лужи, свежий воздух, свирепый ветер,  шелест листьев, глубокая грязь, белая пена, мокрые птицы, серые лужи, печаль на душе, удивленная молния, синие тучи, летний холод…</a:t>
            </a:r>
            <a:endParaRPr lang="ru-RU" dirty="0"/>
          </a:p>
        </p:txBody>
      </p:sp>
      <p:pic>
        <p:nvPicPr>
          <p:cNvPr id="4" name="2.mp3">
            <a:hlinkClick r:id="" action="ppaction://media"/>
          </p:cNvPr>
          <p:cNvPicPr>
            <a:picLocks noRot="1" noChangeAspect="1"/>
          </p:cNvPicPr>
          <p:nvPr>
            <a:audioFile r:link="rId1"/>
          </p:nvPr>
        </p:nvPicPr>
        <p:blipFill>
          <a:blip r:embed="rId3" cstate="print"/>
          <a:stretch>
            <a:fillRect/>
          </a:stretch>
        </p:blipFill>
        <p:spPr>
          <a:xfrm>
            <a:off x="8244408" y="5877272"/>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14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857232"/>
            <a:ext cx="8229600" cy="1143000"/>
          </a:xfrm>
        </p:spPr>
        <p:txBody>
          <a:bodyPr/>
          <a:lstStyle/>
          <a:p>
            <a:r>
              <a:rPr lang="ru-RU" dirty="0" smtClean="0"/>
              <a:t>Дождь – это…</a:t>
            </a:r>
            <a:endParaRPr lang="ru-RU" dirty="0"/>
          </a:p>
        </p:txBody>
      </p:sp>
      <p:sp>
        <p:nvSpPr>
          <p:cNvPr id="3" name="Содержимое 2"/>
          <p:cNvSpPr>
            <a:spLocks noGrp="1"/>
          </p:cNvSpPr>
          <p:nvPr>
            <p:ph idx="1"/>
          </p:nvPr>
        </p:nvSpPr>
        <p:spPr>
          <a:xfrm>
            <a:off x="428596" y="2786058"/>
            <a:ext cx="8229600" cy="4389120"/>
          </a:xfrm>
        </p:spPr>
        <p:txBody>
          <a:bodyPr/>
          <a:lstStyle/>
          <a:p>
            <a:r>
              <a:rPr lang="ru-RU" dirty="0" smtClean="0"/>
              <a:t>послание Бога</a:t>
            </a:r>
          </a:p>
          <a:p>
            <a:r>
              <a:rPr lang="ru-RU" dirty="0" smtClean="0"/>
              <a:t>плач неба</a:t>
            </a:r>
          </a:p>
          <a:p>
            <a:r>
              <a:rPr lang="ru-RU" dirty="0" smtClean="0"/>
              <a:t>чистые и прозрачные капельки</a:t>
            </a:r>
          </a:p>
          <a:p>
            <a:r>
              <a:rPr lang="ru-RU" dirty="0" smtClean="0"/>
              <a:t>природное явление. Солнце накапливает в облаках влагу. Тучи не выдерживают этой тяжести, и на землю падают капли дождя.</a:t>
            </a:r>
            <a:endParaRPr lang="ru-RU" dirty="0"/>
          </a:p>
        </p:txBody>
      </p:sp>
      <p:pic>
        <p:nvPicPr>
          <p:cNvPr id="2050" name="Picture 2" descr="C:\Users\Xp\Desktop\i.jpg"/>
          <p:cNvPicPr>
            <a:picLocks noChangeAspect="1" noChangeArrowheads="1"/>
          </p:cNvPicPr>
          <p:nvPr/>
        </p:nvPicPr>
        <p:blipFill>
          <a:blip r:embed="rId2" cstate="print"/>
          <a:srcRect/>
          <a:stretch>
            <a:fillRect/>
          </a:stretch>
        </p:blipFill>
        <p:spPr bwMode="auto">
          <a:xfrm>
            <a:off x="5214942" y="1071546"/>
            <a:ext cx="3536181" cy="235745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1571612"/>
            <a:ext cx="8229600" cy="4389120"/>
          </a:xfrm>
        </p:spPr>
        <p:txBody>
          <a:bodyPr>
            <a:normAutofit lnSpcReduction="10000"/>
          </a:bodyPr>
          <a:lstStyle/>
          <a:p>
            <a:r>
              <a:rPr lang="ru-RU" dirty="0" smtClean="0"/>
              <a:t>Используя содержание копилки, написать небольшой текст</a:t>
            </a:r>
          </a:p>
          <a:p>
            <a:r>
              <a:rPr lang="ru-RU" dirty="0" smtClean="0"/>
              <a:t>Когда начинается дождь, мне становится грустно. Он может сопровождаться страшным ураганом, сильной грозой, ослепительной молнией. А этого я очень не люблю…</a:t>
            </a:r>
          </a:p>
          <a:p>
            <a:r>
              <a:rPr lang="ru-RU" dirty="0" smtClean="0"/>
              <a:t>Начался неожиданный дождь. Настроение сразу изменилось. Захотелось выйти на улицу и посмотреть на страшную грозу, услышать оглушительный звук грома, потрогать капли дождя…</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smtClean="0"/>
              <a:t>Послушать песню «У природы нет плохой погоды», выделить основную мысль и записать</a:t>
            </a:r>
          </a:p>
          <a:p>
            <a:r>
              <a:rPr lang="ru-RU" dirty="0" smtClean="0"/>
              <a:t>Прочитать текст, составить 2-3 вопроса к нему:</a:t>
            </a:r>
          </a:p>
          <a:p>
            <a:r>
              <a:rPr lang="ru-RU" dirty="0" smtClean="0"/>
              <a:t>Какое важное чувство мы должны воспитывать в себе?</a:t>
            </a:r>
          </a:p>
          <a:p>
            <a:r>
              <a:rPr lang="ru-RU" dirty="0" smtClean="0"/>
              <a:t>Что надо научиться понимать?</a:t>
            </a:r>
          </a:p>
          <a:p>
            <a:r>
              <a:rPr lang="ru-RU" dirty="0" smtClean="0"/>
              <a:t>Чем ценно все живое?</a:t>
            </a:r>
            <a:endParaRPr lang="ru-RU" dirty="0"/>
          </a:p>
        </p:txBody>
      </p:sp>
      <p:pic>
        <p:nvPicPr>
          <p:cNvPr id="5" name="3.mp3">
            <a:hlinkClick r:id="" action="ppaction://media"/>
          </p:cNvPr>
          <p:cNvPicPr>
            <a:picLocks noRot="1" noChangeAspect="1"/>
          </p:cNvPicPr>
          <p:nvPr>
            <a:audioFile r:link="rId1"/>
          </p:nvPr>
        </p:nvPicPr>
        <p:blipFill>
          <a:blip r:embed="rId3" cstate="print"/>
          <a:stretch>
            <a:fillRect/>
          </a:stretch>
        </p:blipFill>
        <p:spPr>
          <a:xfrm>
            <a:off x="8244408" y="5805264"/>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933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71480"/>
            <a:ext cx="8229600" cy="1143000"/>
          </a:xfrm>
        </p:spPr>
        <p:txBody>
          <a:bodyPr/>
          <a:lstStyle/>
          <a:p>
            <a:r>
              <a:rPr lang="ru-RU" b="1" dirty="0" smtClean="0"/>
              <a:t>тексты</a:t>
            </a:r>
            <a:endParaRPr lang="ru-RU" b="1" dirty="0"/>
          </a:p>
        </p:txBody>
      </p:sp>
      <p:sp>
        <p:nvSpPr>
          <p:cNvPr id="3" name="Содержимое 2"/>
          <p:cNvSpPr>
            <a:spLocks noGrp="1"/>
          </p:cNvSpPr>
          <p:nvPr>
            <p:ph idx="1"/>
          </p:nvPr>
        </p:nvSpPr>
        <p:spPr/>
        <p:txBody>
          <a:bodyPr>
            <a:normAutofit lnSpcReduction="10000"/>
          </a:bodyPr>
          <a:lstStyle/>
          <a:p>
            <a:r>
              <a:rPr lang="ru-RU" dirty="0" smtClean="0"/>
              <a:t>Мое настроение было грустным. Всю ночь гремела гроза, сверкали молнии. Дождь лил как из ведра. Он сопровождался громом и молнией. Страшная гроза сверкала слишком долго. Деревья жмурились от страха. Птицам было страшно. Было жутко смотреть на грохочущую картину.</a:t>
            </a:r>
          </a:p>
          <a:p>
            <a:r>
              <a:rPr lang="ru-RU" dirty="0" smtClean="0"/>
              <a:t>В лесу была сильная гроза. Она яростно шумела. Дождь лил как из ведра. Когда сверкали молнии, было очень страшно. Скоро кончился дождь, и запели птицы  .Они были рады, что в лесу наступила тишина.</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1428736"/>
            <a:ext cx="8229600" cy="4389120"/>
          </a:xfrm>
        </p:spPr>
        <p:txBody>
          <a:bodyPr>
            <a:normAutofit lnSpcReduction="10000"/>
          </a:bodyPr>
          <a:lstStyle/>
          <a:p>
            <a:r>
              <a:rPr lang="ru-RU" dirty="0" smtClean="0"/>
              <a:t>Прочитать текст, разделить на абзацы, определить </a:t>
            </a:r>
            <a:r>
              <a:rPr lang="ru-RU" dirty="0" err="1" smtClean="0"/>
              <a:t>микротемы</a:t>
            </a:r>
            <a:r>
              <a:rPr lang="ru-RU" dirty="0" smtClean="0"/>
              <a:t> каждого абзаца</a:t>
            </a:r>
          </a:p>
          <a:p>
            <a:r>
              <a:rPr lang="ru-RU" dirty="0" smtClean="0"/>
              <a:t>Посмотреть на рисунки, прочитать записи, определить, какой дождь нарисовали</a:t>
            </a:r>
          </a:p>
          <a:p>
            <a:r>
              <a:rPr lang="ru-RU" dirty="0" smtClean="0"/>
              <a:t>Написать письмо от имени дождика:</a:t>
            </a:r>
          </a:p>
          <a:p>
            <a:r>
              <a:rPr lang="ru-RU" dirty="0" smtClean="0"/>
              <a:t>Привет! Пишет тебе капелька. Я постоянно после дождя падаю с крыш. Но никто не любуется мной. Выгляни, пожалуйста, в окошко, и ты увидишь несколько капелек. Мы все маленькие, чистенькие. У тебя сразу поднимется настроение. Ты больше не будешь бояться меня.</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r>
              <a:rPr lang="ru-RU" dirty="0" smtClean="0"/>
              <a:t>Обсуждение результатов занятия</a:t>
            </a:r>
          </a:p>
          <a:p>
            <a:r>
              <a:rPr lang="ru-RU" dirty="0" smtClean="0"/>
              <a:t>Мне понравилось сочинять</a:t>
            </a:r>
          </a:p>
          <a:p>
            <a:r>
              <a:rPr lang="ru-RU" dirty="0" smtClean="0"/>
              <a:t>Радуюсь тому, что хорошо работал.                          Теперь совсем по-другому буду воспринимать дождь.</a:t>
            </a:r>
          </a:p>
          <a:p>
            <a:r>
              <a:rPr lang="ru-RU" dirty="0" smtClean="0"/>
              <a:t>У меня настроение бодрое, радостное.</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571744"/>
            <a:ext cx="8229600" cy="1143000"/>
          </a:xfrm>
        </p:spPr>
        <p:txBody>
          <a:bodyPr>
            <a:normAutofit/>
          </a:bodyPr>
          <a:lstStyle/>
          <a:p>
            <a:r>
              <a:rPr lang="ru-RU" sz="6600" dirty="0" smtClean="0">
                <a:ln cmpd="dbl">
                  <a:solidFill>
                    <a:schemeClr val="accent1"/>
                  </a:solidFill>
                </a:ln>
                <a:solidFill>
                  <a:schemeClr val="bg2">
                    <a:lumMod val="50000"/>
                  </a:schemeClr>
                </a:solidFill>
                <a:effectLst>
                  <a:outerShdw blurRad="63500" sx="102000" sy="102000" algn="ctr" rotWithShape="0">
                    <a:prstClr val="black">
                      <a:alpha val="40000"/>
                    </a:prstClr>
                  </a:outerShdw>
                </a:effectLst>
              </a:rPr>
              <a:t>Спасибо за внимание!</a:t>
            </a:r>
            <a:endParaRPr lang="ru-RU" sz="6600" dirty="0">
              <a:ln cmpd="dbl">
                <a:solidFill>
                  <a:schemeClr val="accent1"/>
                </a:solidFill>
              </a:ln>
              <a:solidFill>
                <a:schemeClr val="bg2">
                  <a:lumMod val="50000"/>
                </a:schemeClr>
              </a:solidFill>
              <a:effectLst>
                <a:outerShdw blurRad="63500" sx="102000" sy="102000" algn="ctr" rotWithShape="0">
                  <a:prstClr val="black">
                    <a:alpha val="40000"/>
                  </a:prst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B528FF01CA23EB429A95A54C46344E00" ma:contentTypeVersion="0" ma:contentTypeDescription="Создание документа." ma:contentTypeScope="" ma:versionID="9fe14ff9a2e17d18c8c3c1a79a156ff0">
  <xsd:schema xmlns:xsd="http://www.w3.org/2001/XMLSchema" xmlns:p="http://schemas.microsoft.com/office/2006/metadata/properties" targetNamespace="http://schemas.microsoft.com/office/2006/metadata/properties" ma:root="true" ma:fieldsID="53974d1da0c14f073d2cc649cae9f3e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содержимого" ma:readOnly="true"/>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3AE52A59-60D5-4AA3-AE4A-959AB51FB1D4}"/>
</file>

<file path=customXml/itemProps2.xml><?xml version="1.0" encoding="utf-8"?>
<ds:datastoreItem xmlns:ds="http://schemas.openxmlformats.org/officeDocument/2006/customXml" ds:itemID="{A776AB5C-EF96-4AFC-891E-9C122CCE6920}"/>
</file>

<file path=customXml/itemProps3.xml><?xml version="1.0" encoding="utf-8"?>
<ds:datastoreItem xmlns:ds="http://schemas.openxmlformats.org/officeDocument/2006/customXml" ds:itemID="{9FFC0289-6F71-4B60-A566-7A7694504966}"/>
</file>

<file path=docProps/app.xml><?xml version="1.0" encoding="utf-8"?>
<Properties xmlns="http://schemas.openxmlformats.org/officeDocument/2006/extended-properties" xmlns:vt="http://schemas.openxmlformats.org/officeDocument/2006/docPropsVTypes">
  <Template>Flow</Template>
  <TotalTime>299</TotalTime>
  <Words>597</Words>
  <Application>Microsoft Office PowerPoint</Application>
  <PresentationFormat>Экран (4:3)</PresentationFormat>
  <Paragraphs>49</Paragraphs>
  <Slides>13</Slides>
  <Notes>0</Notes>
  <HiddenSlides>0</HiddenSlides>
  <MMClips>3</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Поток</vt:lpstr>
      <vt:lpstr>Творческие мастерские</vt:lpstr>
      <vt:lpstr>Творческие мастерские -</vt:lpstr>
      <vt:lpstr>Алгоритм работы</vt:lpstr>
      <vt:lpstr>Мастерская творческого письма «Дождь»</vt:lpstr>
      <vt:lpstr>Этапы работы</vt:lpstr>
      <vt:lpstr>Слайд 6</vt:lpstr>
      <vt:lpstr>Дождь – это…</vt:lpstr>
      <vt:lpstr>Слайд 8</vt:lpstr>
      <vt:lpstr>Слайд 9</vt:lpstr>
      <vt:lpstr>тексты</vt:lpstr>
      <vt:lpstr>Слайд 11</vt:lpstr>
      <vt:lpstr>Слайд 12</vt:lpstr>
      <vt:lpstr>Спасибо за внимание!</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Творческие мастерские</dc:title>
  <dc:creator>Windows User</dc:creator>
  <cp:lastModifiedBy>Альберт</cp:lastModifiedBy>
  <cp:revision>31</cp:revision>
  <dcterms:created xsi:type="dcterms:W3CDTF">2013-02-27T16:33:56Z</dcterms:created>
  <dcterms:modified xsi:type="dcterms:W3CDTF">2015-03-16T16:21:07Z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0x010100B528FF01CA23EB429A95A54C46344E00</vt:lpwstr>
  </property>
</Properties>
</file>