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  <p:sldId id="290" r:id="rId3"/>
    <p:sldId id="291" r:id="rId4"/>
    <p:sldId id="285" r:id="rId5"/>
    <p:sldId id="258" r:id="rId6"/>
    <p:sldId id="275" r:id="rId7"/>
    <p:sldId id="259" r:id="rId8"/>
    <p:sldId id="260" r:id="rId9"/>
    <p:sldId id="286" r:id="rId10"/>
    <p:sldId id="261" r:id="rId11"/>
    <p:sldId id="287" r:id="rId12"/>
    <p:sldId id="262" r:id="rId13"/>
    <p:sldId id="288" r:id="rId14"/>
    <p:sldId id="263" r:id="rId15"/>
    <p:sldId id="289" r:id="rId16"/>
    <p:sldId id="273" r:id="rId17"/>
    <p:sldId id="268" r:id="rId18"/>
    <p:sldId id="270" r:id="rId19"/>
    <p:sldId id="292" r:id="rId20"/>
    <p:sldId id="293" r:id="rId21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  <a:srgbClr val="000000"/>
    <a:srgbClr val="FF0000"/>
    <a:srgbClr val="000099"/>
    <a:srgbClr val="339933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780" autoAdjust="0"/>
    <p:restoredTop sz="93617" autoAdjust="0"/>
  </p:normalViewPr>
  <p:slideViewPr>
    <p:cSldViewPr>
      <p:cViewPr varScale="1">
        <p:scale>
          <a:sx n="82" d="100"/>
          <a:sy n="82" d="100"/>
        </p:scale>
        <p:origin x="-8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8F88F95-CC2B-4DE7-B9EF-89C1EEA001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696793F1-41E5-44D1-9521-E111230E18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353E824-ADD0-4B11-BDEC-4000EB1A75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5CB7C-97BA-45C8-9A30-C5A62292A4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09A356-C6A9-49D8-B15B-4E2A784C36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66D8A6EA-A258-49F2-B013-6A1E2531C9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9A43A68-5EF2-4A2E-8BC0-A24755117E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95E9A11-4DB6-4005-9A40-D9E5F354B5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250AA1F6-C99E-4FF6-8D36-51F0E1AF8C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0A3E2-B72C-466F-92F9-2BBABD5470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EB39AD80-FAE0-4493-94D3-093B3E0F83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A80FEFA-B860-4E5A-9776-82A3A189E1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14.xml"/><Relationship Id="rId4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285750" y="285750"/>
            <a:ext cx="8858250" cy="3429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5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Учебный проект </a:t>
            </a:r>
            <a:r>
              <a:rPr lang="ru-RU" sz="6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«Королевская семья Британии»</a:t>
            </a:r>
            <a:endParaRPr lang="ru-RU" sz="72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3079" name="Picture 7" descr="img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007" y="2928934"/>
            <a:ext cx="5601987" cy="3327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85720" y="1357298"/>
            <a:ext cx="4357717" cy="4595813"/>
          </a:xfrm>
          <a:ln>
            <a:solidFill>
              <a:schemeClr val="bg1"/>
            </a:solidFill>
          </a:ln>
        </p:spPr>
        <p:txBody>
          <a:bodyPr/>
          <a:lstStyle/>
          <a:p>
            <a:pPr algn="ctr">
              <a:buNone/>
              <a:defRPr/>
            </a:pPr>
            <a:r>
              <a:rPr lang="ru-RU" sz="2000" dirty="0" smtClean="0">
                <a:effectLst/>
                <a:latin typeface="Calibri" pitchFamily="34" charset="0"/>
                <a:cs typeface="Times New Roman" pitchFamily="18" charset="0"/>
              </a:rPr>
              <a:t>Выполнила </a:t>
            </a:r>
            <a:br>
              <a:rPr lang="ru-RU" sz="2000" dirty="0" smtClean="0">
                <a:effectLst/>
                <a:latin typeface="Calibri" pitchFamily="34" charset="0"/>
                <a:cs typeface="Times New Roman" pitchFamily="18" charset="0"/>
              </a:rPr>
            </a:br>
            <a:r>
              <a:rPr lang="ru-RU" sz="2000" dirty="0" smtClean="0">
                <a:effectLst/>
                <a:latin typeface="Calibri" pitchFamily="34" charset="0"/>
                <a:cs typeface="Times New Roman" pitchFamily="18" charset="0"/>
              </a:rPr>
              <a:t>ученица 6 «А» класса</a:t>
            </a:r>
          </a:p>
          <a:p>
            <a:pPr algn="ctr">
              <a:buNone/>
              <a:defRPr/>
            </a:pPr>
            <a:r>
              <a:rPr lang="ru-RU" sz="2000" dirty="0" smtClean="0">
                <a:effectLst/>
                <a:latin typeface="Calibri" pitchFamily="34" charset="0"/>
                <a:cs typeface="Times New Roman" pitchFamily="18" charset="0"/>
              </a:rPr>
              <a:t>МОУ «Моркинская средняя (полная) общеобразовательная школа №2» </a:t>
            </a:r>
          </a:p>
          <a:p>
            <a:pPr algn="ctr">
              <a:buNone/>
              <a:defRPr/>
            </a:pPr>
            <a:r>
              <a:rPr lang="ru-RU" sz="2000" dirty="0" smtClean="0">
                <a:effectLst/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effectLst/>
                <a:latin typeface="Calibri" pitchFamily="34" charset="0"/>
                <a:cs typeface="Times New Roman" pitchFamily="18" charset="0"/>
              </a:rPr>
              <a:t>Степанова Александра</a:t>
            </a:r>
          </a:p>
          <a:p>
            <a:pPr algn="ctr">
              <a:buNone/>
              <a:defRPr/>
            </a:pPr>
            <a:endParaRPr lang="ru-RU" sz="2000" dirty="0" smtClean="0">
              <a:effectLst/>
              <a:latin typeface="Calibri" pitchFamily="34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sz="2000" dirty="0" smtClean="0">
              <a:effectLst/>
              <a:latin typeface="Calibri" pitchFamily="34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ru-RU" sz="2000" dirty="0" smtClean="0">
                <a:latin typeface="Calibri" pitchFamily="34" charset="0"/>
              </a:rPr>
              <a:t>Руководитель: </a:t>
            </a:r>
          </a:p>
          <a:p>
            <a:pPr algn="ctr">
              <a:buNone/>
              <a:defRPr/>
            </a:pPr>
            <a:r>
              <a:rPr lang="ru-RU" sz="2000" dirty="0" smtClean="0">
                <a:latin typeface="Calibri" pitchFamily="34" charset="0"/>
              </a:rPr>
              <a:t>учитель  английского языка</a:t>
            </a:r>
            <a:r>
              <a:rPr lang="ru-RU" sz="2000" dirty="0" smtClean="0">
                <a:solidFill>
                  <a:schemeClr val="tx2"/>
                </a:solidFill>
                <a:latin typeface="Calibri" pitchFamily="34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Calibri" pitchFamily="34" charset="0"/>
              </a:rPr>
              <a:t>Васильева О.А.</a:t>
            </a:r>
            <a:endParaRPr lang="ru-RU" sz="2400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101" name="Picture 2" descr="G:\САША\наш класс\Фоточки0145.jpg"/>
          <p:cNvPicPr>
            <a:picLocks noChangeAspect="1" noChangeArrowheads="1"/>
          </p:cNvPicPr>
          <p:nvPr/>
        </p:nvPicPr>
        <p:blipFill>
          <a:blip r:embed="rId2" cstate="print"/>
          <a:srcRect l="31250" t="2929" r="8202" b="32617"/>
          <a:stretch>
            <a:fillRect/>
          </a:stretch>
        </p:blipFill>
        <p:spPr bwMode="auto">
          <a:xfrm>
            <a:off x="4857752" y="928670"/>
            <a:ext cx="317087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85720" y="1000108"/>
            <a:ext cx="8504238" cy="45720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  <a:defRPr/>
            </a:pPr>
            <a:r>
              <a:rPr lang="ru-RU" b="1" dirty="0" smtClean="0">
                <a:latin typeface="Calibri" pitchFamily="34" charset="0"/>
              </a:rPr>
              <a:t>Цель -</a:t>
            </a:r>
            <a:r>
              <a:rPr lang="ru-RU" dirty="0" smtClean="0">
                <a:latin typeface="Calibri" pitchFamily="34" charset="0"/>
              </a:rPr>
              <a:t> углубить знания о королевской семье, об их интригах и тайнах</a:t>
            </a:r>
          </a:p>
          <a:p>
            <a:pPr algn="just">
              <a:buFont typeface="Wingdings" pitchFamily="2" charset="2"/>
              <a:buNone/>
              <a:defRPr/>
            </a:pPr>
            <a:endParaRPr lang="ru-RU" b="1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ru-RU" b="1" dirty="0" smtClean="0">
                <a:latin typeface="Calibri" pitchFamily="34" charset="0"/>
              </a:rPr>
              <a:t>Задачи:</a:t>
            </a:r>
            <a:r>
              <a:rPr lang="ru-RU" dirty="0" smtClean="0">
                <a:latin typeface="Calibri" pitchFamily="34" charset="0"/>
              </a:rPr>
              <a:t>                                                                                                                          </a:t>
            </a:r>
          </a:p>
          <a:p>
            <a:pPr marL="717550" indent="0">
              <a:buFont typeface="Wingdings" pitchFamily="2" charset="2"/>
              <a:buNone/>
              <a:defRPr/>
            </a:pPr>
            <a:r>
              <a:rPr lang="ru-RU" dirty="0" smtClean="0">
                <a:latin typeface="Calibri" pitchFamily="34" charset="0"/>
              </a:rPr>
              <a:t>1. Поиск материала;</a:t>
            </a:r>
          </a:p>
          <a:p>
            <a:pPr marL="717550" indent="0">
              <a:buFont typeface="Wingdings" pitchFamily="2" charset="2"/>
              <a:buNone/>
              <a:defRPr/>
            </a:pPr>
            <a:r>
              <a:rPr lang="ru-RU" dirty="0" smtClean="0">
                <a:latin typeface="Calibri" pitchFamily="34" charset="0"/>
              </a:rPr>
              <a:t>2. Обзор </a:t>
            </a:r>
            <a:r>
              <a:rPr lang="ru-RU" dirty="0" err="1" smtClean="0">
                <a:latin typeface="Calibri" pitchFamily="34" charset="0"/>
              </a:rPr>
              <a:t>медиаэнциклопедий</a:t>
            </a:r>
            <a:r>
              <a:rPr lang="ru-RU" dirty="0" smtClean="0">
                <a:latin typeface="Calibri" pitchFamily="34" charset="0"/>
              </a:rPr>
              <a:t>;</a:t>
            </a:r>
          </a:p>
          <a:p>
            <a:pPr marL="717550" indent="0">
              <a:buFont typeface="Wingdings" pitchFamily="2" charset="2"/>
              <a:buNone/>
              <a:defRPr/>
            </a:pPr>
            <a:r>
              <a:rPr lang="ru-RU" dirty="0" smtClean="0">
                <a:latin typeface="Calibri" pitchFamily="34" charset="0"/>
              </a:rPr>
              <a:t>3. Поиск фотографий;</a:t>
            </a:r>
          </a:p>
          <a:p>
            <a:pPr marL="717550" indent="0">
              <a:buFont typeface="Wingdings" pitchFamily="2" charset="2"/>
              <a:buNone/>
              <a:defRPr/>
            </a:pPr>
            <a:r>
              <a:rPr lang="ru-RU" dirty="0" smtClean="0">
                <a:latin typeface="Calibri" pitchFamily="34" charset="0"/>
              </a:rPr>
              <a:t>4. Работа над созданием проекта.</a:t>
            </a:r>
          </a:p>
          <a:p>
            <a:pPr>
              <a:defRPr/>
            </a:pP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Королева Елизавета II. Ее муж принц Филипп. Их дети: принц Чарльз, принц Эндрю, принц Эдвард и принцесса Анна.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J:\157352_image_large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50133" y="1643050"/>
            <a:ext cx="6643735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66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rial Black" pitchFamily="34" charset="0"/>
              </a:rPr>
              <a:t>Елизавета </a:t>
            </a:r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66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rial Black" pitchFamily="34" charset="0"/>
              </a:rPr>
              <a:t>II</a:t>
            </a:r>
            <a:endParaRPr lang="ru-RU" sz="5400" b="1" spc="200" dirty="0" smtClean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FF6600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4282" y="3214686"/>
            <a:ext cx="5572164" cy="1500198"/>
          </a:xfrm>
        </p:spPr>
        <p:txBody>
          <a:bodyPr>
            <a:normAutofit fontScale="92500" lnSpcReduction="20000"/>
          </a:bodyPr>
          <a:lstStyle/>
          <a:p>
            <a:pPr marL="0" indent="265113"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1800" b="1" dirty="0" smtClean="0">
                <a:latin typeface="Georgia" pitchFamily="18" charset="0"/>
              </a:rPr>
              <a:t>   </a:t>
            </a:r>
            <a:r>
              <a:rPr lang="ru-RU" sz="1800" dirty="0" smtClean="0">
                <a:latin typeface="Tahoma" pitchFamily="34" charset="0"/>
                <a:cs typeface="Tahoma" pitchFamily="34" charset="0"/>
              </a:rPr>
              <a:t>Принцесса замужем за лейтенантом Филиппом </a:t>
            </a:r>
            <a:r>
              <a:rPr lang="ru-RU" sz="1800" dirty="0" err="1" smtClean="0">
                <a:latin typeface="Tahoma" pitchFamily="34" charset="0"/>
                <a:cs typeface="Tahoma" pitchFamily="34" charset="0"/>
              </a:rPr>
              <a:t>Маунтбаттеном</a:t>
            </a:r>
            <a:r>
              <a:rPr lang="ru-RU" sz="1800" dirty="0" smtClean="0">
                <a:latin typeface="Tahoma" pitchFamily="34" charset="0"/>
                <a:cs typeface="Tahoma" pitchFamily="34" charset="0"/>
              </a:rPr>
              <a:t>, теперь его королевское высочество принц Филипп. Герцог </a:t>
            </a:r>
            <a:r>
              <a:rPr lang="ru-RU" sz="1800" dirty="0" err="1" smtClean="0">
                <a:latin typeface="Tahoma" pitchFamily="34" charset="0"/>
                <a:cs typeface="Tahoma" pitchFamily="34" charset="0"/>
              </a:rPr>
              <a:t>Эдинбургский</a:t>
            </a:r>
            <a:r>
              <a:rPr lang="ru-RU" sz="1800" dirty="0" smtClean="0">
                <a:latin typeface="Tahoma" pitchFamily="34" charset="0"/>
                <a:cs typeface="Tahoma" pitchFamily="34" charset="0"/>
              </a:rPr>
              <a:t> был сыном греческого принца.</a:t>
            </a:r>
          </a:p>
        </p:txBody>
      </p:sp>
      <p:pic>
        <p:nvPicPr>
          <p:cNvPr id="4100" name="Picture 4" descr="RFnew_Queen_introdu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500174"/>
            <a:ext cx="2924180" cy="343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Копия Royal_standar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15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79388" y="1052513"/>
            <a:ext cx="5834062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    </a:t>
            </a: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714375" y="5000625"/>
            <a:ext cx="7993063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7177" name="Прямоугольник 8"/>
          <p:cNvSpPr>
            <a:spLocks noChangeArrowheads="1"/>
          </p:cNvSpPr>
          <p:nvPr/>
        </p:nvSpPr>
        <p:spPr bwMode="auto">
          <a:xfrm>
            <a:off x="0" y="1556792"/>
            <a:ext cx="5715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5113" algn="just"/>
            <a:r>
              <a:rPr lang="ru-RU" dirty="0"/>
              <a:t>Она родилась в Лондоне 21 апреля 1926 года, первая дочь герцога и герцогини Йоркской, впоследствии короля Георга и королевы Елизаветы. Пять недель спустя её окрестили Елизаветой Александрой в часовне Букингемского дворца.</a:t>
            </a:r>
          </a:p>
        </p:txBody>
      </p:sp>
      <p:sp>
        <p:nvSpPr>
          <p:cNvPr id="7178" name="Прямоугольник 9"/>
          <p:cNvSpPr>
            <a:spLocks noChangeArrowheads="1"/>
          </p:cNvSpPr>
          <p:nvPr/>
        </p:nvSpPr>
        <p:spPr bwMode="auto">
          <a:xfrm>
            <a:off x="142844" y="4929198"/>
            <a:ext cx="878687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2438" algn="just"/>
            <a:r>
              <a:rPr lang="ru-RU" dirty="0"/>
              <a:t> У Королевской пары было четверо детей, и до сих пор есть шесть внуков: принц Чарльз, теперь принц Уэльский, наследник престола, родился в 1948 году, и его сестра, принцесса Анна, теперь </a:t>
            </a:r>
            <a:r>
              <a:rPr lang="ru-RU" dirty="0" err="1"/>
              <a:t>Princess</a:t>
            </a:r>
            <a:r>
              <a:rPr lang="ru-RU" dirty="0"/>
              <a:t> </a:t>
            </a:r>
            <a:r>
              <a:rPr lang="ru-RU" dirty="0" err="1"/>
              <a:t>Royal</a:t>
            </a:r>
            <a:r>
              <a:rPr lang="ru-RU" dirty="0"/>
              <a:t>, два года спустя.   После принцесса Елизавета стала королевой, третьего ребенка Андрея, </a:t>
            </a:r>
            <a:r>
              <a:rPr lang="ru-RU" dirty="0" smtClean="0"/>
              <a:t> родился в </a:t>
            </a:r>
            <a:r>
              <a:rPr lang="ru-RU" dirty="0"/>
              <a:t>1960 году и четвертый, принц Эдвард в 1963 году.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>
                <a:latin typeface="Tahoma" pitchFamily="34" charset="0"/>
                <a:cs typeface="Tahoma" pitchFamily="34" charset="0"/>
              </a:rPr>
              <a:t>Королева  </a:t>
            </a:r>
            <a:r>
              <a:rPr lang="ru-RU" sz="2000" u="sng" dirty="0">
                <a:latin typeface="Tahoma" pitchFamily="34" charset="0"/>
                <a:cs typeface="Tahoma" pitchFamily="34" charset="0"/>
              </a:rPr>
              <a:t>любит</a:t>
            </a:r>
            <a:r>
              <a:rPr lang="ru-RU" sz="2000" u="sng" dirty="0" smtClean="0">
                <a:latin typeface="Tahoma" pitchFamily="34" charset="0"/>
                <a:cs typeface="Tahoma" pitchFamily="34" charset="0"/>
              </a:rPr>
              <a:t>:</a:t>
            </a:r>
            <a:endParaRPr lang="ru-RU" sz="2000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>
                <a:latin typeface="Tahoma" pitchFamily="34" charset="0"/>
                <a:cs typeface="Tahoma" pitchFamily="34" charset="0"/>
              </a:rPr>
              <a:t>Что королева </a:t>
            </a:r>
            <a:r>
              <a:rPr lang="ru-RU" u="sng" dirty="0" smtClean="0">
                <a:latin typeface="Tahoma" pitchFamily="34" charset="0"/>
                <a:cs typeface="Tahoma" pitchFamily="34" charset="0"/>
              </a:rPr>
              <a:t>не любит: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2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ahoma" pitchFamily="34" charset="0"/>
                <a:cs typeface="Tahoma" pitchFamily="34" charset="0"/>
              </a:rPr>
              <a:t>Скачки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ahoma" pitchFamily="34" charset="0"/>
                <a:cs typeface="Tahoma" pitchFamily="34" charset="0"/>
              </a:rPr>
              <a:t>Шотландские танцы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400" dirty="0" err="1" smtClean="0">
                <a:latin typeface="Tahoma" pitchFamily="34" charset="0"/>
                <a:cs typeface="Tahoma" pitchFamily="34" charset="0"/>
              </a:rPr>
              <a:t>Пазлы</a:t>
            </a:r>
            <a:r>
              <a:rPr lang="ru-RU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ahoma" pitchFamily="34" charset="0"/>
                <a:cs typeface="Tahoma" pitchFamily="34" charset="0"/>
              </a:rPr>
              <a:t>Шампанское</a:t>
            </a:r>
            <a:endParaRPr 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7110" name="Rectangle 6"/>
          <p:cNvSpPr>
            <a:spLocks noGrp="1" noChangeArrowheads="1"/>
          </p:cNvSpPr>
          <p:nvPr>
            <p:ph sz="quarter" idx="4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Теннис, в том числе Уимблдон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Холод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Чарльза Диккинсона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Диктофон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Сигарный дым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Что любит Королева и что не любит?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6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Принц Филипп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20" y="3643314"/>
            <a:ext cx="4857784" cy="2301877"/>
          </a:xfrm>
        </p:spPr>
        <p:txBody>
          <a:bodyPr>
            <a:normAutofit fontScale="92500" lnSpcReduction="20000"/>
          </a:bodyPr>
          <a:lstStyle/>
          <a:p>
            <a:pPr marL="0" indent="265113" algn="just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Calibri" pitchFamily="34" charset="0"/>
              </a:rPr>
              <a:t>Как и королева, принц Филипп является </a:t>
            </a:r>
            <a:r>
              <a:rPr lang="ru-RU" sz="2400" dirty="0" err="1" smtClean="0">
                <a:latin typeface="Calibri" pitchFamily="34" charset="0"/>
              </a:rPr>
              <a:t>пра-пра-внуком</a:t>
            </a:r>
            <a:r>
              <a:rPr lang="ru-RU" sz="2400" dirty="0" smtClean="0">
                <a:latin typeface="Calibri" pitchFamily="34" charset="0"/>
              </a:rPr>
              <a:t> королевы Виктории. Королева и принц Филипп также связаны через стороны отца. Его дед по отцовской линии король Георг I Греции, был братом королевы Александры.</a:t>
            </a:r>
            <a:endParaRPr lang="en-US" sz="2400" dirty="0" smtClean="0">
              <a:latin typeface="Calibri" pitchFamily="34" charset="0"/>
            </a:endParaRPr>
          </a:p>
        </p:txBody>
      </p:sp>
      <p:pic>
        <p:nvPicPr>
          <p:cNvPr id="5124" name="Picture 4" descr="RFnew_DoE_introdu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857364"/>
            <a:ext cx="3339720" cy="3916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1700213"/>
            <a:ext cx="59404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9223" name="Прямоугольник 6"/>
          <p:cNvSpPr>
            <a:spLocks noChangeArrowheads="1"/>
          </p:cNvSpPr>
          <p:nvPr/>
        </p:nvSpPr>
        <p:spPr bwMode="auto">
          <a:xfrm>
            <a:off x="285720" y="1714488"/>
            <a:ext cx="48577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65113" algn="just"/>
            <a:r>
              <a:rPr lang="ru-RU" sz="2200" dirty="0">
                <a:latin typeface="Calibri" pitchFamily="34" charset="0"/>
              </a:rPr>
              <a:t>Принц Филипп, герцог </a:t>
            </a:r>
            <a:r>
              <a:rPr lang="ru-RU" sz="2200" dirty="0" err="1">
                <a:latin typeface="Calibri" pitchFamily="34" charset="0"/>
              </a:rPr>
              <a:t>Эдинбургский</a:t>
            </a:r>
            <a:r>
              <a:rPr lang="ru-RU" sz="2200" dirty="0">
                <a:latin typeface="Calibri" pitchFamily="34" charset="0"/>
              </a:rPr>
              <a:t>, и барон Гринвич, был женат на королеве с 1947 года. Он родился </a:t>
            </a:r>
            <a:r>
              <a:rPr lang="ru-RU" sz="2200" dirty="0" smtClean="0">
                <a:latin typeface="Calibri" pitchFamily="34" charset="0"/>
              </a:rPr>
              <a:t>в </a:t>
            </a:r>
            <a:r>
              <a:rPr lang="ru-RU" sz="2200" dirty="0">
                <a:latin typeface="Calibri" pitchFamily="34" charset="0"/>
              </a:rPr>
              <a:t>Греции </a:t>
            </a:r>
            <a:r>
              <a:rPr lang="ru-RU" sz="2200" dirty="0" smtClean="0">
                <a:latin typeface="Calibri" pitchFamily="34" charset="0"/>
              </a:rPr>
              <a:t> в 1921 </a:t>
            </a:r>
            <a:r>
              <a:rPr lang="ru-RU" sz="2200" dirty="0">
                <a:latin typeface="Calibri" pitchFamily="34" charset="0"/>
              </a:rPr>
              <a:t>году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1414"/>
            <a:ext cx="82296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Принц Уэльский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000496" y="2071678"/>
            <a:ext cx="4714908" cy="1871662"/>
          </a:xfrm>
        </p:spPr>
        <p:txBody>
          <a:bodyPr>
            <a:normAutofit/>
          </a:bodyPr>
          <a:lstStyle/>
          <a:p>
            <a:pPr marL="0" indent="271463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Calibri" pitchFamily="34" charset="0"/>
              </a:rPr>
              <a:t>Принц Уэльский является старшим сыном королевы и герцога </a:t>
            </a:r>
            <a:r>
              <a:rPr lang="ru-RU" sz="2400" dirty="0" err="1" smtClean="0">
                <a:latin typeface="Calibri" pitchFamily="34" charset="0"/>
              </a:rPr>
              <a:t>Эдинбургского</a:t>
            </a:r>
            <a:r>
              <a:rPr lang="ru-RU" sz="2400" dirty="0" smtClean="0">
                <a:latin typeface="Calibri" pitchFamily="34" charset="0"/>
              </a:rPr>
              <a:t>. Родился в 1948 году, он является наследником трона.</a:t>
            </a:r>
            <a:endParaRPr lang="en-US" sz="2400" dirty="0" smtClean="0">
              <a:latin typeface="Calibri" pitchFamily="34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9750" y="5462588"/>
            <a:ext cx="5781675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6153" name="Picture 9" descr="prince_char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3143272" cy="430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6" name="Прямоугольник 5"/>
          <p:cNvSpPr>
            <a:spLocks noChangeArrowheads="1"/>
          </p:cNvSpPr>
          <p:nvPr/>
        </p:nvSpPr>
        <p:spPr bwMode="auto">
          <a:xfrm>
            <a:off x="4071934" y="4357694"/>
            <a:ext cx="44291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itchFamily="34" charset="0"/>
              </a:rPr>
              <a:t>Принц Чарльз </a:t>
            </a:r>
            <a:r>
              <a:rPr lang="ru-RU" sz="2400" dirty="0" smtClean="0">
                <a:latin typeface="Calibri" pitchFamily="34" charset="0"/>
              </a:rPr>
              <a:t>женился на </a:t>
            </a:r>
            <a:r>
              <a:rPr lang="ru-RU" sz="2400" dirty="0">
                <a:latin typeface="Calibri" pitchFamily="34" charset="0"/>
              </a:rPr>
              <a:t>миссис </a:t>
            </a:r>
            <a:r>
              <a:rPr lang="ru-RU" sz="2400" dirty="0" err="1">
                <a:latin typeface="Calibri" pitchFamily="34" charset="0"/>
              </a:rPr>
              <a:t>Камилле</a:t>
            </a:r>
            <a:r>
              <a:rPr lang="ru-RU" sz="2400" dirty="0">
                <a:latin typeface="Calibri" pitchFamily="34" charset="0"/>
              </a:rPr>
              <a:t> Паркер-Боулз, 9 апреля 2005 года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</a:rPr>
              <a:t>У Чарльза и Дианы есть двое сыновей. </a:t>
            </a:r>
            <a:br>
              <a:rPr lang="ru-RU" sz="28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</a:rPr>
              <a:t>Их имена Уильям и Гарри</a:t>
            </a:r>
            <a:endParaRPr lang="ru-RU" sz="28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2" descr="C:\Users\Vlad\Desktop\bestwed_05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2492375"/>
            <a:ext cx="2857500" cy="2228850"/>
          </a:xfrm>
        </p:spPr>
      </p:pic>
      <p:pic>
        <p:nvPicPr>
          <p:cNvPr id="5" name="Picture 3" descr="J:\1213779991_6777481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49" y="2214554"/>
            <a:ext cx="5919827" cy="392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Vlad\Desktop\bestwed_0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643050"/>
            <a:ext cx="2881488" cy="2882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71462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Герцог Йоркский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428992" y="1773238"/>
            <a:ext cx="5357850" cy="1150937"/>
          </a:xfrm>
        </p:spPr>
        <p:txBody>
          <a:bodyPr>
            <a:normAutofit lnSpcReduction="10000"/>
          </a:bodyPr>
          <a:lstStyle/>
          <a:p>
            <a:pPr marL="0" indent="265113" algn="just"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latin typeface="Calibri" pitchFamily="34" charset="0"/>
              </a:rPr>
              <a:t>Герцог Йоркский является вторым сыном и третьим ребенком королевы и герцога </a:t>
            </a:r>
            <a:r>
              <a:rPr lang="ru-RU" sz="2400" dirty="0" err="1" smtClean="0">
                <a:latin typeface="Calibri" pitchFamily="34" charset="0"/>
              </a:rPr>
              <a:t>Эдинбургского</a:t>
            </a:r>
            <a:r>
              <a:rPr lang="ru-RU" sz="2400" dirty="0" smtClean="0">
                <a:latin typeface="Calibri" pitchFamily="34" charset="0"/>
              </a:rPr>
              <a:t>.</a:t>
            </a:r>
            <a:endParaRPr lang="en-US" sz="2400" dirty="0" smtClean="0">
              <a:latin typeface="Calibri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843213" y="3357563"/>
            <a:ext cx="6084887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50825" y="5418138"/>
            <a:ext cx="6084888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7176" name="Picture 8" descr="prince-andr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2732002" cy="3413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6" name="Прямоугольник 7"/>
          <p:cNvSpPr>
            <a:spLocks noChangeArrowheads="1"/>
          </p:cNvSpPr>
          <p:nvPr/>
        </p:nvSpPr>
        <p:spPr bwMode="auto">
          <a:xfrm>
            <a:off x="3500430" y="2928934"/>
            <a:ext cx="52149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Calibri" pitchFamily="34" charset="0"/>
              </a:rPr>
              <a:t>По имени Эндрю Альберт </a:t>
            </a:r>
            <a:r>
              <a:rPr lang="ru-RU" sz="2400" dirty="0" err="1">
                <a:latin typeface="Calibri" pitchFamily="34" charset="0"/>
              </a:rPr>
              <a:t>Кристиан</a:t>
            </a:r>
            <a:r>
              <a:rPr lang="ru-RU" sz="2400" dirty="0">
                <a:latin typeface="Calibri" pitchFamily="34" charset="0"/>
              </a:rPr>
              <a:t> Эдвард, он был известен как принц Эндрю до его женитьбы, когда он был </a:t>
            </a:r>
            <a:r>
              <a:rPr lang="ru-RU" sz="2400" dirty="0" smtClean="0">
                <a:latin typeface="Calibri" pitchFamily="34" charset="0"/>
              </a:rPr>
              <a:t>граф </a:t>
            </a:r>
            <a:r>
              <a:rPr lang="ru-RU" sz="2400" dirty="0">
                <a:latin typeface="Calibri" pitchFamily="34" charset="0"/>
              </a:rPr>
              <a:t>и </a:t>
            </a:r>
            <a:r>
              <a:rPr lang="ru-RU" sz="2400" dirty="0" smtClean="0">
                <a:latin typeface="Calibri" pitchFamily="34" charset="0"/>
              </a:rPr>
              <a:t>барон </a:t>
            </a:r>
            <a:r>
              <a:rPr lang="ru-RU" sz="2400" dirty="0" err="1" smtClean="0">
                <a:latin typeface="Calibri" pitchFamily="34" charset="0"/>
              </a:rPr>
              <a:t>Инвернесс</a:t>
            </a:r>
            <a:r>
              <a:rPr lang="ru-RU" sz="2400" dirty="0">
                <a:latin typeface="Calibri" pitchFamily="34" charset="0"/>
              </a:rPr>
              <a:t>.</a:t>
            </a:r>
          </a:p>
        </p:txBody>
      </p:sp>
      <p:sp>
        <p:nvSpPr>
          <p:cNvPr id="12297" name="Прямоугольник 8"/>
          <p:cNvSpPr>
            <a:spLocks noChangeArrowheads="1"/>
          </p:cNvSpPr>
          <p:nvPr/>
        </p:nvSpPr>
        <p:spPr bwMode="auto">
          <a:xfrm>
            <a:off x="285720" y="5214950"/>
            <a:ext cx="85011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4013" algn="just"/>
            <a:r>
              <a:rPr lang="ru-RU" sz="2400" dirty="0" smtClean="0">
                <a:latin typeface="Calibri" pitchFamily="34" charset="0"/>
              </a:rPr>
              <a:t> Он работает в большом количестве </a:t>
            </a:r>
            <a:r>
              <a:rPr lang="ru-RU" sz="2400" dirty="0">
                <a:latin typeface="Calibri" pitchFamily="34" charset="0"/>
              </a:rPr>
              <a:t>благотворительных и других организаций.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У Герцога Йоркского есть две дочери их имена: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err="1" smtClean="0">
                <a:solidFill>
                  <a:schemeClr val="tx1"/>
                </a:solidFill>
              </a:rPr>
              <a:t>Беатрисса</a:t>
            </a:r>
            <a:r>
              <a:rPr lang="ru-RU" sz="2400" dirty="0" smtClean="0">
                <a:solidFill>
                  <a:schemeClr val="tx1"/>
                </a:solidFill>
              </a:rPr>
              <a:t> и Евгения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Vlad\Desktop\2ba98aa8f49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891408" y="1714488"/>
            <a:ext cx="5361184" cy="4449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-71462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Граф Уэссекса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643306" y="2285992"/>
            <a:ext cx="5214974" cy="1295400"/>
          </a:xfrm>
        </p:spPr>
        <p:txBody>
          <a:bodyPr>
            <a:noAutofit/>
          </a:bodyPr>
          <a:lstStyle/>
          <a:p>
            <a:pPr marL="0" indent="265113" algn="just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latin typeface="Calibri" pitchFamily="34" charset="0"/>
              </a:rPr>
              <a:t>Граф Уэссекса является третьим сыном и младшим ребенком в семье королевы и герцога </a:t>
            </a:r>
            <a:r>
              <a:rPr lang="ru-RU" sz="2200" dirty="0" err="1" smtClean="0">
                <a:latin typeface="Calibri" pitchFamily="34" charset="0"/>
              </a:rPr>
              <a:t>Эдинбургского</a:t>
            </a:r>
            <a:r>
              <a:rPr lang="ru-RU" sz="2200" dirty="0" smtClean="0">
                <a:latin typeface="Calibri" pitchFamily="34" charset="0"/>
              </a:rPr>
              <a:t>. Он родился 10 марта 1964 года и окрестили его как Эдвард </a:t>
            </a:r>
            <a:r>
              <a:rPr lang="ru-RU" sz="2200" dirty="0" err="1" smtClean="0">
                <a:latin typeface="Calibri" pitchFamily="34" charset="0"/>
              </a:rPr>
              <a:t>Энтони</a:t>
            </a:r>
            <a:r>
              <a:rPr lang="ru-RU" sz="2200" dirty="0" smtClean="0">
                <a:latin typeface="Calibri" pitchFamily="34" charset="0"/>
              </a:rPr>
              <a:t> Ричард Луи.</a:t>
            </a:r>
            <a:endParaRPr lang="en-US" sz="2200" dirty="0" smtClean="0">
              <a:latin typeface="Calibri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39750" y="5445125"/>
            <a:ext cx="63373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2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8199" name="Picture 7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3209863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>
            <a:off x="3643307" y="4429132"/>
            <a:ext cx="514353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Calibri" pitchFamily="34" charset="0"/>
              </a:rPr>
              <a:t>Он в браке </a:t>
            </a:r>
            <a:r>
              <a:rPr lang="ru-RU" sz="2200" dirty="0">
                <a:latin typeface="Calibri" pitchFamily="34" charset="0"/>
              </a:rPr>
              <a:t>с мисс </a:t>
            </a:r>
            <a:r>
              <a:rPr lang="ru-RU" sz="2200" dirty="0" err="1">
                <a:latin typeface="Calibri" pitchFamily="34" charset="0"/>
              </a:rPr>
              <a:t>Софи</a:t>
            </a:r>
            <a:r>
              <a:rPr lang="ru-RU" sz="2200" dirty="0">
                <a:latin typeface="Calibri" pitchFamily="34" charset="0"/>
              </a:rPr>
              <a:t> Рис-Джонс </a:t>
            </a:r>
            <a:r>
              <a:rPr lang="ru-RU" sz="2200" dirty="0" smtClean="0">
                <a:latin typeface="Calibri" pitchFamily="34" charset="0"/>
              </a:rPr>
              <a:t>с </a:t>
            </a:r>
            <a:r>
              <a:rPr lang="ru-RU" sz="2200" dirty="0">
                <a:latin typeface="Calibri" pitchFamily="34" charset="0"/>
              </a:rPr>
              <a:t>1999 </a:t>
            </a:r>
            <a:r>
              <a:rPr lang="ru-RU" sz="2200" dirty="0" smtClean="0">
                <a:latin typeface="Calibri" pitchFamily="34" charset="0"/>
              </a:rPr>
              <a:t>года. У </a:t>
            </a:r>
            <a:r>
              <a:rPr lang="ru-RU" sz="2200" dirty="0">
                <a:latin typeface="Calibri" pitchFamily="34" charset="0"/>
              </a:rPr>
              <a:t>него есть молодая дочь, леди Луиза, </a:t>
            </a:r>
            <a:r>
              <a:rPr lang="ru-RU" sz="2200" dirty="0" smtClean="0">
                <a:latin typeface="Calibri" pitchFamily="34" charset="0"/>
              </a:rPr>
              <a:t>которая родилась </a:t>
            </a:r>
            <a:r>
              <a:rPr lang="ru-RU" sz="2200" dirty="0">
                <a:latin typeface="Calibri" pitchFamily="34" charset="0"/>
              </a:rPr>
              <a:t>в 2003 году.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12594"/>
            <a:ext cx="8534400" cy="75895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У пары есть двое детей: </a:t>
            </a:r>
            <a:b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леди Луиза Виндзор </a:t>
            </a:r>
            <a:r>
              <a:rPr lang="ru-RU" sz="2400" dirty="0" err="1" smtClean="0">
                <a:solidFill>
                  <a:schemeClr val="tx1"/>
                </a:solidFill>
                <a:latin typeface="Calibri" pitchFamily="34" charset="0"/>
              </a:rPr>
              <a:t>Маунтбаттен</a:t>
            </a: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 и Джеймс, виконт </a:t>
            </a:r>
            <a:r>
              <a:rPr lang="ru-RU" sz="2400" dirty="0" err="1" smtClean="0">
                <a:solidFill>
                  <a:schemeClr val="tx1"/>
                </a:solidFill>
                <a:latin typeface="Calibri" pitchFamily="34" charset="0"/>
              </a:rPr>
              <a:t>Северн</a:t>
            </a:r>
            <a:endParaRPr lang="ru-RU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5363" name="Picture 2" descr="C:\Documents and Settings\Мама\Рабочий стол\монархия\3000422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2977"/>
          <a:stretch>
            <a:fillRect/>
          </a:stretch>
        </p:blipFill>
        <p:spPr>
          <a:xfrm>
            <a:off x="714348" y="1571612"/>
            <a:ext cx="3335060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2" descr="C:\Documents and Settings\Мама\Рабочий стол\монархия\Wessexfami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71612"/>
            <a:ext cx="3600450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Принцесса Анна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868" y="1916113"/>
            <a:ext cx="5284795" cy="1541462"/>
          </a:xfrm>
        </p:spPr>
        <p:txBody>
          <a:bodyPr>
            <a:noAutofit/>
          </a:bodyPr>
          <a:lstStyle/>
          <a:p>
            <a:pPr marL="0" indent="265113" algn="just"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latin typeface="Calibri" pitchFamily="34" charset="0"/>
              </a:rPr>
              <a:t> Принцесса Анна второй ребенок и единственная дочь королевы и герцога </a:t>
            </a:r>
            <a:r>
              <a:rPr lang="ru-RU" sz="2400" dirty="0" err="1" smtClean="0">
                <a:latin typeface="Calibri" pitchFamily="34" charset="0"/>
              </a:rPr>
              <a:t>Эдинбургского</a:t>
            </a:r>
            <a:r>
              <a:rPr lang="ru-RU" sz="2400" dirty="0" smtClean="0">
                <a:latin typeface="Calibri" pitchFamily="34" charset="0"/>
              </a:rPr>
              <a:t>. Родилась принцесса Анна в 1950 году, она получила </a:t>
            </a:r>
            <a:r>
              <a:rPr lang="ru-RU" sz="2400" smtClean="0">
                <a:latin typeface="Calibri" pitchFamily="34" charset="0"/>
              </a:rPr>
              <a:t>титул принцессы в </a:t>
            </a:r>
            <a:r>
              <a:rPr lang="ru-RU" sz="2400" dirty="0" smtClean="0">
                <a:latin typeface="Calibri" pitchFamily="34" charset="0"/>
              </a:rPr>
              <a:t>июне 1987 года.</a:t>
            </a:r>
            <a:endParaRPr lang="en-US" sz="2400" dirty="0" smtClean="0">
              <a:latin typeface="Calibri" pitchFamily="34" charset="0"/>
            </a:endParaRPr>
          </a:p>
        </p:txBody>
      </p:sp>
      <p:pic>
        <p:nvPicPr>
          <p:cNvPr id="9221" name="Picture 5" descr="RFnew_PssR_in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4"/>
            <a:ext cx="2714644" cy="3184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403350" y="5491163"/>
            <a:ext cx="594042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16391" name="Прямоугольник 6"/>
          <p:cNvSpPr>
            <a:spLocks noChangeArrowheads="1"/>
          </p:cNvSpPr>
          <p:nvPr/>
        </p:nvSpPr>
        <p:spPr bwMode="auto">
          <a:xfrm>
            <a:off x="285720" y="5143512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4013" algn="just"/>
            <a:r>
              <a:rPr lang="ru-RU" sz="2400" dirty="0">
                <a:latin typeface="Calibri" pitchFamily="34" charset="0"/>
              </a:rPr>
              <a:t>Она имеет заметную роль как </a:t>
            </a:r>
            <a:r>
              <a:rPr lang="ru-RU" sz="2400" dirty="0" smtClean="0">
                <a:latin typeface="Calibri" pitchFamily="34" charset="0"/>
              </a:rPr>
              <a:t>президент </a:t>
            </a:r>
            <a:r>
              <a:rPr lang="ru-RU" sz="2400" dirty="0">
                <a:latin typeface="Calibri" pitchFamily="34" charset="0"/>
              </a:rPr>
              <a:t>Фонда помощи детям, а также является членом Международного олимпийского комитета.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Дети Анны: сын Питер и дочь </a:t>
            </a:r>
            <a:r>
              <a:rPr lang="ru-RU" sz="2400" dirty="0" err="1" smtClean="0">
                <a:solidFill>
                  <a:schemeClr val="tx1"/>
                </a:solidFill>
                <a:latin typeface="Calibri" pitchFamily="34" charset="0"/>
              </a:rPr>
              <a:t>Зара</a:t>
            </a:r>
            <a:endParaRPr lang="ru-RU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2" descr="C:\Users\Vlad\Desktop\bimg5938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4500"/>
          <a:stretch>
            <a:fillRect/>
          </a:stretch>
        </p:blipFill>
        <p:spPr>
          <a:xfrm>
            <a:off x="714348" y="1857364"/>
            <a:ext cx="3500462" cy="3870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Vlad\Desktop\pe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857364"/>
            <a:ext cx="3634482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Принцесса Диана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285720" y="2698759"/>
            <a:ext cx="5786478" cy="2016125"/>
          </a:xfrm>
        </p:spPr>
        <p:txBody>
          <a:bodyPr>
            <a:noAutofit/>
          </a:bodyPr>
          <a:lstStyle/>
          <a:p>
            <a:pPr marL="0" indent="265113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latin typeface="Calibri" pitchFamily="34" charset="0"/>
              </a:rPr>
              <a:t>Диана и Чарльз поженились 29 июля 1981 года в соборе Святого Павла в Лондоне. Даже если у них было двое детей, Диана и Чарльз вскоре стали несчастными в браке. После общественного разделения в 1989 году,  в 1996 году последовал публичный развод</a:t>
            </a:r>
            <a:endParaRPr lang="en-US" sz="2200" dirty="0" smtClean="0">
              <a:latin typeface="Calibri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971550" y="1196975"/>
            <a:ext cx="65532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971550" y="5300663"/>
            <a:ext cx="6697663" cy="119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34824" name="Picture 8" descr="ledy_dian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571612"/>
            <a:ext cx="2538416" cy="3311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39" name="Прямоугольник 6"/>
          <p:cNvSpPr>
            <a:spLocks noChangeArrowheads="1"/>
          </p:cNvSpPr>
          <p:nvPr/>
        </p:nvSpPr>
        <p:spPr bwMode="auto">
          <a:xfrm>
            <a:off x="357158" y="1740747"/>
            <a:ext cx="564360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4013" algn="just"/>
            <a:r>
              <a:rPr lang="ru-RU" sz="2200" dirty="0">
                <a:latin typeface="Calibri" pitchFamily="34" charset="0"/>
              </a:rPr>
              <a:t>Диана родилась в 1961 году в очень богатой и аристократической семье.</a:t>
            </a:r>
          </a:p>
        </p:txBody>
      </p:sp>
      <p:sp>
        <p:nvSpPr>
          <p:cNvPr id="18440" name="Прямоугольник 7"/>
          <p:cNvSpPr>
            <a:spLocks noChangeArrowheads="1"/>
          </p:cNvSpPr>
          <p:nvPr/>
        </p:nvSpPr>
        <p:spPr bwMode="auto">
          <a:xfrm>
            <a:off x="285720" y="5000636"/>
            <a:ext cx="850112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2438" algn="just"/>
            <a:r>
              <a:rPr lang="ru-RU" sz="2200" dirty="0">
                <a:latin typeface="Calibri" pitchFamily="34" charset="0"/>
              </a:rPr>
              <a:t>В 1997 году она начала роман с </a:t>
            </a:r>
            <a:r>
              <a:rPr lang="ru-RU" sz="2200" dirty="0" err="1">
                <a:latin typeface="Calibri" pitchFamily="34" charset="0"/>
              </a:rPr>
              <a:t>Доди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аль-Файдеда</a:t>
            </a:r>
            <a:r>
              <a:rPr lang="ru-RU" sz="2200" dirty="0">
                <a:latin typeface="Calibri" pitchFamily="34" charset="0"/>
              </a:rPr>
              <a:t>. Вскоре после она погибла в автокатастрофе в Париже. Она была очень </a:t>
            </a:r>
            <a:r>
              <a:rPr lang="ru-RU" sz="2200" dirty="0" err="1">
                <a:latin typeface="Calibri" pitchFamily="34" charset="0"/>
              </a:rPr>
              <a:t>интелегентной</a:t>
            </a:r>
            <a:r>
              <a:rPr lang="ru-RU" sz="2200" dirty="0">
                <a:latin typeface="Calibri" pitchFamily="34" charset="0"/>
              </a:rPr>
              <a:t> дамой</a:t>
            </a:r>
            <a:r>
              <a:rPr lang="ru-RU" sz="2200" dirty="0" smtClean="0">
                <a:latin typeface="Calibri" pitchFamily="34" charset="0"/>
              </a:rPr>
              <a:t>, чья </a:t>
            </a:r>
            <a:r>
              <a:rPr lang="ru-RU" sz="2200" dirty="0">
                <a:latin typeface="Calibri" pitchFamily="34" charset="0"/>
              </a:rPr>
              <a:t>ранняя смерть ошеломила народ в тишине.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4198810" cy="75895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Принц Уильям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2844" y="1357298"/>
            <a:ext cx="4429156" cy="1485896"/>
          </a:xfrm>
        </p:spPr>
        <p:txBody>
          <a:bodyPr>
            <a:noAutofit/>
          </a:bodyPr>
          <a:lstStyle/>
          <a:p>
            <a:pPr marL="0" indent="271463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latin typeface="Calibri" pitchFamily="34" charset="0"/>
              </a:rPr>
              <a:t>Принц Уильям является старшим сыном принца Уэльского и Дианы, принцессы Уэльской.</a:t>
            </a:r>
            <a:endParaRPr lang="en-US" sz="2000" dirty="0" smtClean="0">
              <a:latin typeface="Calibri" pitchFamily="34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572000" y="142852"/>
            <a:ext cx="4429111" cy="100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cs typeface="Tahoma" pitchFamily="34" charset="0"/>
              </a:rPr>
              <a:t>Принц Гарри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2878138" y="5229225"/>
            <a:ext cx="626586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ru-RU" sz="23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14346" name="Picture 10" descr="Williamagain"/>
          <p:cNvPicPr>
            <a:picLocks noChangeAspect="1" noChangeArrowheads="1"/>
          </p:cNvPicPr>
          <p:nvPr/>
        </p:nvPicPr>
        <p:blipFill>
          <a:blip r:embed="rId2" cstate="print"/>
          <a:srcRect b="18540"/>
          <a:stretch>
            <a:fillRect/>
          </a:stretch>
        </p:blipFill>
        <p:spPr bwMode="auto">
          <a:xfrm>
            <a:off x="1500166" y="2285992"/>
            <a:ext cx="1841112" cy="230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7" name="Picture 11" descr="prince_harry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643050"/>
            <a:ext cx="264320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6" name="Прямоугольник 9"/>
          <p:cNvSpPr>
            <a:spLocks noChangeArrowheads="1"/>
          </p:cNvSpPr>
          <p:nvPr/>
        </p:nvSpPr>
        <p:spPr bwMode="auto">
          <a:xfrm>
            <a:off x="0" y="4581128"/>
            <a:ext cx="44291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71463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Он родился 21 июня 1982 года в госпитале Святой Марии,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Паддингтон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Лондоне. Так же в 2011 году Принц Уильям женился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Мидлтон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8" name="Прямоугольник 11"/>
          <p:cNvSpPr>
            <a:spLocks noChangeArrowheads="1"/>
          </p:cNvSpPr>
          <p:nvPr/>
        </p:nvSpPr>
        <p:spPr bwMode="auto">
          <a:xfrm>
            <a:off x="4714876" y="4500570"/>
            <a:ext cx="421484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Генри Чарльз Альберт Дэвид родился в 1984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году 15 сентября. Гарри было 12 лет, когда он остался без матери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11509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dirty="0" smtClean="0">
                <a:solidFill>
                  <a:schemeClr val="tx1"/>
                </a:solidFill>
                <a:latin typeface="Calibri" pitchFamily="34" charset="0"/>
              </a:rPr>
              <a:t>Семейное дерево Королевской семьи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2268538" y="184467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6659563" y="184467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1" name="Oval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9388" y="357346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2" name="Oval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92725" y="357346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3" name="Oval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724525" y="58769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4" name="Oval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67175" y="58769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5" name="Oval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555875" y="58769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6" name="Oval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1188" y="616585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7451725" y="39338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4427538" y="206057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4572000" y="2060575"/>
            <a:ext cx="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2987675" y="3141663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7667625" y="3141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2987675" y="31416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2555875" y="378936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3348038" y="3789363"/>
            <a:ext cx="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900113" y="4941888"/>
            <a:ext cx="5040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900113" y="49418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4787900" y="1700213"/>
            <a:ext cx="1655763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Королева Елизавета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Королева-Мать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1900-2002</a:t>
            </a:r>
          </a:p>
        </p:txBody>
      </p:sp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3779838" y="3500438"/>
            <a:ext cx="1223962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Елизавета </a:t>
            </a:r>
            <a:r>
              <a:rPr lang="en-US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1926</a:t>
            </a:r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7164388" y="3357562"/>
            <a:ext cx="1224036" cy="5034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Маргаре</a:t>
            </a:r>
            <a:r>
              <a:rPr lang="ru-RU" sz="11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</a:t>
            </a:r>
            <a:endParaRPr lang="en-US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1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1930</a:t>
            </a:r>
            <a:r>
              <a:rPr lang="ru-RU" sz="12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-2009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785813" y="3500438"/>
            <a:ext cx="1727200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Принц Филипп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Герцог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Эдинбургский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1921</a:t>
            </a:r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3924300" y="5157788"/>
            <a:ext cx="792163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Андрей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1960</a:t>
            </a:r>
          </a:p>
        </p:txBody>
      </p:sp>
      <p:sp>
        <p:nvSpPr>
          <p:cNvPr id="31773" name="Rectangle 29"/>
          <p:cNvSpPr>
            <a:spLocks noChangeArrowheads="1"/>
          </p:cNvSpPr>
          <p:nvPr/>
        </p:nvSpPr>
        <p:spPr bwMode="auto">
          <a:xfrm>
            <a:off x="2411413" y="5157788"/>
            <a:ext cx="792162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Анна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1950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74" name="Rectangle 30"/>
          <p:cNvSpPr>
            <a:spLocks noChangeArrowheads="1"/>
          </p:cNvSpPr>
          <p:nvPr/>
        </p:nvSpPr>
        <p:spPr bwMode="auto">
          <a:xfrm>
            <a:off x="5580063" y="5157788"/>
            <a:ext cx="792162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Эдвард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1964</a:t>
            </a: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468313" y="5157788"/>
            <a:ext cx="1103312" cy="792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Князь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Чарльз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r>
              <a:rPr lang="ru-RU" sz="1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 Уэльса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1948</a:t>
            </a:r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2916238" y="1700213"/>
            <a:ext cx="1511300" cy="719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Король Георг </a:t>
            </a:r>
            <a:r>
              <a:rPr lang="en-US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VI</a:t>
            </a:r>
            <a:endParaRPr lang="ru-RU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1895-1950</a:t>
            </a:r>
            <a:endParaRPr lang="en-US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 flipH="1">
            <a:off x="2700338" y="20605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 flipH="1">
            <a:off x="6443663" y="20605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 flipV="1">
            <a:off x="7667625" y="37893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 flipH="1">
            <a:off x="611188" y="37893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1" name="Line 37"/>
          <p:cNvSpPr>
            <a:spLocks noChangeShapeType="1"/>
          </p:cNvSpPr>
          <p:nvPr/>
        </p:nvSpPr>
        <p:spPr bwMode="auto">
          <a:xfrm flipH="1">
            <a:off x="5003800" y="378936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 flipV="1">
            <a:off x="827088" y="59499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3" name="Line 39"/>
          <p:cNvSpPr>
            <a:spLocks noChangeShapeType="1"/>
          </p:cNvSpPr>
          <p:nvPr/>
        </p:nvSpPr>
        <p:spPr bwMode="auto">
          <a:xfrm>
            <a:off x="2771775" y="49418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4" name="Line 40"/>
          <p:cNvSpPr>
            <a:spLocks noChangeShapeType="1"/>
          </p:cNvSpPr>
          <p:nvPr/>
        </p:nvSpPr>
        <p:spPr bwMode="auto">
          <a:xfrm flipV="1">
            <a:off x="2771775" y="56610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5" name="Line 41"/>
          <p:cNvSpPr>
            <a:spLocks noChangeShapeType="1"/>
          </p:cNvSpPr>
          <p:nvPr/>
        </p:nvSpPr>
        <p:spPr bwMode="auto">
          <a:xfrm>
            <a:off x="4284663" y="49418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6" name="Line 42"/>
          <p:cNvSpPr>
            <a:spLocks noChangeShapeType="1"/>
          </p:cNvSpPr>
          <p:nvPr/>
        </p:nvSpPr>
        <p:spPr bwMode="auto">
          <a:xfrm flipH="1">
            <a:off x="4284663" y="56610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7" name="Line 43"/>
          <p:cNvSpPr>
            <a:spLocks noChangeShapeType="1"/>
          </p:cNvSpPr>
          <p:nvPr/>
        </p:nvSpPr>
        <p:spPr bwMode="auto">
          <a:xfrm>
            <a:off x="5940425" y="49418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8" name="Line 44"/>
          <p:cNvSpPr>
            <a:spLocks noChangeShapeType="1"/>
          </p:cNvSpPr>
          <p:nvPr/>
        </p:nvSpPr>
        <p:spPr bwMode="auto">
          <a:xfrm flipV="1">
            <a:off x="5940425" y="56610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Выводы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9933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265113" algn="just">
              <a:buFont typeface="Wingdings" pitchFamily="2" charset="2"/>
              <a:buNone/>
              <a:defRPr/>
            </a:pPr>
            <a:r>
              <a:rPr lang="ru-RU" sz="2400" dirty="0" smtClean="0"/>
              <a:t>   </a:t>
            </a:r>
            <a:r>
              <a:rPr lang="ru-RU" sz="2400" dirty="0" smtClean="0">
                <a:latin typeface="Calibri" pitchFamily="34" charset="0"/>
              </a:rPr>
              <a:t>Работая над этой темой, я открыла для себя самую знаменитую семью на свете с другой стороны. Я считаю несправедливым то, что многие члены королевской семьи остаются в тени. Данная исследовательская работа позволила мне узнать множество уникальных фактов как о самой семье, так и о стране, в которой они живут. Впоследствии я собираюсь и дальше изучать данную тему, подробно рассмотрев ее каждого члена. Меня заинтересовала трагическая судьба принцессы Дианы.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19881" y="1527175"/>
            <a:ext cx="8504238" cy="45720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 you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for attention!</a:t>
            </a:r>
            <a:endParaRPr lang="ru-RU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D24481845794F4996B3C91454A93B1A" ma:contentTypeVersion="0" ma:contentTypeDescription="Создание документа." ma:contentTypeScope="" ma:versionID="76326c00b9c87a4d6b0b3e655c62945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E3475C6-AD05-4E77-9A71-E3382B4BACDC}"/>
</file>

<file path=customXml/itemProps2.xml><?xml version="1.0" encoding="utf-8"?>
<ds:datastoreItem xmlns:ds="http://schemas.openxmlformats.org/officeDocument/2006/customXml" ds:itemID="{F3C59180-2EF8-475F-ACA1-9B454EDAA24C}"/>
</file>

<file path=customXml/itemProps3.xml><?xml version="1.0" encoding="utf-8"?>
<ds:datastoreItem xmlns:ds="http://schemas.openxmlformats.org/officeDocument/2006/customXml" ds:itemID="{594225EB-0F55-4735-88EE-AFBCFA46A4D5}"/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332</TotalTime>
  <Words>774</Words>
  <Application>Microsoft Office PowerPoint</Application>
  <PresentationFormat>Экран (4:3)</PresentationFormat>
  <Paragraphs>90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Официальная</vt:lpstr>
      <vt:lpstr>Слайд 1</vt:lpstr>
      <vt:lpstr>Слайд 2</vt:lpstr>
      <vt:lpstr>Слайд 3</vt:lpstr>
      <vt:lpstr>Королева Елизавета II. Ее муж принц Филипп. Их дети: принц Чарльз, принц Эндрю, принц Эдвард и принцесса Анна.</vt:lpstr>
      <vt:lpstr>Елизавета II</vt:lpstr>
      <vt:lpstr>Что любит Королева и что не любит?</vt:lpstr>
      <vt:lpstr>Принц Филипп</vt:lpstr>
      <vt:lpstr>Принц Уэльский</vt:lpstr>
      <vt:lpstr> У Чарльза и Дианы есть двое сыновей.  Их имена Уильям и Гарри</vt:lpstr>
      <vt:lpstr>Герцог Йоркский</vt:lpstr>
      <vt:lpstr>У Герцога Йоркского есть две дочери их имена:  Беатрисса и Евгения</vt:lpstr>
      <vt:lpstr>Граф Уэссекса</vt:lpstr>
      <vt:lpstr>У пары есть двое детей:  леди Луиза Виндзор Маунтбаттен и Джеймс, виконт Северн</vt:lpstr>
      <vt:lpstr>Принцесса Анна</vt:lpstr>
      <vt:lpstr>Дети Анны: сын Питер и дочь Зара</vt:lpstr>
      <vt:lpstr>Принцесса Диана</vt:lpstr>
      <vt:lpstr>Принц Уильям</vt:lpstr>
      <vt:lpstr>Семейное дерево Королевской семьи</vt:lpstr>
      <vt:lpstr>Выводы</vt:lpstr>
      <vt:lpstr>Слайд 20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ROYAL FAMILY </dc:title>
  <dc:creator>Admin</dc:creator>
  <cp:lastModifiedBy>Учитель</cp:lastModifiedBy>
  <cp:revision>42</cp:revision>
  <dcterms:created xsi:type="dcterms:W3CDTF">2008-12-11T17:04:15Z</dcterms:created>
  <dcterms:modified xsi:type="dcterms:W3CDTF">2013-03-29T05:50:22Z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0x0101003D24481845794F4996B3C91454A93B1A</vt:lpwstr>
  </property>
</Properties>
</file>