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1043" r:id="rId2"/>
    <p:sldId id="1024" r:id="rId3"/>
    <p:sldId id="1057" r:id="rId4"/>
    <p:sldId id="1044" r:id="rId5"/>
    <p:sldId id="1045" r:id="rId6"/>
    <p:sldId id="1054" r:id="rId7"/>
    <p:sldId id="1055" r:id="rId8"/>
    <p:sldId id="1056" r:id="rId9"/>
    <p:sldId id="1026" r:id="rId10"/>
    <p:sldId id="1038" r:id="rId11"/>
    <p:sldId id="1048" r:id="rId12"/>
    <p:sldId id="1049" r:id="rId13"/>
    <p:sldId id="1050" r:id="rId14"/>
    <p:sldId id="1058" r:id="rId15"/>
    <p:sldId id="1059" r:id="rId16"/>
    <p:sldId id="1060" r:id="rId17"/>
    <p:sldId id="1051" r:id="rId18"/>
    <p:sldId id="1062" r:id="rId19"/>
    <p:sldId id="1061" r:id="rId20"/>
    <p:sldId id="1063" r:id="rId21"/>
    <p:sldId id="1064" r:id="rId22"/>
    <p:sldId id="1065" r:id="rId23"/>
    <p:sldId id="1066" r:id="rId24"/>
    <p:sldId id="1067" r:id="rId25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MMustafin" initials="D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5050"/>
    <a:srgbClr val="004821"/>
    <a:srgbClr val="206A33"/>
    <a:srgbClr val="09025E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62" autoAdjust="0"/>
    <p:restoredTop sz="96357" autoAdjust="0"/>
  </p:normalViewPr>
  <p:slideViewPr>
    <p:cSldViewPr showGuides="1">
      <p:cViewPr varScale="1">
        <p:scale>
          <a:sx n="103" d="100"/>
          <a:sy n="103" d="100"/>
        </p:scale>
        <p:origin x="-8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Relationship Id="rId35" Type="http://schemas.openxmlformats.org/officeDocument/2006/relationships/customXml" Target="../customXml/item3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6134" cy="496253"/>
          </a:xfrm>
          <a:prstGeom prst="rect">
            <a:avLst/>
          </a:prstGeom>
        </p:spPr>
        <p:txBody>
          <a:bodyPr vert="horz" lIns="90946" tIns="45473" rIns="90946" bIns="4547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955" y="1"/>
            <a:ext cx="2946134" cy="496253"/>
          </a:xfrm>
          <a:prstGeom prst="rect">
            <a:avLst/>
          </a:prstGeom>
        </p:spPr>
        <p:txBody>
          <a:bodyPr vert="horz" lIns="90946" tIns="45473" rIns="90946" bIns="45473" rtlCol="0"/>
          <a:lstStyle>
            <a:lvl1pPr algn="r">
              <a:defRPr sz="1200"/>
            </a:lvl1pPr>
          </a:lstStyle>
          <a:p>
            <a:fld id="{C72B141C-8C36-4B94-8B2D-AD6B7C3ECEC0}" type="datetimeFigureOut">
              <a:rPr lang="ru-RU" smtClean="0"/>
              <a:pPr/>
              <a:t>31.01.25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28801"/>
            <a:ext cx="2946134" cy="496252"/>
          </a:xfrm>
          <a:prstGeom prst="rect">
            <a:avLst/>
          </a:prstGeom>
        </p:spPr>
        <p:txBody>
          <a:bodyPr vert="horz" lIns="90946" tIns="45473" rIns="90946" bIns="4547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955" y="9428801"/>
            <a:ext cx="2946134" cy="496252"/>
          </a:xfrm>
          <a:prstGeom prst="rect">
            <a:avLst/>
          </a:prstGeom>
        </p:spPr>
        <p:txBody>
          <a:bodyPr vert="horz" lIns="90946" tIns="45473" rIns="90946" bIns="45473" rtlCol="0" anchor="b"/>
          <a:lstStyle>
            <a:lvl1pPr algn="r">
              <a:defRPr sz="1200"/>
            </a:lvl1pPr>
          </a:lstStyle>
          <a:p>
            <a:fld id="{12EFECEC-5E2D-456E-A474-DFA1AB4E80D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28146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332"/>
          </a:xfrm>
          <a:prstGeom prst="rect">
            <a:avLst/>
          </a:prstGeom>
        </p:spPr>
        <p:txBody>
          <a:bodyPr vert="horz" lIns="90946" tIns="45473" rIns="90946" bIns="4547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6332"/>
          </a:xfrm>
          <a:prstGeom prst="rect">
            <a:avLst/>
          </a:prstGeom>
        </p:spPr>
        <p:txBody>
          <a:bodyPr vert="horz" lIns="90946" tIns="45473" rIns="90946" bIns="45473" rtlCol="0"/>
          <a:lstStyle>
            <a:lvl1pPr algn="r">
              <a:defRPr sz="1200"/>
            </a:lvl1pPr>
          </a:lstStyle>
          <a:p>
            <a:fld id="{9E87A04A-1D79-4CE6-9FA4-7606F3ADCCAF}" type="datetimeFigureOut">
              <a:rPr lang="ru-RU" smtClean="0"/>
              <a:pPr/>
              <a:t>31.01.25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46" tIns="45473" rIns="90946" bIns="45473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6"/>
          </a:xfrm>
          <a:prstGeom prst="rect">
            <a:avLst/>
          </a:prstGeom>
        </p:spPr>
        <p:txBody>
          <a:bodyPr vert="horz" lIns="90946" tIns="45473" rIns="90946" bIns="45473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8585"/>
            <a:ext cx="2945659" cy="496332"/>
          </a:xfrm>
          <a:prstGeom prst="rect">
            <a:avLst/>
          </a:prstGeom>
        </p:spPr>
        <p:txBody>
          <a:bodyPr vert="horz" lIns="90946" tIns="45473" rIns="90946" bIns="4547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6332"/>
          </a:xfrm>
          <a:prstGeom prst="rect">
            <a:avLst/>
          </a:prstGeom>
        </p:spPr>
        <p:txBody>
          <a:bodyPr vert="horz" lIns="90946" tIns="45473" rIns="90946" bIns="45473" rtlCol="0" anchor="b"/>
          <a:lstStyle>
            <a:lvl1pPr algn="r">
              <a:defRPr sz="1200"/>
            </a:lvl1pPr>
          </a:lstStyle>
          <a:p>
            <a:fld id="{5527F5C3-C9F5-40F2-8017-BC469BB515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21395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31.01.25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50600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31.01.25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18536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31.01.25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40512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31.01.25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5354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31.01.25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04029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31.01.25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18233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31.01.25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92641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31.01.25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20859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31.01.25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8996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31.01.25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41099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31.01.25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6447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40D98-67B8-4E26-A627-D95E4CF8B836}" type="datetimeFigureOut">
              <a:rPr lang="ru-RU" smtClean="0"/>
              <a:pPr/>
              <a:t>31.01.25</a:t>
            </a:fld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281FF6F9-8747-4562-A497-A598130D5201}"/>
              </a:ext>
            </a:extLst>
          </p:cNvPr>
          <p:cNvSpPr txBox="1"/>
          <p:nvPr userDrawn="1"/>
        </p:nvSpPr>
        <p:spPr>
          <a:xfrm rot="19885710">
            <a:off x="323528" y="2690336"/>
            <a:ext cx="84969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0" b="1" i="1" dirty="0">
                <a:solidFill>
                  <a:schemeClr val="tx2">
                    <a:lumMod val="60000"/>
                    <a:lumOff val="40000"/>
                    <a:alpha val="14000"/>
                  </a:schemeClr>
                </a:solidFill>
                <a:latin typeface="Times New Roman" pitchFamily="18" charset="0"/>
                <a:cs typeface="Times New Roman" pitchFamily="18" charset="0"/>
              </a:rPr>
              <a:t>@elvira__expert</a:t>
            </a:r>
            <a:endParaRPr lang="ru-RU" sz="9000" b="1" i="1" dirty="0">
              <a:solidFill>
                <a:schemeClr val="tx2">
                  <a:lumMod val="60000"/>
                  <a:lumOff val="40000"/>
                  <a:alpha val="14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03488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.fipi.ru/itogovoye-sobesedovaniye/04-435_22.11.2022_RON.pdf" TargetMode="External"/><Relationship Id="rId2" Type="http://schemas.openxmlformats.org/officeDocument/2006/relationships/hyperlink" Target="https://docs.cntd.ru/document/1310018043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cs.cntd.ru/document/1301373572?marker=7DQ0KD&amp;section=text#:~:text=%D0%BF%D0%B5%D1%80%D1%81%D0%BE%D0%BD%D0%B0%D0%BB%D1%8C%D0%BD%D1%8B%D1%85%20%D0%B4%D0%B0%D0%BD%D0%BD%D1%8B%D1%85%22.-,III.%20%D0%98%D1%82%D0%BE%D0%B3%D0%BE%D0%B2%D0%BE%D0%B5%20%D1%81%D0%BE%D0%B1%D0%B5%D1%81%D0%B5%D0%B4%D0%BE%D0%B2%D0%B0%D0%BD%D0%B8%D0%B5%20%D0%BF%D0%BE%20%D1%80%D1%83%D1%81%D1%81%D0%BA%D0%BE%D0%BC%D1%83%20%D1%8F%D0%B7%D1%8B%D0%BA%D1%83,-16.%20%D0%A0%D0%BE%D1%81%D0%BE%D0%B1%D1%80%D0%BD%D0%B0%D0%B4%D0%B7%D0%BE%D1%80%20%D0%B2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cntd.ru/document/1301373572#7DC0K7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cntd.ru/document/1301373572#7DC0K7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cntd.ru/document/1301373572#7DC0K7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cntd.ru/document/1301373572#7DO0KA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fipi.ru/" TargetMode="Externa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"/>
          <p:cNvSpPr txBox="1">
            <a:spLocks/>
          </p:cNvSpPr>
          <p:nvPr/>
        </p:nvSpPr>
        <p:spPr>
          <a:xfrm>
            <a:off x="7010400" y="87133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/>
            <a:endParaRPr lang="ru-RU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1428736"/>
            <a:ext cx="87129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Итоговое собеседование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9139BD5-5E4D-57ED-5D2A-9BC084C93DBB}"/>
              </a:ext>
            </a:extLst>
          </p:cNvPr>
          <p:cNvSpPr txBox="1"/>
          <p:nvPr/>
        </p:nvSpPr>
        <p:spPr>
          <a:xfrm>
            <a:off x="357158" y="4572008"/>
            <a:ext cx="806489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ctr"/>
            <a:r>
              <a:rPr lang="ru-RU" sz="1600" b="0" i="0" u="sng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Письмо</a:t>
            </a:r>
            <a:r>
              <a:rPr lang="ru-RU" sz="1600" b="0" i="0" u="sng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Рособрнадзора от 29.10.2024 № 002-311 </a:t>
            </a:r>
            <a:r>
              <a:rPr lang="ru-RU" sz="1600" b="1" i="0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«О направлении Рекомендаций по организации и проведению итогового собеседования по русскому языку в 2025 году</a:t>
            </a:r>
            <a:r>
              <a:rPr lang="ru-RU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sz="1600" b="1" i="0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  <a:hlinkClick r:id="rId3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74CB37F8-159C-AC34-5AA4-EB62299CCB53}"/>
              </a:ext>
            </a:extLst>
          </p:cNvPr>
          <p:cNvSpPr txBox="1"/>
          <p:nvPr/>
        </p:nvSpPr>
        <p:spPr>
          <a:xfrm>
            <a:off x="357158" y="2928934"/>
            <a:ext cx="849694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sz="1600" dirty="0">
                <a:latin typeface="Arial" panose="020B0604020202020204" pitchFamily="34" charset="0"/>
                <a:hlinkClick r:id="rId4"/>
              </a:rPr>
              <a:t>Приказ</a:t>
            </a:r>
            <a:r>
              <a:rPr lang="ru-RU" sz="1600" dirty="0">
                <a:latin typeface="Arial" panose="020B0604020202020204" pitchFamily="34" charset="0"/>
              </a:rPr>
              <a:t> министерства просвещения Российской Федерации, федеральной службы по надзору в сфере образования и науки </a:t>
            </a:r>
            <a:r>
              <a:rPr lang="ru-RU" sz="1600" i="0" dirty="0">
                <a:effectLst/>
                <a:latin typeface="Arial" panose="020B0604020202020204" pitchFamily="34" charset="0"/>
              </a:rPr>
              <a:t>от 4 апреля 2023 года N </a:t>
            </a:r>
            <a:r>
              <a:rPr lang="ru-RU" sz="1600" dirty="0">
                <a:latin typeface="Arial" panose="020B0604020202020204" pitchFamily="34" charset="0"/>
              </a:rPr>
              <a:t>232/551</a:t>
            </a:r>
            <a:endParaRPr lang="ru-RU" sz="1600" i="0" dirty="0">
              <a:effectLst/>
              <a:latin typeface="Arial" panose="020B0604020202020204" pitchFamily="34" charset="0"/>
            </a:endParaRPr>
          </a:p>
          <a:p>
            <a:pPr algn="ctr" fontAlgn="base"/>
            <a:r>
              <a:rPr lang="ru-RU" sz="1600" i="0" dirty="0">
                <a:effectLst/>
                <a:latin typeface="Arial" panose="020B0604020202020204" pitchFamily="34" charset="0"/>
              </a:rPr>
              <a:t> </a:t>
            </a:r>
            <a:r>
              <a:rPr lang="ru-RU" sz="1600" b="1" i="0" dirty="0">
                <a:effectLst/>
                <a:latin typeface="Arial" panose="020B0604020202020204" pitchFamily="34" charset="0"/>
              </a:rPr>
              <a:t> «Об утверждении Порядка проведения государственной итоговой аттестации по образовательным программам основного общего образования»</a:t>
            </a:r>
          </a:p>
        </p:txBody>
      </p:sp>
    </p:spTree>
    <p:extLst>
      <p:ext uri="{BB962C8B-B14F-4D97-AF65-F5344CB8AC3E}">
        <p14:creationId xmlns="" xmlns:p14="http://schemas.microsoft.com/office/powerpoint/2010/main" val="1152650033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BC00351-AC8D-6B32-AFEA-C7BDCB045967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870AFB4E-CE9B-AD1D-5354-6F67DAD2CC93}"/>
              </a:ext>
            </a:extLst>
          </p:cNvPr>
          <p:cNvSpPr txBox="1"/>
          <p:nvPr/>
        </p:nvSpPr>
        <p:spPr>
          <a:xfrm>
            <a:off x="305526" y="1223163"/>
            <a:ext cx="867696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18. Итоговое собеседование проводится для лиц, указанных в </a:t>
            </a:r>
            <a:r>
              <a:rPr lang="ru-RU" sz="2400" b="0" i="0" u="sng" dirty="0">
                <a:effectLst/>
                <a:latin typeface="Arial" panose="020B0604020202020204" pitchFamily="34" charset="0"/>
                <a:hlinkClick r:id="rId2"/>
              </a:rPr>
              <a:t>пункте 6 Порядка</a:t>
            </a:r>
            <a:r>
              <a:rPr lang="ru-RU" sz="24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sz="2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во вторую среду февраля </a:t>
            </a:r>
            <a:r>
              <a:rPr lang="ru-RU" sz="24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(далее - основная дата проведения итогового собеседования).</a:t>
            </a:r>
            <a:endParaRPr lang="ru-RU" sz="2400" dirty="0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8A1ABB2C-C7C8-A7A8-3B30-ADA19128DC73}"/>
              </a:ext>
            </a:extLst>
          </p:cNvPr>
          <p:cNvSpPr txBox="1"/>
          <p:nvPr/>
        </p:nvSpPr>
        <p:spPr>
          <a:xfrm>
            <a:off x="6228797" y="2678021"/>
            <a:ext cx="26293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дополнительные даты: во вторую рабочую среду марта и третий понедельник апреля, </a:t>
            </a:r>
            <a:endParaRPr lang="ru-RU" sz="12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D2A3774F-3FD0-4907-952F-6459544C5009}"/>
              </a:ext>
            </a:extLst>
          </p:cNvPr>
          <p:cNvSpPr txBox="1"/>
          <p:nvPr/>
        </p:nvSpPr>
        <p:spPr>
          <a:xfrm>
            <a:off x="323528" y="3429000"/>
            <a:ext cx="867696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Основная дата в 2025 году – </a:t>
            </a:r>
          </a:p>
          <a:p>
            <a:pPr algn="ctr"/>
            <a:r>
              <a:rPr lang="ru-RU" sz="36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12 февраля.</a:t>
            </a:r>
          </a:p>
          <a:p>
            <a:pPr algn="ctr"/>
            <a:endParaRPr lang="ru-RU" sz="3600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algn="ctr"/>
            <a:r>
              <a:rPr lang="ru-RU" sz="3600" dirty="0">
                <a:solidFill>
                  <a:srgbClr val="444444"/>
                </a:solidFill>
                <a:latin typeface="Arial" panose="020B0604020202020204" pitchFamily="34" charset="0"/>
              </a:rPr>
              <a:t>Дополнительные даты – </a:t>
            </a:r>
          </a:p>
          <a:p>
            <a:pPr algn="ctr"/>
            <a:r>
              <a:rPr lang="ru-RU" sz="3600" dirty="0">
                <a:solidFill>
                  <a:srgbClr val="444444"/>
                </a:solidFill>
                <a:latin typeface="Arial" panose="020B0604020202020204" pitchFamily="34" charset="0"/>
              </a:rPr>
              <a:t>12 марта и 21 апреля.</a:t>
            </a:r>
            <a:endParaRPr lang="ru-RU" sz="3600" dirty="0"/>
          </a:p>
        </p:txBody>
      </p:sp>
    </p:spTree>
    <p:extLst>
      <p:ext uri="{BB962C8B-B14F-4D97-AF65-F5344CB8AC3E}">
        <p14:creationId xmlns="" xmlns:p14="http://schemas.microsoft.com/office/powerpoint/2010/main" val="3918991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BC00351-AC8D-6B32-AFEA-C7BDCB045967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8BA77C2-F64C-A42D-0825-B7271F91351C}"/>
              </a:ext>
            </a:extLst>
          </p:cNvPr>
          <p:cNvSpPr txBox="1"/>
          <p:nvPr/>
        </p:nvSpPr>
        <p:spPr>
          <a:xfrm>
            <a:off x="413538" y="1652152"/>
            <a:ext cx="846094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19.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Заявления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об участии в итоговом собеседовании подаются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не позднее чем за две недели до начала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проведения итогового собеседования:</a:t>
            </a:r>
            <a:b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</a:br>
            <a:endParaRPr lang="ru-RU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just" fontAlgn="base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1) лицами, указанными в </a:t>
            </a:r>
            <a:r>
              <a:rPr lang="ru-RU" b="0" i="0" u="sng" dirty="0">
                <a:solidFill>
                  <a:srgbClr val="444444"/>
                </a:solidFill>
                <a:effectLst/>
                <a:latin typeface="Arial" panose="020B0604020202020204" pitchFamily="34" charset="0"/>
                <a:hlinkClick r:id="rId2"/>
              </a:rPr>
              <a:t>пункте 6 Порядка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 (за исключением экстернов), - в образовательные организации, в которых указанные лица осваивают образовательные программы основного общего образования;</a:t>
            </a:r>
            <a:b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</a:b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2) экстернами - в образовательные организации, выбранные экстернами для прохождения ГИА.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6CC1FA34-9F8B-4A25-83C1-30CA51B17DBF}"/>
              </a:ext>
            </a:extLst>
          </p:cNvPr>
          <p:cNvSpPr txBox="1"/>
          <p:nvPr/>
        </p:nvSpPr>
        <p:spPr>
          <a:xfrm>
            <a:off x="308660" y="4653136"/>
            <a:ext cx="86769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Не позднее 29 января 2025г.</a:t>
            </a:r>
            <a:endParaRPr lang="ru-RU" sz="3600" dirty="0"/>
          </a:p>
        </p:txBody>
      </p:sp>
    </p:spTree>
    <p:extLst>
      <p:ext uri="{BB962C8B-B14F-4D97-AF65-F5344CB8AC3E}">
        <p14:creationId xmlns="" xmlns:p14="http://schemas.microsoft.com/office/powerpoint/2010/main" val="4865361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BC00351-AC8D-6B32-AFEA-C7BDCB045967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11A9AE8-C62A-3FE7-EFC7-C88CE15BFE12}"/>
              </a:ext>
            </a:extLst>
          </p:cNvPr>
          <p:cNvSpPr txBox="1"/>
          <p:nvPr/>
        </p:nvSpPr>
        <p:spPr>
          <a:xfrm>
            <a:off x="215516" y="1124744"/>
            <a:ext cx="8712968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19.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Заявления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об участии в итоговом собеседовании подаются лицами, указанными в </a:t>
            </a:r>
            <a:r>
              <a:rPr lang="ru-RU" b="0" i="0" u="sng" dirty="0">
                <a:solidFill>
                  <a:srgbClr val="444444"/>
                </a:solidFill>
                <a:effectLst/>
                <a:latin typeface="Arial" panose="020B0604020202020204" pitchFamily="34" charset="0"/>
                <a:hlinkClick r:id="rId2"/>
              </a:rPr>
              <a:t>пункте 6 Порядка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, лично при предъявлении документов, удостоверяющих личность, или их родителями (законными представителями) при предъявлении документов, удостоверяющих личность, или уполномоченными лицами при предъявлении документов, удостоверяющих личность, и доверенности.</a:t>
            </a:r>
          </a:p>
          <a:p>
            <a:pPr algn="just" fontAlgn="base"/>
            <a:endParaRPr lang="ru-RU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just" fontAlgn="base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Обучающиеся с ограниченными возможностями здоровья, экстерны с ограниченными возможностями здоровья при подаче заявления об участии в итоговом собеседовании предъявляют оригинал или надлежащим образом заверенную копию рекомендаций ПМПК, а обучающиеся - дети-инвалиды и инвалиды, экстерны - дети-инвалиды и инвалиды - оригинал или надлежащим образом заверенную копию справки, подтверждающей инвалидность</a:t>
            </a:r>
          </a:p>
        </p:txBody>
      </p:sp>
    </p:spTree>
    <p:extLst>
      <p:ext uri="{BB962C8B-B14F-4D97-AF65-F5344CB8AC3E}">
        <p14:creationId xmlns="" xmlns:p14="http://schemas.microsoft.com/office/powerpoint/2010/main" val="9506096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BC00351-AC8D-6B32-AFEA-C7BDCB045967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49EFBBE4-7536-E248-350C-3FC426A5B255}"/>
              </a:ext>
            </a:extLst>
          </p:cNvPr>
          <p:cNvSpPr txBox="1"/>
          <p:nvPr/>
        </p:nvSpPr>
        <p:spPr>
          <a:xfrm>
            <a:off x="133854" y="4941168"/>
            <a:ext cx="409765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sz="1800" b="1" i="1" u="sng" dirty="0">
                <a:solidFill>
                  <a:srgbClr val="444444"/>
                </a:solidFill>
                <a:latin typeface="Arial" panose="020B0604020202020204" pitchFamily="34" charset="0"/>
              </a:rPr>
              <a:t>Образец заявления есть в Рекомендациях. Приложение 11.</a:t>
            </a:r>
          </a:p>
          <a:p>
            <a:pPr algn="ctr" fontAlgn="base"/>
            <a:endParaRPr lang="ru-RU" sz="1800" b="1" i="1" u="sng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algn="ctr" fontAlgn="base"/>
            <a:r>
              <a:rPr lang="ru-RU" sz="1800" b="1" i="1" u="sng" dirty="0">
                <a:solidFill>
                  <a:srgbClr val="444444"/>
                </a:solidFill>
                <a:latin typeface="Arial" panose="020B0604020202020204" pitchFamily="34" charset="0"/>
              </a:rPr>
              <a:t>Заявления регистрируем в журнале.</a:t>
            </a:r>
            <a:endParaRPr lang="ru-RU" sz="1800" b="1" i="1" u="sng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CCAA0665-D451-4EBD-BE96-0E2944B8EAC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61775" y="1340768"/>
            <a:ext cx="4492722" cy="52040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08397CCE-CFE9-4A77-8212-1872AD4A779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9591" y="1340768"/>
            <a:ext cx="4204912" cy="9597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="" xmlns:a16="http://schemas.microsoft.com/office/drawing/2014/main" id="{6B7661A0-6CB8-E92E-987F-32122E17FEF0}"/>
              </a:ext>
            </a:extLst>
          </p:cNvPr>
          <p:cNvCxnSpPr>
            <a:cxnSpLocks/>
          </p:cNvCxnSpPr>
          <p:nvPr/>
        </p:nvCxnSpPr>
        <p:spPr>
          <a:xfrm>
            <a:off x="8028384" y="1916832"/>
            <a:ext cx="85410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="" xmlns:a16="http://schemas.microsoft.com/office/drawing/2014/main" id="{5C2D392A-A831-416F-91BF-D1CCA0C385AD}"/>
              </a:ext>
            </a:extLst>
          </p:cNvPr>
          <p:cNvCxnSpPr>
            <a:cxnSpLocks/>
          </p:cNvCxnSpPr>
          <p:nvPr/>
        </p:nvCxnSpPr>
        <p:spPr>
          <a:xfrm>
            <a:off x="3275856" y="1844824"/>
            <a:ext cx="85410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74643D07-E322-4EE5-A3C6-61851DFF1D6F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9591" y="2597467"/>
            <a:ext cx="4204912" cy="17079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4" name="Прямая соединительная линия 13">
            <a:extLst>
              <a:ext uri="{FF2B5EF4-FFF2-40B4-BE49-F238E27FC236}">
                <a16:creationId xmlns="" xmlns:a16="http://schemas.microsoft.com/office/drawing/2014/main" id="{35180CB3-4C7B-48B7-B7B5-BF69ED1F0F32}"/>
              </a:ext>
            </a:extLst>
          </p:cNvPr>
          <p:cNvCxnSpPr>
            <a:cxnSpLocks/>
          </p:cNvCxnSpPr>
          <p:nvPr/>
        </p:nvCxnSpPr>
        <p:spPr>
          <a:xfrm>
            <a:off x="323528" y="3573016"/>
            <a:ext cx="151216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657492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BC00351-AC8D-6B32-AFEA-C7BDCB045967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3B071CB6-4183-5772-7CBA-38CCB27C2DA1}"/>
              </a:ext>
            </a:extLst>
          </p:cNvPr>
          <p:cNvSpPr txBox="1"/>
          <p:nvPr/>
        </p:nvSpPr>
        <p:spPr>
          <a:xfrm>
            <a:off x="413538" y="1772816"/>
            <a:ext cx="846094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20.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Итоговое собеседование проводится в образовательных организациях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, в которых участники итогового собеседования осваивают образовательные программы основного общего образования, и (или) в местах, определенных ОИВ.</a:t>
            </a:r>
            <a:b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</a:b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/>
            </a:r>
            <a:b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</a:br>
            <a:endParaRPr lang="ru-RU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just" fontAlgn="base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По решению ОИВ, учредителей, загранучреждений итоговое собеседование проводится с применением информационно-коммуникационных технологий, в том числе дистанционных образовательных технологий, в порядке, установленном ОИВ, учредителями, загранучреждениями.</a:t>
            </a:r>
          </a:p>
        </p:txBody>
      </p:sp>
    </p:spTree>
    <p:extLst>
      <p:ext uri="{BB962C8B-B14F-4D97-AF65-F5344CB8AC3E}">
        <p14:creationId xmlns="" xmlns:p14="http://schemas.microsoft.com/office/powerpoint/2010/main" val="21549838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BC00351-AC8D-6B32-AFEA-C7BDCB045967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97A200D4-C78B-5950-9E59-13A5EC382AFF}"/>
              </a:ext>
            </a:extLst>
          </p:cNvPr>
          <p:cNvSpPr txBox="1"/>
          <p:nvPr/>
        </p:nvSpPr>
        <p:spPr>
          <a:xfrm>
            <a:off x="467544" y="1268760"/>
            <a:ext cx="806489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21.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Комплекты текстов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, тем и заданий итогового собеседования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в день проведения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итогового собеседования направляются ОИВ, учредителям, загранучреждениям организацией, уполномоченной в установленном законодательством Российской Федерации порядке.</a:t>
            </a:r>
          </a:p>
          <a:p>
            <a:pPr algn="just"/>
            <a:endParaRPr lang="ru-RU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algn="just" fontAlgn="base"/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Хранение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комплектов текстов, тем и заданий итогового собеседования осуществляется в условиях,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исключающих доступ к ним посторонних лиц 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и позволяющих обеспечить их сохранность.</a:t>
            </a:r>
          </a:p>
          <a:p>
            <a:pPr algn="just" fontAlgn="base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/>
            </a:r>
            <a:b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</a:br>
            <a:endParaRPr lang="ru-RU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just" fontAlgn="base"/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Разглашение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информации, содержащейся в комплектах текстов, тем и заданий итогового собеседования до начала проведения итогового собеседования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не допускается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4747126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BC00351-AC8D-6B32-AFEA-C7BDCB045967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7639254-72F2-F039-C176-2DFE452C17AC}"/>
              </a:ext>
            </a:extLst>
          </p:cNvPr>
          <p:cNvSpPr txBox="1"/>
          <p:nvPr/>
        </p:nvSpPr>
        <p:spPr>
          <a:xfrm>
            <a:off x="377534" y="1340768"/>
            <a:ext cx="8532948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22. Во время проведения итогового собеседования </a:t>
            </a:r>
            <a:r>
              <a:rPr lang="ru-RU" sz="28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участникам</a:t>
            </a:r>
            <a:r>
              <a:rPr lang="ru-RU" sz="2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итогового собеседования </a:t>
            </a:r>
            <a:r>
              <a:rPr lang="ru-RU" sz="28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запрещается</a:t>
            </a:r>
            <a:r>
              <a:rPr lang="ru-RU" sz="2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иметь при себе средства связи, фото-, аудио- и видеоаппаратуру, справочные материалы, письменные заметки и иные средства хранения и передачи информации. Участники итогового собеседования, нарушившие указанные требования, удаляются с итогового собеседования.</a:t>
            </a:r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30334467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BC00351-AC8D-6B32-AFEA-C7BDCB045967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22B7A031-2531-DBA8-273E-252D78200B69}"/>
              </a:ext>
            </a:extLst>
          </p:cNvPr>
          <p:cNvSpPr txBox="1"/>
          <p:nvPr/>
        </p:nvSpPr>
        <p:spPr>
          <a:xfrm>
            <a:off x="287524" y="967984"/>
            <a:ext cx="8568952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23.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Проверка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ответов участников итогового собеседования завершается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не позднее чем через пять календарных дней 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с даты его проведения. </a:t>
            </a:r>
          </a:p>
          <a:p>
            <a:pPr algn="ctr" fontAlgn="base"/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Результатом итогового собеседования является "зачет" или "незачет".</a:t>
            </a:r>
            <a:b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</a:b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/>
            </a:r>
            <a:b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</a:br>
            <a:endParaRPr lang="ru-RU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ctr" fontAlgn="base"/>
            <a:endParaRPr lang="ru-RU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algn="just" fontAlgn="base"/>
            <a:endParaRPr lang="ru-RU" b="0" i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just" fontAlgn="base"/>
            <a:r>
              <a:rPr lang="ru-RU" b="0" i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24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. К итоговому собеседованию в дополнительные даты в текущем учебном году (во вторую рабочую среду марта и третий понедельник апреля) допускаются следующие участники итогового собеседования:</a:t>
            </a:r>
            <a:b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</a:b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/>
            </a:r>
            <a:b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</a:b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1) получившие по итоговому собеседованию неудовлетворительный результат ("незачет");</a:t>
            </a:r>
          </a:p>
          <a:p>
            <a:pPr algn="just" fontAlgn="base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2) удаленные с итогового собеседования за нарушение требований, установленных </a:t>
            </a:r>
            <a:r>
              <a:rPr lang="ru-RU" b="0" i="0" u="sng" dirty="0">
                <a:solidFill>
                  <a:srgbClr val="444444"/>
                </a:solidFill>
                <a:effectLst/>
                <a:latin typeface="Arial" panose="020B0604020202020204" pitchFamily="34" charset="0"/>
                <a:hlinkClick r:id="rId2"/>
              </a:rPr>
              <a:t>пунктом 22 Порядка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;</a:t>
            </a:r>
          </a:p>
          <a:p>
            <a:pPr algn="just" fontAlgn="base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3) не явившиеся на итоговое собеседование по уважительным причинам (болезнь или иные обстоятельства), подтвержденным документально;</a:t>
            </a:r>
          </a:p>
          <a:p>
            <a:pPr algn="just" fontAlgn="base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4) не завершившие итоговое собеседование по уважительным причинам (болезнь или иные обстоятельства), подтвержденным документально.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8E908ED9-E409-A7AD-E211-B9D464C310D8}"/>
              </a:ext>
            </a:extLst>
          </p:cNvPr>
          <p:cNvSpPr txBox="1"/>
          <p:nvPr/>
        </p:nvSpPr>
        <p:spPr>
          <a:xfrm>
            <a:off x="1547664" y="2348880"/>
            <a:ext cx="87638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b="0" i="0" dirty="0">
                <a:effectLst/>
                <a:latin typeface="Arial" panose="020B0604020202020204" pitchFamily="34" charset="0"/>
              </a:rPr>
              <a:t>Результат ИС как допуска к ГИА действует бессрочно. </a:t>
            </a:r>
          </a:p>
        </p:txBody>
      </p:sp>
    </p:spTree>
    <p:extLst>
      <p:ext uri="{BB962C8B-B14F-4D97-AF65-F5344CB8AC3E}">
        <p14:creationId xmlns="" xmlns:p14="http://schemas.microsoft.com/office/powerpoint/2010/main" val="18709575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5ABFDD5-269E-915F-B90B-C7287D53215F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EA1D8CDF-157E-419D-B01B-5889962FAD1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7524" y="1196752"/>
            <a:ext cx="3743066" cy="51445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05977DA9-DDCD-4495-9A39-C5BB5CE98B7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68950" y="1196752"/>
            <a:ext cx="3619474" cy="51451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5734545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5ABFDD5-269E-915F-B90B-C7287D53215F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BE6DC308-4333-4A3A-A6C9-AB33062B29C2}"/>
              </a:ext>
            </a:extLst>
          </p:cNvPr>
          <p:cNvSpPr/>
          <p:nvPr/>
        </p:nvSpPr>
        <p:spPr>
          <a:xfrm>
            <a:off x="539552" y="2060848"/>
            <a:ext cx="820891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 algn="just"/>
            <a:r>
              <a:rPr lang="ru-RU" sz="1600" dirty="0"/>
              <a:t>1.2. Образовательные организации в целях проведения итогового собеседования: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/>
              <a:t>обеспечивают </a:t>
            </a:r>
            <a:r>
              <a:rPr lang="ru-RU" sz="1600" dirty="0">
                <a:solidFill>
                  <a:srgbClr val="FF0000"/>
                </a:solidFill>
              </a:rPr>
              <a:t>отбор и подготовку специалистов</a:t>
            </a:r>
            <a:r>
              <a:rPr lang="ru-RU" sz="1600" dirty="0"/>
              <a:t>, входящих в состав </a:t>
            </a:r>
            <a:r>
              <a:rPr lang="ru-RU" sz="1600" dirty="0">
                <a:solidFill>
                  <a:srgbClr val="FF0000"/>
                </a:solidFill>
              </a:rPr>
              <a:t>комиссий по проведению</a:t>
            </a:r>
            <a:r>
              <a:rPr lang="ru-RU" sz="1600" dirty="0"/>
              <a:t> итогового собеседования и </a:t>
            </a:r>
            <a:r>
              <a:rPr lang="ru-RU" sz="1600" dirty="0">
                <a:solidFill>
                  <a:srgbClr val="FF0000"/>
                </a:solidFill>
              </a:rPr>
              <a:t>комиссий по проверке </a:t>
            </a:r>
            <a:r>
              <a:rPr lang="ru-RU" sz="1600" dirty="0"/>
              <a:t>итогового собеседования в образовательных организациях, в соответствии с требованиями Рекомендаций;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FF0000"/>
                </a:solidFill>
              </a:rPr>
              <a:t>под подпись </a:t>
            </a:r>
            <a:r>
              <a:rPr lang="ru-RU" sz="1600" dirty="0"/>
              <a:t>информируют лиц, </a:t>
            </a:r>
            <a:r>
              <a:rPr lang="ru-RU" sz="1600" dirty="0">
                <a:solidFill>
                  <a:srgbClr val="FF0000"/>
                </a:solidFill>
              </a:rPr>
              <a:t>привлекаемых к проведению и проверке итогового собеседования</a:t>
            </a:r>
            <a:r>
              <a:rPr lang="ru-RU" sz="1600" dirty="0"/>
              <a:t>, о порядке проведения и проверки итогового собеседования, определенном ОИВ, учредителями и загранучреждениями, а также изложенном в Рекомендациях;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FF0000"/>
                </a:solidFill>
              </a:rPr>
              <a:t>под подпись </a:t>
            </a:r>
            <a:r>
              <a:rPr lang="ru-RU" sz="1600" dirty="0"/>
              <a:t>информируют </a:t>
            </a:r>
            <a:r>
              <a:rPr lang="ru-RU" sz="1600" dirty="0">
                <a:solidFill>
                  <a:srgbClr val="FF0000"/>
                </a:solidFill>
              </a:rPr>
              <a:t>участников итогового собеседования </a:t>
            </a:r>
            <a:r>
              <a:rPr lang="ru-RU" sz="1600" dirty="0"/>
              <a:t>и </a:t>
            </a:r>
            <a:r>
              <a:rPr lang="ru-RU" sz="1600" dirty="0">
                <a:solidFill>
                  <a:srgbClr val="FF0000"/>
                </a:solidFill>
              </a:rPr>
              <a:t>их родителей </a:t>
            </a:r>
            <a:r>
              <a:rPr lang="ru-RU" sz="1600" dirty="0"/>
              <a:t>(законных представителей) о местах и сроках проведения итогового собеседования, о порядке проведения итогового собеседования, определенном ОИВ, учредителями, загранучреждениями, о ведении во время проведения итогового собеседования аудиозаписи ответов участников итогового собеседования, о времени и месте ознакомления с результатами итогового собеседования, а также о результатах итогового собеседования, полученных участниками итогового собеседования.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2EAACFE4-4528-4ADE-8112-9638FDB860D8}"/>
              </a:ext>
            </a:extLst>
          </p:cNvPr>
          <p:cNvSpPr/>
          <p:nvPr/>
        </p:nvSpPr>
        <p:spPr>
          <a:xfrm>
            <a:off x="395536" y="1126486"/>
            <a:ext cx="84249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b="1" dirty="0">
                <a:solidFill>
                  <a:srgbClr val="444444"/>
                </a:solidFill>
                <a:latin typeface="Arial" panose="020B0604020202020204" pitchFamily="34" charset="0"/>
              </a:rPr>
              <a:t>В рамках организации и проведения ИС ОО осуществляют следующие функции:</a:t>
            </a:r>
          </a:p>
        </p:txBody>
      </p:sp>
    </p:spTree>
    <p:extLst>
      <p:ext uri="{BB962C8B-B14F-4D97-AF65-F5344CB8AC3E}">
        <p14:creationId xmlns="" xmlns:p14="http://schemas.microsoft.com/office/powerpoint/2010/main" val="11962856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5ABFDD5-269E-915F-B90B-C7287D53215F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C5C9B11-E877-95A4-A891-7C1C198C6349}"/>
              </a:ext>
            </a:extLst>
          </p:cNvPr>
          <p:cNvSpPr txBox="1"/>
          <p:nvPr/>
        </p:nvSpPr>
        <p:spPr>
          <a:xfrm>
            <a:off x="215516" y="2276872"/>
            <a:ext cx="8712968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sz="2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Продолжительность: </a:t>
            </a:r>
            <a:r>
              <a:rPr lang="ru-RU" sz="24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15-16 минут на каждого обучающегося.</a:t>
            </a:r>
          </a:p>
          <a:p>
            <a:pPr algn="ctr" fontAlgn="base"/>
            <a:endParaRPr lang="ru-RU" sz="2400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algn="ctr" fontAlgn="base"/>
            <a:r>
              <a:rPr lang="ru-RU" sz="24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Для отдельных категорий обучающихся время увеличивается на 30 минут (ОВЗ, дети-инвалиды, инвалиды), т.е. </a:t>
            </a:r>
            <a:r>
              <a:rPr lang="ru-RU" sz="2400" dirty="0">
                <a:solidFill>
                  <a:srgbClr val="444444"/>
                </a:solidFill>
                <a:latin typeface="Arial" panose="020B0604020202020204" pitchFamily="34" charset="0"/>
              </a:rPr>
              <a:t>45-46 минут. </a:t>
            </a:r>
            <a:endParaRPr lang="ru-RU" sz="2400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ctr" fontAlgn="base"/>
            <a:endParaRPr lang="ru-RU" sz="2400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81A6027E-CF10-474A-A566-E1C7DCA756DB}"/>
              </a:ext>
            </a:extLst>
          </p:cNvPr>
          <p:cNvSpPr/>
          <p:nvPr/>
        </p:nvSpPr>
        <p:spPr>
          <a:xfrm>
            <a:off x="4428492" y="5641978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i="1" dirty="0"/>
              <a:t>Время, отведенное на подготовительные мероприятия, не включается в продолжительность ИС.</a:t>
            </a:r>
          </a:p>
        </p:txBody>
      </p:sp>
    </p:spTree>
    <p:extLst>
      <p:ext uri="{BB962C8B-B14F-4D97-AF65-F5344CB8AC3E}">
        <p14:creationId xmlns="" xmlns:p14="http://schemas.microsoft.com/office/powerpoint/2010/main" val="38405219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5ABFDD5-269E-915F-B90B-C7287D53215F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C5C9B11-E877-95A4-A891-7C1C198C6349}"/>
              </a:ext>
            </a:extLst>
          </p:cNvPr>
          <p:cNvSpPr txBox="1"/>
          <p:nvPr/>
        </p:nvSpPr>
        <p:spPr>
          <a:xfrm>
            <a:off x="287524" y="1196752"/>
            <a:ext cx="871296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sz="2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Подготовка к проведению итогового собеседования в ОО прописана в 3 пункте Рекомендаций.</a:t>
            </a:r>
            <a:endParaRPr lang="ru-RU" sz="2400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Стрелка: вниз 2">
            <a:extLst>
              <a:ext uri="{FF2B5EF4-FFF2-40B4-BE49-F238E27FC236}">
                <a16:creationId xmlns="" xmlns:a16="http://schemas.microsoft.com/office/drawing/2014/main" id="{D8CE3B37-C8DA-9B5B-2C10-1F25157A922D}"/>
              </a:ext>
            </a:extLst>
          </p:cNvPr>
          <p:cNvSpPr/>
          <p:nvPr/>
        </p:nvSpPr>
        <p:spPr>
          <a:xfrm>
            <a:off x="2951820" y="2187952"/>
            <a:ext cx="504056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A6208D6F-4B0C-CA76-B308-05186FC665A5}"/>
              </a:ext>
            </a:extLst>
          </p:cNvPr>
          <p:cNvSpPr/>
          <p:nvPr/>
        </p:nvSpPr>
        <p:spPr>
          <a:xfrm>
            <a:off x="2123728" y="2820396"/>
            <a:ext cx="2160240" cy="13455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C52BC925-A54A-4F25-D5E5-03CAAD211620}"/>
              </a:ext>
            </a:extLst>
          </p:cNvPr>
          <p:cNvSpPr txBox="1"/>
          <p:nvPr/>
        </p:nvSpPr>
        <p:spPr>
          <a:xfrm>
            <a:off x="2231740" y="2780928"/>
            <a:ext cx="19442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+mj-lt"/>
              </a:rPr>
              <a:t>В ходе учебного процесса</a:t>
            </a:r>
          </a:p>
        </p:txBody>
      </p:sp>
      <p:sp>
        <p:nvSpPr>
          <p:cNvPr id="7" name="Стрелка: вниз 6">
            <a:extLst>
              <a:ext uri="{FF2B5EF4-FFF2-40B4-BE49-F238E27FC236}">
                <a16:creationId xmlns="" xmlns:a16="http://schemas.microsoft.com/office/drawing/2014/main" id="{504A2059-70B5-2333-C25E-3ED4B7082BC7}"/>
              </a:ext>
            </a:extLst>
          </p:cNvPr>
          <p:cNvSpPr/>
          <p:nvPr/>
        </p:nvSpPr>
        <p:spPr>
          <a:xfrm>
            <a:off x="5940152" y="2187952"/>
            <a:ext cx="504056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2C2EE0DF-CAFD-83D0-70CD-3AF58EB6C409}"/>
              </a:ext>
            </a:extLst>
          </p:cNvPr>
          <p:cNvSpPr/>
          <p:nvPr/>
        </p:nvSpPr>
        <p:spPr>
          <a:xfrm>
            <a:off x="5112060" y="2820397"/>
            <a:ext cx="2160240" cy="13455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AF217BE-FC28-5859-0A12-860C7C3E513E}"/>
              </a:ext>
            </a:extLst>
          </p:cNvPr>
          <p:cNvSpPr txBox="1"/>
          <p:nvPr/>
        </p:nvSpPr>
        <p:spPr>
          <a:xfrm>
            <a:off x="5220072" y="2780928"/>
            <a:ext cx="19442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+mj-lt"/>
              </a:rPr>
              <a:t>Вне учебного процесса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DCDD6E9B-204E-9C73-04D1-0886840492D1}"/>
              </a:ext>
            </a:extLst>
          </p:cNvPr>
          <p:cNvSpPr txBox="1"/>
          <p:nvPr/>
        </p:nvSpPr>
        <p:spPr>
          <a:xfrm>
            <a:off x="287524" y="4543071"/>
            <a:ext cx="871296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sz="2400" b="0" i="0" dirty="0">
                <a:effectLst/>
                <a:latin typeface="Arial" panose="020B0604020202020204" pitchFamily="34" charset="0"/>
              </a:rPr>
              <a:t>Выделяем: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ru-RU" sz="2400" dirty="0">
                <a:latin typeface="Arial" panose="020B0604020202020204" pitchFamily="34" charset="0"/>
              </a:rPr>
              <a:t>Аудиторию ожидания,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ru-RU" sz="2400" b="0" i="0" dirty="0">
                <a:effectLst/>
                <a:latin typeface="Arial" panose="020B0604020202020204" pitchFamily="34" charset="0"/>
              </a:rPr>
              <a:t>Аудиторию проведения,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ru-RU" sz="2400" dirty="0">
                <a:latin typeface="Arial" panose="020B0604020202020204" pitchFamily="34" charset="0"/>
              </a:rPr>
              <a:t>Кабинеты для прошедших ИС,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ru-RU" sz="2400" b="0" i="0" dirty="0">
                <a:effectLst/>
                <a:latin typeface="Arial" panose="020B0604020202020204" pitchFamily="34" charset="0"/>
              </a:rPr>
              <a:t>Штаб.</a:t>
            </a:r>
          </a:p>
        </p:txBody>
      </p:sp>
    </p:spTree>
    <p:extLst>
      <p:ext uri="{BB962C8B-B14F-4D97-AF65-F5344CB8AC3E}">
        <p14:creationId xmlns="" xmlns:p14="http://schemas.microsoft.com/office/powerpoint/2010/main" val="13068483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3248DC46-30C9-4E48-BAF7-097F66EBE369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99B783B1-FE1F-4392-954A-AEF091BBDC51}"/>
              </a:ext>
            </a:extLst>
          </p:cNvPr>
          <p:cNvSpPr/>
          <p:nvPr/>
        </p:nvSpPr>
        <p:spPr>
          <a:xfrm>
            <a:off x="401555" y="1720840"/>
            <a:ext cx="827490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 algn="just"/>
            <a:r>
              <a:rPr lang="ru-RU" dirty="0"/>
              <a:t>3.3. </a:t>
            </a:r>
            <a:r>
              <a:rPr lang="ru-RU" dirty="0">
                <a:solidFill>
                  <a:srgbClr val="FF0000"/>
                </a:solidFill>
              </a:rPr>
              <a:t>Аудитории проведения </a:t>
            </a:r>
            <a:r>
              <a:rPr lang="ru-RU" dirty="0"/>
              <a:t>итогового собеседования должны быть </a:t>
            </a:r>
            <a:r>
              <a:rPr lang="ru-RU" dirty="0">
                <a:solidFill>
                  <a:srgbClr val="FF0000"/>
                </a:solidFill>
              </a:rPr>
              <a:t>изолированы от остальных</a:t>
            </a:r>
            <a:r>
              <a:rPr lang="ru-RU" dirty="0"/>
              <a:t> учебных </a:t>
            </a:r>
            <a:r>
              <a:rPr lang="ru-RU" dirty="0">
                <a:solidFill>
                  <a:srgbClr val="FF0000"/>
                </a:solidFill>
              </a:rPr>
              <a:t>кабинетов</a:t>
            </a:r>
            <a:r>
              <a:rPr lang="ru-RU" dirty="0"/>
              <a:t> образовательной организации, в которых осуществляется учебный процесс, для обеспечения соблюдения порядка во время проведения итогового собеседования. </a:t>
            </a:r>
          </a:p>
          <a:p>
            <a:pPr indent="358775" algn="just"/>
            <a:r>
              <a:rPr lang="ru-RU" dirty="0">
                <a:solidFill>
                  <a:srgbClr val="FF0000"/>
                </a:solidFill>
              </a:rPr>
              <a:t>Рабочее место в аудитории </a:t>
            </a:r>
            <a:r>
              <a:rPr lang="ru-RU" dirty="0"/>
              <a:t>проведения итогового собеседования должно быть </a:t>
            </a:r>
            <a:r>
              <a:rPr lang="ru-RU" dirty="0">
                <a:solidFill>
                  <a:srgbClr val="FF0000"/>
                </a:solidFill>
              </a:rPr>
              <a:t>оборудовано техническими средствами</a:t>
            </a:r>
            <a:r>
              <a:rPr lang="ru-RU" dirty="0"/>
              <a:t>, позволяющими осуществить </a:t>
            </a:r>
            <a:r>
              <a:rPr lang="ru-RU" dirty="0">
                <a:solidFill>
                  <a:srgbClr val="FF0000"/>
                </a:solidFill>
              </a:rPr>
              <a:t>аудиозапись </a:t>
            </a:r>
            <a:r>
              <a:rPr lang="ru-RU" dirty="0"/>
              <a:t>устных ответов участников итогового собеседования (например, компьютер, оснащенный микрофоном, диктофон). </a:t>
            </a:r>
          </a:p>
          <a:p>
            <a:pPr indent="358775" algn="just"/>
            <a:r>
              <a:rPr lang="ru-RU" dirty="0"/>
              <a:t>3.4. </a:t>
            </a:r>
            <a:r>
              <a:rPr lang="ru-RU" dirty="0">
                <a:solidFill>
                  <a:srgbClr val="FF0000"/>
                </a:solidFill>
              </a:rPr>
              <a:t>Штаб</a:t>
            </a:r>
            <a:r>
              <a:rPr lang="ru-RU" dirty="0"/>
              <a:t> оборудуется </a:t>
            </a:r>
            <a:r>
              <a:rPr lang="ru-RU" dirty="0">
                <a:solidFill>
                  <a:srgbClr val="FF0000"/>
                </a:solidFill>
              </a:rPr>
              <a:t>телефонной связью</a:t>
            </a:r>
            <a:r>
              <a:rPr lang="ru-RU" dirty="0"/>
              <a:t>, </a:t>
            </a:r>
            <a:r>
              <a:rPr lang="ru-RU" dirty="0">
                <a:solidFill>
                  <a:srgbClr val="FF0000"/>
                </a:solidFill>
              </a:rPr>
              <a:t>принтером</a:t>
            </a:r>
            <a:r>
              <a:rPr lang="ru-RU" dirty="0"/>
              <a:t>, </a:t>
            </a:r>
            <a:r>
              <a:rPr lang="ru-RU" dirty="0">
                <a:solidFill>
                  <a:srgbClr val="FF0000"/>
                </a:solidFill>
              </a:rPr>
              <a:t>персональным компьютером с выходом в сеть «Интернет» </a:t>
            </a:r>
            <a:r>
              <a:rPr lang="ru-RU" dirty="0"/>
              <a:t>для получения КИМ итогового собеседования, критериев оценивания итогового собеседования и других материалов итогового собеседования. </a:t>
            </a:r>
          </a:p>
          <a:p>
            <a:pPr indent="358775" algn="just"/>
            <a:r>
              <a:rPr lang="ru-RU" dirty="0"/>
              <a:t>В Штабе должно быть организовано рабочее место для внесения результатов итогового собеседования в специализированную форму.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A0833B15-3FCA-49F4-9D81-C7C51E26EDB9}"/>
              </a:ext>
            </a:extLst>
          </p:cNvPr>
          <p:cNvSpPr/>
          <p:nvPr/>
        </p:nvSpPr>
        <p:spPr>
          <a:xfrm>
            <a:off x="395536" y="1126486"/>
            <a:ext cx="8424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b="1" dirty="0">
                <a:solidFill>
                  <a:srgbClr val="444444"/>
                </a:solidFill>
                <a:latin typeface="Arial" panose="020B0604020202020204" pitchFamily="34" charset="0"/>
              </a:rPr>
              <a:t>Требования к аудиториям и штабу:</a:t>
            </a:r>
          </a:p>
        </p:txBody>
      </p:sp>
    </p:spTree>
    <p:extLst>
      <p:ext uri="{BB962C8B-B14F-4D97-AF65-F5344CB8AC3E}">
        <p14:creationId xmlns="" xmlns:p14="http://schemas.microsoft.com/office/powerpoint/2010/main" val="10008274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DF096CA7-4C24-42A1-B6B0-67B664248B51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A87B0F2E-767A-4BB6-94E0-5B3700EC6974}"/>
              </a:ext>
            </a:extLst>
          </p:cNvPr>
          <p:cNvSpPr/>
          <p:nvPr/>
        </p:nvSpPr>
        <p:spPr>
          <a:xfrm>
            <a:off x="463967" y="1570478"/>
            <a:ext cx="8424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b="1" dirty="0">
                <a:solidFill>
                  <a:srgbClr val="444444"/>
                </a:solidFill>
                <a:latin typeface="Arial" panose="020B0604020202020204" pitchFamily="34" charset="0"/>
              </a:rPr>
              <a:t>Комиссия по проведению: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9AADB434-A017-42B6-80B1-053A6467D3D4}"/>
              </a:ext>
            </a:extLst>
          </p:cNvPr>
          <p:cNvSpPr/>
          <p:nvPr/>
        </p:nvSpPr>
        <p:spPr>
          <a:xfrm>
            <a:off x="4399195" y="387822"/>
            <a:ext cx="446449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 algn="just"/>
            <a:r>
              <a:rPr lang="ru-RU" i="1" dirty="0"/>
              <a:t>Не позднее 29 января  Приказом утвердить состав комиссии по проведению итогового собеседования и комиссии по проверке итогового собеседования.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B0145644-B326-4B24-A8BC-139567BF25DF}"/>
              </a:ext>
            </a:extLst>
          </p:cNvPr>
          <p:cNvSpPr/>
          <p:nvPr/>
        </p:nvSpPr>
        <p:spPr>
          <a:xfrm>
            <a:off x="529387" y="2019487"/>
            <a:ext cx="846815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 algn="just"/>
            <a:r>
              <a:rPr lang="ru-RU" sz="1600" dirty="0">
                <a:solidFill>
                  <a:srgbClr val="FF0000"/>
                </a:solidFill>
              </a:rPr>
              <a:t>ответственный организатор </a:t>
            </a:r>
            <a:r>
              <a:rPr lang="ru-RU" sz="1600" dirty="0"/>
              <a:t>образовательной организации, обеспечивающий подготовку и проведение итогового собеседования (см. приложение 1); </a:t>
            </a:r>
          </a:p>
          <a:p>
            <a:pPr indent="358775" algn="just"/>
            <a:r>
              <a:rPr lang="ru-RU" sz="1600" dirty="0">
                <a:solidFill>
                  <a:srgbClr val="FF0000"/>
                </a:solidFill>
              </a:rPr>
              <a:t>организаторы проведения </a:t>
            </a:r>
            <a:r>
              <a:rPr lang="ru-RU" sz="1600" dirty="0"/>
              <a:t>итогового собеседования, обеспечивающие передвижение участников итогового собеседования и соблюдение порядка иными обучающимися образовательной организации, не принимающими участия в итоговом собеседовании (в случае если итоговое собеседование проводится во время учебного процесса в образовательной организации) (см. приложение 5); </a:t>
            </a:r>
          </a:p>
          <a:p>
            <a:pPr indent="358775" algn="just"/>
            <a:r>
              <a:rPr lang="ru-RU" sz="1600" dirty="0">
                <a:solidFill>
                  <a:srgbClr val="FF0000"/>
                </a:solidFill>
              </a:rPr>
              <a:t>собеседники</a:t>
            </a:r>
            <a:r>
              <a:rPr lang="ru-RU" sz="1600" dirty="0"/>
              <a:t>, которые проводят собеседование с участниками итогового собеседования, инструктаж участника итогового собеседования по выполнению заданий КИМ итогового собеседования, а также обеспечивают проверку документов, удостоверяющих личность участников итогового собеседования, фиксируют время начала и время окончания проведения итогового собеседования для каждого участника итогового собеседования. Собеседником может являться педагогический работник, обладающий 9 коммуникативными навыками, грамотной речью (без предъявления требований к опыту работы) (см. приложение 3); </a:t>
            </a:r>
          </a:p>
          <a:p>
            <a:pPr indent="358775" algn="just"/>
            <a:r>
              <a:rPr lang="ru-RU" sz="1600" dirty="0">
                <a:solidFill>
                  <a:srgbClr val="FF0000"/>
                </a:solidFill>
              </a:rPr>
              <a:t>технический специалист</a:t>
            </a:r>
            <a:r>
              <a:rPr lang="ru-RU" sz="1600" dirty="0"/>
              <a:t>, обеспечивающий получение КИМ итогового собеседования от РЦОИ, а также обеспечивающий подготовку технических средств для ведения аудиозаписи в аудиториях проведения итогового собеседования и для внесения информации в специализированную форму (см. приложение 2)</a:t>
            </a:r>
          </a:p>
        </p:txBody>
      </p:sp>
    </p:spTree>
    <p:extLst>
      <p:ext uri="{BB962C8B-B14F-4D97-AF65-F5344CB8AC3E}">
        <p14:creationId xmlns="" xmlns:p14="http://schemas.microsoft.com/office/powerpoint/2010/main" val="18304144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DF096CA7-4C24-42A1-B6B0-67B664248B51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A87B0F2E-767A-4BB6-94E0-5B3700EC6974}"/>
              </a:ext>
            </a:extLst>
          </p:cNvPr>
          <p:cNvSpPr/>
          <p:nvPr/>
        </p:nvSpPr>
        <p:spPr>
          <a:xfrm>
            <a:off x="466538" y="1975481"/>
            <a:ext cx="8424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b="1" dirty="0">
                <a:solidFill>
                  <a:srgbClr val="444444"/>
                </a:solidFill>
                <a:latin typeface="Arial" panose="020B0604020202020204" pitchFamily="34" charset="0"/>
              </a:rPr>
              <a:t>Комиссия по проверке: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9AADB434-A017-42B6-80B1-053A6467D3D4}"/>
              </a:ext>
            </a:extLst>
          </p:cNvPr>
          <p:cNvSpPr/>
          <p:nvPr/>
        </p:nvSpPr>
        <p:spPr>
          <a:xfrm>
            <a:off x="4399195" y="387822"/>
            <a:ext cx="446449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 algn="just"/>
            <a:r>
              <a:rPr lang="ru-RU" i="1" dirty="0"/>
              <a:t>Не позднее 29 января  Приказом утвердить состав комиссии по проведению итогового собеседования и комиссии по проверке итогового собеседования.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F4DC2210-55E2-49F7-945F-4359A838FA56}"/>
              </a:ext>
            </a:extLst>
          </p:cNvPr>
          <p:cNvSpPr/>
          <p:nvPr/>
        </p:nvSpPr>
        <p:spPr>
          <a:xfrm>
            <a:off x="395536" y="2204864"/>
            <a:ext cx="842493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dirty="0"/>
          </a:p>
          <a:p>
            <a:pPr indent="358775" algn="just"/>
            <a:r>
              <a:rPr lang="ru-RU" dirty="0">
                <a:solidFill>
                  <a:srgbClr val="FF0000"/>
                </a:solidFill>
              </a:rPr>
              <a:t>эксперты</a:t>
            </a:r>
            <a:r>
              <a:rPr lang="ru-RU" dirty="0"/>
              <a:t> (см. приложение 4). </a:t>
            </a:r>
          </a:p>
          <a:p>
            <a:pPr indent="358775" algn="just"/>
            <a:endParaRPr lang="ru-RU" dirty="0"/>
          </a:p>
          <a:p>
            <a:pPr indent="358775" algn="just"/>
            <a:r>
              <a:rPr lang="ru-RU" dirty="0"/>
              <a:t>Количественный состав комиссии по проверке итогового собеседования определяет образовательная организация в зависимости от количества участников итогового собеседования, количества аудиторий проведения итогового собеседования и количества экспертов.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3D3FE74C-EA26-4BE9-98B5-192DC71F980E}"/>
              </a:ext>
            </a:extLst>
          </p:cNvPr>
          <p:cNvSpPr/>
          <p:nvPr/>
        </p:nvSpPr>
        <p:spPr>
          <a:xfrm>
            <a:off x="4291691" y="4715852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i="1" dirty="0">
                <a:solidFill>
                  <a:srgbClr val="FF0000"/>
                </a:solidFill>
              </a:rPr>
              <a:t>В случае небольшого количества участников итогового собеседования и экспертов рекомендуется сформировать единую комиссию </a:t>
            </a:r>
            <a:r>
              <a:rPr lang="ru-RU" i="1" dirty="0"/>
              <a:t>по проведению и проверке итогового собеседования в образовательной организации. </a:t>
            </a:r>
          </a:p>
        </p:txBody>
      </p:sp>
    </p:spTree>
    <p:extLst>
      <p:ext uri="{BB962C8B-B14F-4D97-AF65-F5344CB8AC3E}">
        <p14:creationId xmlns="" xmlns:p14="http://schemas.microsoft.com/office/powerpoint/2010/main" val="19879125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5ABFDD5-269E-915F-B90B-C7287D53215F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C5C9B11-E877-95A4-A891-7C1C198C6349}"/>
              </a:ext>
            </a:extLst>
          </p:cNvPr>
          <p:cNvSpPr txBox="1"/>
          <p:nvPr/>
        </p:nvSpPr>
        <p:spPr>
          <a:xfrm>
            <a:off x="287524" y="1196752"/>
            <a:ext cx="871296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sz="2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Сбор </a:t>
            </a:r>
            <a:r>
              <a:rPr lang="ru-RU" sz="2400" dirty="0">
                <a:solidFill>
                  <a:srgbClr val="FF0000"/>
                </a:solidFill>
                <a:latin typeface="Arial" panose="020B0604020202020204" pitchFamily="34" charset="0"/>
              </a:rPr>
              <a:t>исходных сведений и подготовка к проведению ИС </a:t>
            </a:r>
            <a:r>
              <a:rPr lang="ru-RU" sz="2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в 4 пункте методических рекомендаций.</a:t>
            </a:r>
            <a:endParaRPr lang="ru-RU" sz="2400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C795D749-851F-4710-89C7-99EE2680FAEE}"/>
              </a:ext>
            </a:extLst>
          </p:cNvPr>
          <p:cNvSpPr/>
          <p:nvPr/>
        </p:nvSpPr>
        <p:spPr>
          <a:xfrm>
            <a:off x="755576" y="2295461"/>
            <a:ext cx="784887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 algn="just"/>
            <a:r>
              <a:rPr lang="ru-RU" dirty="0"/>
              <a:t>4.1. Сведения об итоговом собеседовании вносятся РЦОИ в РИС посредством ПО «Импорт ГИА-9». В РИС вносится следующая информация: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об участниках итогового собеседования;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о местах проведения итогового собеседования;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о назначении участников на даты проведения итогового собеседования;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о распределении участников по местам проведения итогового собеседования;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о результатах итогового собеседования, полученных участниками итогового собеседования.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1CF6744C-A298-4361-897D-F10927D27106}"/>
              </a:ext>
            </a:extLst>
          </p:cNvPr>
          <p:cNvSpPr/>
          <p:nvPr/>
        </p:nvSpPr>
        <p:spPr>
          <a:xfrm>
            <a:off x="3419872" y="5373216"/>
            <a:ext cx="54360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/>
              <a:t>Не позднее чем за сутки до ИС скачать с сайта </a:t>
            </a:r>
            <a:r>
              <a:rPr lang="ru-RU" i="1" dirty="0">
                <a:hlinkClick r:id="rId2"/>
              </a:rPr>
              <a:t>http://fipi.ru</a:t>
            </a:r>
            <a:r>
              <a:rPr lang="ru-RU" i="1" dirty="0"/>
              <a:t> и распечатать в необходимом количестве критерии оценивания для экспертов.</a:t>
            </a:r>
          </a:p>
        </p:txBody>
      </p:sp>
    </p:spTree>
    <p:extLst>
      <p:ext uri="{BB962C8B-B14F-4D97-AF65-F5344CB8AC3E}">
        <p14:creationId xmlns="" xmlns:p14="http://schemas.microsoft.com/office/powerpoint/2010/main" val="3312902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5ABFDD5-269E-915F-B90B-C7287D53215F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DCDD6E9B-204E-9C73-04D1-0886840492D1}"/>
              </a:ext>
            </a:extLst>
          </p:cNvPr>
          <p:cNvSpPr txBox="1"/>
          <p:nvPr/>
        </p:nvSpPr>
        <p:spPr>
          <a:xfrm>
            <a:off x="313114" y="2562206"/>
            <a:ext cx="876387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sz="3600" b="0" i="0" dirty="0">
                <a:effectLst/>
                <a:latin typeface="Arial" panose="020B0604020202020204" pitchFamily="34" charset="0"/>
              </a:rPr>
              <a:t>Не ранее 7:30 технический специалист получает и распечатывает материалы.</a:t>
            </a:r>
          </a:p>
          <a:p>
            <a:pPr algn="ctr" fontAlgn="base"/>
            <a:r>
              <a:rPr lang="ru-RU" sz="3600" dirty="0">
                <a:latin typeface="Arial" panose="020B0604020202020204" pitchFamily="34" charset="0"/>
              </a:rPr>
              <a:t>ИС начинается в 9:00.</a:t>
            </a:r>
            <a:endParaRPr lang="ru-RU" sz="3600" b="0" i="0" dirty="0">
              <a:effectLst/>
              <a:latin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CB22485A-E84F-0D27-AD46-A8E655F2401C}"/>
              </a:ext>
            </a:extLst>
          </p:cNvPr>
          <p:cNvSpPr txBox="1"/>
          <p:nvPr/>
        </p:nvSpPr>
        <p:spPr>
          <a:xfrm>
            <a:off x="215516" y="1232879"/>
            <a:ext cx="871296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sz="2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Проведение ИС</a:t>
            </a:r>
            <a:r>
              <a:rPr lang="ru-RU" sz="2400" dirty="0">
                <a:solidFill>
                  <a:srgbClr val="FF0000"/>
                </a:solidFill>
                <a:latin typeface="Arial" panose="020B0604020202020204" pitchFamily="34" charset="0"/>
              </a:rPr>
              <a:t> подробно описано </a:t>
            </a:r>
            <a:r>
              <a:rPr lang="ru-RU" sz="2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в 5 пункте Рекомендаций.</a:t>
            </a:r>
            <a:endParaRPr lang="ru-RU" sz="2400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F3A590E9-0456-A11E-F137-D479970A25B4}"/>
              </a:ext>
            </a:extLst>
          </p:cNvPr>
          <p:cNvSpPr txBox="1"/>
          <p:nvPr/>
        </p:nvSpPr>
        <p:spPr>
          <a:xfrm>
            <a:off x="5364089" y="5184194"/>
            <a:ext cx="356439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ru-RU" sz="1400" b="0" i="1" dirty="0">
                <a:effectLst/>
                <a:latin typeface="Arial" panose="020B0604020202020204" pitchFamily="34" charset="0"/>
              </a:rPr>
              <a:t>Могут присутствовать:</a:t>
            </a:r>
          </a:p>
          <a:p>
            <a:pPr fontAlgn="base"/>
            <a:r>
              <a:rPr lang="ru-RU" sz="1400" i="1" dirty="0">
                <a:latin typeface="Arial" panose="020B0604020202020204" pitchFamily="34" charset="0"/>
              </a:rPr>
              <a:t>Ассистент для ОВЗ и инвалидов, детей-инвалидов,</a:t>
            </a:r>
          </a:p>
          <a:p>
            <a:pPr fontAlgn="base"/>
            <a:r>
              <a:rPr lang="ru-RU" sz="1400" b="0" i="1" dirty="0">
                <a:effectLst/>
                <a:latin typeface="Arial" panose="020B0604020202020204" pitchFamily="34" charset="0"/>
              </a:rPr>
              <a:t>Рособрнадзор</a:t>
            </a:r>
            <a:r>
              <a:rPr lang="ru-RU" sz="1400" i="1" dirty="0">
                <a:latin typeface="Arial" panose="020B0604020202020204" pitchFamily="34" charset="0"/>
              </a:rPr>
              <a:t> и др. должностные лица.</a:t>
            </a:r>
          </a:p>
          <a:p>
            <a:pPr fontAlgn="base"/>
            <a:endParaRPr lang="ru-RU" sz="1400" b="0" i="1" dirty="0">
              <a:effectLst/>
              <a:latin typeface="Arial" panose="020B0604020202020204" pitchFamily="34" charset="0"/>
            </a:endParaRPr>
          </a:p>
          <a:p>
            <a:pPr fontAlgn="base"/>
            <a:r>
              <a:rPr lang="ru-RU" sz="1400" b="0" i="1" u="sng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СМИ из перечня убрали!!!</a:t>
            </a:r>
          </a:p>
        </p:txBody>
      </p:sp>
    </p:spTree>
    <p:extLst>
      <p:ext uri="{BB962C8B-B14F-4D97-AF65-F5344CB8AC3E}">
        <p14:creationId xmlns="" xmlns:p14="http://schemas.microsoft.com/office/powerpoint/2010/main" val="40655864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5ABFDD5-269E-915F-B90B-C7287D53215F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136411EC-08EC-4962-8BD9-94DF261D980D}"/>
              </a:ext>
            </a:extLst>
          </p:cNvPr>
          <p:cNvSpPr/>
          <p:nvPr/>
        </p:nvSpPr>
        <p:spPr>
          <a:xfrm>
            <a:off x="719572" y="2183536"/>
            <a:ext cx="78488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Ведем аудиозапись,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Приглашаем участников в аудиторию строго по списку,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Справочные материалы, заметки, телефоны и пр. аппаратуру у участников ИС не допускаем,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Участники ИС могут прослушать аудиозапись ИС по своему усмотрению,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Если запись некачественная, оформляем «Акт о досрочном завершении по уважительным причинам», участник может пойти на пересдачу в дополнительные дни или в этот же день, но по другому варианту.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Удаляем с ИС при нарушении требований, составляем «Акт об удалении».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3802E989-ACD2-4124-9EB2-24A300AFACFF}"/>
              </a:ext>
            </a:extLst>
          </p:cNvPr>
          <p:cNvSpPr/>
          <p:nvPr/>
        </p:nvSpPr>
        <p:spPr>
          <a:xfrm>
            <a:off x="431540" y="1442811"/>
            <a:ext cx="8424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b="1" dirty="0">
                <a:solidFill>
                  <a:srgbClr val="444444"/>
                </a:solidFill>
                <a:latin typeface="Arial" panose="020B0604020202020204" pitchFamily="34" charset="0"/>
              </a:rPr>
              <a:t>Некоторые особенности:</a:t>
            </a:r>
          </a:p>
        </p:txBody>
      </p:sp>
    </p:spTree>
    <p:extLst>
      <p:ext uri="{BB962C8B-B14F-4D97-AF65-F5344CB8AC3E}">
        <p14:creationId xmlns="" xmlns:p14="http://schemas.microsoft.com/office/powerpoint/2010/main" val="1845841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5ABFDD5-269E-915F-B90B-C7287D53215F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CB22485A-E84F-0D27-AD46-A8E655F2401C}"/>
              </a:ext>
            </a:extLst>
          </p:cNvPr>
          <p:cNvSpPr txBox="1"/>
          <p:nvPr/>
        </p:nvSpPr>
        <p:spPr>
          <a:xfrm>
            <a:off x="234710" y="1502183"/>
            <a:ext cx="871296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Особенности организации и проведения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итогового собеседования для участников итогового собеседования с </a:t>
            </a:r>
            <a:r>
              <a:rPr lang="ru-RU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ОВЗ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, участников итогового собеседования – </a:t>
            </a:r>
            <a:r>
              <a:rPr lang="ru-RU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детей-инвалидов и инвалидов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описаны </a:t>
            </a:r>
            <a:r>
              <a:rPr lang="ru-RU" sz="2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 6 пункте Рекомендаций.</a:t>
            </a:r>
            <a:endParaRPr lang="ru-RU" sz="2400" b="0" i="0" dirty="0">
              <a:solidFill>
                <a:srgbClr val="444444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290650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5ABFDD5-269E-915F-B90B-C7287D53215F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CB22485A-E84F-0D27-AD46-A8E655F2401C}"/>
              </a:ext>
            </a:extLst>
          </p:cNvPr>
          <p:cNvSpPr txBox="1"/>
          <p:nvPr/>
        </p:nvSpPr>
        <p:spPr>
          <a:xfrm>
            <a:off x="287524" y="1225184"/>
            <a:ext cx="871296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Порядок проверки и оценивания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итогового собеседования </a:t>
            </a:r>
            <a:r>
              <a:rPr lang="ru-RU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описаны </a:t>
            </a:r>
            <a:r>
              <a:rPr lang="ru-RU" sz="2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 7 пункте Рекомендаций.</a:t>
            </a:r>
            <a:endParaRPr lang="ru-RU" sz="2400" b="0" i="0" dirty="0">
              <a:solidFill>
                <a:srgbClr val="444444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9EEEB08A-AF19-401F-839F-753CD1E849FE}"/>
              </a:ext>
            </a:extLst>
          </p:cNvPr>
          <p:cNvSpPr/>
          <p:nvPr/>
        </p:nvSpPr>
        <p:spPr>
          <a:xfrm>
            <a:off x="431540" y="2333180"/>
            <a:ext cx="8424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b="1" dirty="0">
                <a:solidFill>
                  <a:srgbClr val="444444"/>
                </a:solidFill>
                <a:latin typeface="Arial" panose="020B0604020202020204" pitchFamily="34" charset="0"/>
              </a:rPr>
              <a:t>Некоторые особенности:</a:t>
            </a:r>
          </a:p>
        </p:txBody>
      </p:sp>
      <p:sp>
        <p:nvSpPr>
          <p:cNvPr id="8" name="Стрелка: вниз 7">
            <a:extLst>
              <a:ext uri="{FF2B5EF4-FFF2-40B4-BE49-F238E27FC236}">
                <a16:creationId xmlns="" xmlns:a16="http://schemas.microsoft.com/office/drawing/2014/main" id="{402BB47F-4074-4F5A-B014-1B886CE8D09B}"/>
              </a:ext>
            </a:extLst>
          </p:cNvPr>
          <p:cNvSpPr/>
          <p:nvPr/>
        </p:nvSpPr>
        <p:spPr>
          <a:xfrm>
            <a:off x="2929299" y="2908032"/>
            <a:ext cx="504056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157E63F3-6D3F-474C-9215-7726AA37BC02}"/>
              </a:ext>
            </a:extLst>
          </p:cNvPr>
          <p:cNvSpPr/>
          <p:nvPr/>
        </p:nvSpPr>
        <p:spPr>
          <a:xfrm>
            <a:off x="431540" y="3540476"/>
            <a:ext cx="3829907" cy="13455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5A8CCF33-DAD4-4447-AAEE-142FDC6AC639}"/>
              </a:ext>
            </a:extLst>
          </p:cNvPr>
          <p:cNvSpPr txBox="1"/>
          <p:nvPr/>
        </p:nvSpPr>
        <p:spPr>
          <a:xfrm>
            <a:off x="539551" y="3670285"/>
            <a:ext cx="36138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+mj-lt"/>
              </a:rPr>
              <a:t>Проверка ответов каждого участника непосредственно в процессе ответа</a:t>
            </a:r>
          </a:p>
        </p:txBody>
      </p:sp>
      <p:sp>
        <p:nvSpPr>
          <p:cNvPr id="13" name="Стрелка: вниз 12">
            <a:extLst>
              <a:ext uri="{FF2B5EF4-FFF2-40B4-BE49-F238E27FC236}">
                <a16:creationId xmlns="" xmlns:a16="http://schemas.microsoft.com/office/drawing/2014/main" id="{E16C6D81-9C9D-4C6D-9070-68C2F6A0F078}"/>
              </a:ext>
            </a:extLst>
          </p:cNvPr>
          <p:cNvSpPr/>
          <p:nvPr/>
        </p:nvSpPr>
        <p:spPr>
          <a:xfrm>
            <a:off x="5917631" y="2908032"/>
            <a:ext cx="504056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F5F8CEAB-58F5-4DA2-92EF-E3B41AE8D83C}"/>
              </a:ext>
            </a:extLst>
          </p:cNvPr>
          <p:cNvSpPr/>
          <p:nvPr/>
        </p:nvSpPr>
        <p:spPr>
          <a:xfrm>
            <a:off x="5089538" y="3540477"/>
            <a:ext cx="3766937" cy="13455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070E38BD-9CA3-413A-9506-045DA35A836D}"/>
              </a:ext>
            </a:extLst>
          </p:cNvPr>
          <p:cNvSpPr txBox="1"/>
          <p:nvPr/>
        </p:nvSpPr>
        <p:spPr>
          <a:xfrm>
            <a:off x="5166064" y="3670285"/>
            <a:ext cx="36138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+mj-lt"/>
              </a:rPr>
              <a:t>Проверка ответов каждого участника после окончания ИС по аудиозаписям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FB8E7AD0-DBE6-4886-A758-1A4D8333CF5D}"/>
              </a:ext>
            </a:extLst>
          </p:cNvPr>
          <p:cNvSpPr/>
          <p:nvPr/>
        </p:nvSpPr>
        <p:spPr>
          <a:xfrm>
            <a:off x="1637928" y="5229200"/>
            <a:ext cx="61024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Проверка и оценивание </a:t>
            </a:r>
            <a:r>
              <a:rPr lang="ru-RU" dirty="0"/>
              <a:t>итогового собеседования комиссией по проверке итогового собеседования </a:t>
            </a:r>
            <a:r>
              <a:rPr lang="ru-RU" dirty="0">
                <a:solidFill>
                  <a:srgbClr val="FF0000"/>
                </a:solidFill>
              </a:rPr>
              <a:t>должны завершиться не позднее чем через пять календарных дней </a:t>
            </a:r>
            <a:r>
              <a:rPr lang="ru-RU" dirty="0"/>
              <a:t>с даты проведения итогового собеседования.</a:t>
            </a:r>
          </a:p>
        </p:txBody>
      </p:sp>
    </p:spTree>
    <p:extLst>
      <p:ext uri="{BB962C8B-B14F-4D97-AF65-F5344CB8AC3E}">
        <p14:creationId xmlns="" xmlns:p14="http://schemas.microsoft.com/office/powerpoint/2010/main" val="42048117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5ABFDD5-269E-915F-B90B-C7287D53215F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CB22485A-E84F-0D27-AD46-A8E655F2401C}"/>
              </a:ext>
            </a:extLst>
          </p:cNvPr>
          <p:cNvSpPr txBox="1"/>
          <p:nvPr/>
        </p:nvSpPr>
        <p:spPr>
          <a:xfrm>
            <a:off x="287524" y="2157267"/>
            <a:ext cx="871296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Обработка результато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в итогового собеседования </a:t>
            </a:r>
            <a:r>
              <a:rPr lang="ru-RU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описана </a:t>
            </a:r>
            <a:r>
              <a:rPr lang="ru-RU" sz="2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 8 пункте Рекомендаций.</a:t>
            </a:r>
          </a:p>
          <a:p>
            <a:pPr algn="ctr" fontAlgn="base"/>
            <a:endParaRPr lang="ru-RU" sz="2400" b="0" i="0" dirty="0">
              <a:solidFill>
                <a:srgbClr val="FF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base"/>
            <a:r>
              <a:rPr lang="ru-RU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Проведение повторной проверки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итогового собеседования </a:t>
            </a:r>
            <a:r>
              <a:rPr lang="ru-RU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описано в 9 пункте Рекомендаций.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400" b="0" i="0" dirty="0">
              <a:solidFill>
                <a:srgbClr val="444444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7CC56EFC-593E-48CB-8992-30B2BBFFBDEC}"/>
              </a:ext>
            </a:extLst>
          </p:cNvPr>
          <p:cNvSpPr/>
          <p:nvPr/>
        </p:nvSpPr>
        <p:spPr>
          <a:xfrm>
            <a:off x="4375678" y="5355817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i="1" dirty="0"/>
              <a:t>По решению ОИВ, учредителей, загранучреждений итоговое собеседование может проводится в </a:t>
            </a:r>
            <a:r>
              <a:rPr lang="ru-RU" i="1" dirty="0">
                <a:solidFill>
                  <a:srgbClr val="FF0000"/>
                </a:solidFill>
              </a:rPr>
              <a:t>дистанционной форме. Пункт 11.</a:t>
            </a:r>
          </a:p>
        </p:txBody>
      </p:sp>
    </p:spTree>
    <p:extLst>
      <p:ext uri="{BB962C8B-B14F-4D97-AF65-F5344CB8AC3E}">
        <p14:creationId xmlns="" xmlns:p14="http://schemas.microsoft.com/office/powerpoint/2010/main" val="28413515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5ABFDD5-269E-915F-B90B-C7287D53215F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CB22485A-E84F-0D27-AD46-A8E655F2401C}"/>
              </a:ext>
            </a:extLst>
          </p:cNvPr>
          <p:cNvSpPr txBox="1"/>
          <p:nvPr/>
        </p:nvSpPr>
        <p:spPr>
          <a:xfrm>
            <a:off x="313553" y="1110237"/>
            <a:ext cx="871296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Приложениях представлены все инструкции. Распечатываем, выдаем ответственным лицам, знакомим под подпись!</a:t>
            </a:r>
            <a:endParaRPr lang="ru-RU" sz="2400" b="0" i="0" dirty="0">
              <a:solidFill>
                <a:srgbClr val="444444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87F86DFD-5635-4460-BF5D-5A03DFB8BE1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2564904"/>
            <a:ext cx="8227478" cy="180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19383497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5ABFDD5-269E-915F-B90B-C7287D53215F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CB22485A-E84F-0D27-AD46-A8E655F2401C}"/>
              </a:ext>
            </a:extLst>
          </p:cNvPr>
          <p:cNvSpPr txBox="1"/>
          <p:nvPr/>
        </p:nvSpPr>
        <p:spPr>
          <a:xfrm>
            <a:off x="313553" y="1110237"/>
            <a:ext cx="871296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Сопроводительные документы (критерии оценивания, списки, ведомость учета, протоколы, акты и другие формы) также представлены в Приложении</a:t>
            </a:r>
            <a:endParaRPr lang="ru-RU" sz="2400" b="0" i="0" dirty="0">
              <a:solidFill>
                <a:srgbClr val="444444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8E05C575-10C4-42BC-B05C-13B9F71F3F3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7584" y="2438510"/>
            <a:ext cx="7334865" cy="36547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90183893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F2101DB30492E42A954B829E10641AE" ma:contentTypeVersion="0" ma:contentTypeDescription="Создание документа." ma:contentTypeScope="" ma:versionID="e7c387fdfc8d59632b24de74d4be7376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7C6E4711-3466-4D72-91B4-1797BEAF3447}"/>
</file>

<file path=customXml/itemProps2.xml><?xml version="1.0" encoding="utf-8"?>
<ds:datastoreItem xmlns:ds="http://schemas.openxmlformats.org/officeDocument/2006/customXml" ds:itemID="{74654F88-41F7-4B12-8EC6-56AABE500DCC}"/>
</file>

<file path=customXml/itemProps3.xml><?xml version="1.0" encoding="utf-8"?>
<ds:datastoreItem xmlns:ds="http://schemas.openxmlformats.org/officeDocument/2006/customXml" ds:itemID="{CB17B139-92DF-411B-B3F1-DEC15A53E4E0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40818</TotalTime>
  <Words>1472</Words>
  <Application>Microsoft Office PowerPoint</Application>
  <PresentationFormat>Экран (4:3)</PresentationFormat>
  <Paragraphs>173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образования г. Набережные Челны</dc:title>
  <dc:creator>Vladimir</dc:creator>
  <cp:lastModifiedBy>Татьяна</cp:lastModifiedBy>
  <cp:revision>1278</cp:revision>
  <cp:lastPrinted>2020-09-26T10:10:14Z</cp:lastPrinted>
  <dcterms:created xsi:type="dcterms:W3CDTF">2013-02-06T07:02:31Z</dcterms:created>
  <dcterms:modified xsi:type="dcterms:W3CDTF">2025-01-31T13:41:10Z</dcterms:modified>
  <cp:contentType>Документ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0x0101003F2101DB30492E42A954B829E10641AE</vt:lpwstr>
  </property>
</Properties>
</file>