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893" r:id="rId2"/>
    <p:sldId id="999" r:id="rId3"/>
    <p:sldId id="1017" r:id="rId4"/>
    <p:sldId id="1020" r:id="rId5"/>
    <p:sldId id="1022" r:id="rId6"/>
    <p:sldId id="1023" r:id="rId7"/>
    <p:sldId id="1019" r:id="rId8"/>
    <p:sldId id="1024" r:id="rId9"/>
    <p:sldId id="1028" r:id="rId10"/>
    <p:sldId id="1084" r:id="rId11"/>
    <p:sldId id="1046" r:id="rId12"/>
    <p:sldId id="1085" r:id="rId13"/>
    <p:sldId id="1061" r:id="rId14"/>
    <p:sldId id="1079" r:id="rId15"/>
    <p:sldId id="1093" r:id="rId16"/>
    <p:sldId id="1094" r:id="rId17"/>
    <p:sldId id="1095" r:id="rId18"/>
    <p:sldId id="1096" r:id="rId19"/>
    <p:sldId id="1098" r:id="rId20"/>
    <p:sldId id="1099" r:id="rId21"/>
    <p:sldId id="1100" r:id="rId22"/>
    <p:sldId id="1086" r:id="rId23"/>
    <p:sldId id="1052" r:id="rId24"/>
    <p:sldId id="1087" r:id="rId25"/>
    <p:sldId id="1021" r:id="rId26"/>
    <p:sldId id="1088" r:id="rId27"/>
    <p:sldId id="1090" r:id="rId28"/>
    <p:sldId id="1091" r:id="rId29"/>
    <p:sldId id="1092" r:id="rId30"/>
    <p:sldId id="1097" r:id="rId31"/>
    <p:sldId id="1101" r:id="rId32"/>
    <p:sldId id="1102" r:id="rId33"/>
    <p:sldId id="1103" r:id="rId34"/>
    <p:sldId id="1104" r:id="rId3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4821"/>
    <a:srgbClr val="206A33"/>
    <a:srgbClr val="09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57" autoAdjust="0"/>
  </p:normalViewPr>
  <p:slideViewPr>
    <p:cSldViewPr showGuides="1">
      <p:cViewPr varScale="1">
        <p:scale>
          <a:sx n="75" d="100"/>
          <a:sy n="75" d="100"/>
        </p:scale>
        <p:origin x="66" y="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FF6F9-8747-4562-A497-A598130D5201}"/>
              </a:ext>
            </a:extLst>
          </p:cNvPr>
          <p:cNvSpPr txBox="1"/>
          <p:nvPr userDrawn="1"/>
        </p:nvSpPr>
        <p:spPr>
          <a:xfrm rot="19885710">
            <a:off x="323528" y="26903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0" b="1" i="1" dirty="0">
                <a:solidFill>
                  <a:schemeClr val="tx2">
                    <a:lumMod val="60000"/>
                    <a:lumOff val="40000"/>
                    <a:alpha val="14000"/>
                  </a:schemeClr>
                </a:solidFill>
                <a:latin typeface="Times New Roman" pitchFamily="18" charset="0"/>
                <a:cs typeface="Times New Roman" pitchFamily="18" charset="0"/>
              </a:rPr>
              <a:t>@elvira__expert</a:t>
            </a:r>
            <a:endParaRPr lang="ru-RU" sz="9000" b="1" i="1" dirty="0">
              <a:solidFill>
                <a:schemeClr val="tx2">
                  <a:lumMod val="60000"/>
                  <a:lumOff val="40000"/>
                  <a:alpha val="14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onsultant.ru/document/cons_doc_LAW_439909/029b63228390bf26543c0d111517c7d87a16fdfa/#dst10007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hyperlink" Target="https://docs.cntd.ru/document/130137357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#7DK0KA" TargetMode="External"/><Relationship Id="rId2" Type="http://schemas.openxmlformats.org/officeDocument/2006/relationships/hyperlink" Target="https://docs.cntd.ru/document/1301373571#7DK0KB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BQI0P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Q0KB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5729076?marke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ipi.ru/ege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#7DO0KD" TargetMode="External"/><Relationship Id="rId2" Type="http://schemas.openxmlformats.org/officeDocument/2006/relationships/hyperlink" Target="https://docs.cntd.ru/document/1301373572#7DG0K9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cs.cntd.ru/document/1301373572#7DC0K7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ipi.ru/oge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5516" y="2058812"/>
            <a:ext cx="8712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</a:t>
            </a:r>
          </a:p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2026г.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1F3D65-5DF0-40FD-AE26-BA5E553217A4}"/>
              </a:ext>
            </a:extLst>
          </p:cNvPr>
          <p:cNvSpPr/>
          <p:nvPr/>
        </p:nvSpPr>
        <p:spPr>
          <a:xfrm>
            <a:off x="1331640" y="47029"/>
            <a:ext cx="7380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Аникеева Эльвира </a:t>
            </a:r>
            <a:r>
              <a:rPr lang="ru-RU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Дамировна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высшей квалификационной категории,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Зам. директора по УР, 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Эксперт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8693618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35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sng" dirty="0">
                <a:solidFill>
                  <a:srgbClr val="FF9900"/>
                </a:solidFill>
                <a:effectLst/>
                <a:latin typeface="PT Sans" panose="020B0503020203020204" pitchFamily="34" charset="-52"/>
                <a:hlinkClick r:id="rId2"/>
              </a:rPr>
              <a:t>Федеральный закон от 29.12.2012 N 273-ФЗ "Об образовании в Российской Федерации" </a:t>
            </a:r>
            <a:endParaRPr lang="ru-RU" b="1" i="0" u="sng" dirty="0">
              <a:solidFill>
                <a:srgbClr val="FF9900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70F243-F8E9-575A-2E9C-8570A2FB6C81}"/>
              </a:ext>
            </a:extLst>
          </p:cNvPr>
          <p:cNvSpPr txBox="1"/>
          <p:nvPr/>
        </p:nvSpPr>
        <p:spPr>
          <a:xfrm>
            <a:off x="305526" y="1951672"/>
            <a:ext cx="85329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Итоговая аттестация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завершающая освоение основных образовательных программ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основного общего и среднего общего образования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основных профессиональных образовательных программ,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является обязательной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 проводится в порядке и в форме, которые установлены образовательной организацией, если иное не установлено настоящим Федеральным законом.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4427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ABB5E6-1380-0328-C3A4-D48439486C5A}"/>
              </a:ext>
            </a:extLst>
          </p:cNvPr>
          <p:cNvSpPr txBox="1"/>
          <p:nvPr/>
        </p:nvSpPr>
        <p:spPr>
          <a:xfrm>
            <a:off x="406841" y="3928109"/>
            <a:ext cx="85525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4.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Итоговая аттестация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завершающая освоение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имеющих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государственную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аккредитацию основных образовательных программ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является государственной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итоговой аттестацией. Государственная итоговая аттестация проводится государственными экзаменационными комиссиями в целях определения соответствия результатов освоения обучающимися основных образовательных программ соответствующим требованиям федерального государственного образовательного стандарта или образовательного стандарта.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C40325-D62A-4B74-B568-6B32C130D2B8}"/>
              </a:ext>
            </a:extLst>
          </p:cNvPr>
          <p:cNvSpPr/>
          <p:nvPr/>
        </p:nvSpPr>
        <p:spPr>
          <a:xfrm>
            <a:off x="2636252" y="6135377"/>
            <a:ext cx="6527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392C69"/>
                </a:solidFill>
                <a:latin typeface="Times New Roman" panose="02020603050405020304" pitchFamily="18" charset="0"/>
              </a:rPr>
              <a:t>Об особенностях итоговой аттестации в организациях, осуществляющих образовательную деятельность, расположенных на территориях ДНР, ЛНР, Запорожской и Херсонской областей, см. </a:t>
            </a:r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hlinkClick r:id="rId4"/>
              </a:rPr>
              <a:t>ст. 5</a:t>
            </a:r>
            <a:r>
              <a:rPr lang="ru-RU" sz="1200" dirty="0">
                <a:solidFill>
                  <a:srgbClr val="392C69"/>
                </a:solidFill>
                <a:latin typeface="Times New Roman" panose="02020603050405020304" pitchFamily="18" charset="0"/>
              </a:rPr>
              <a:t> ФЗ от 17.02.2023 N 19-ФЗ.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5977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35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sng" dirty="0">
                <a:solidFill>
                  <a:srgbClr val="FF9900"/>
                </a:solidFill>
                <a:effectLst/>
                <a:latin typeface="PT Sans" panose="020B0503020203020204" pitchFamily="34" charset="-52"/>
                <a:hlinkClick r:id="rId2"/>
              </a:rPr>
              <a:t>Федеральный закон от 29.12.2012 N 273-ФЗ "Об образовании в Российской Федерации"</a:t>
            </a:r>
            <a:endParaRPr lang="ru-RU" b="1" i="0" u="sng" dirty="0">
              <a:solidFill>
                <a:srgbClr val="FF9900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4427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524A86-2DAB-AA95-6D81-67B5EFB52B3E}"/>
              </a:ext>
            </a:extLst>
          </p:cNvPr>
          <p:cNvSpPr txBox="1"/>
          <p:nvPr/>
        </p:nvSpPr>
        <p:spPr>
          <a:xfrm>
            <a:off x="467544" y="2125453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6. К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государственной итоговой аттестации допускается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обучающийся,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 имеющий академической задолженности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и в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полном объеме выполнивший учебный план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или индивидуальный учебный план, если иное не установлено порядком 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295DC2-EF2C-B759-2F67-0D450D219AC5}"/>
              </a:ext>
            </a:extLst>
          </p:cNvPr>
          <p:cNvSpPr txBox="1"/>
          <p:nvPr/>
        </p:nvSpPr>
        <p:spPr>
          <a:xfrm>
            <a:off x="467544" y="4221088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7. Обучающиеся,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 прошедшие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государственной итоговой аттестации или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получившие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государственной итоговой аттестации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неудовлетворительные результаты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вправе пройти государственную итоговую аттестацию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 сроки, определяемые порядком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608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Государственная итоговая аттестация</a:t>
            </a:r>
            <a:endParaRPr lang="ru-RU" dirty="0"/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0ADA0C7B-D515-0EED-9433-6540FECF1ABD}"/>
              </a:ext>
            </a:extLst>
          </p:cNvPr>
          <p:cNvSpPr/>
          <p:nvPr/>
        </p:nvSpPr>
        <p:spPr>
          <a:xfrm>
            <a:off x="2123728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C348DC72-AAAD-F472-504F-BAE3DEA428EA}"/>
              </a:ext>
            </a:extLst>
          </p:cNvPr>
          <p:cNvSpPr/>
          <p:nvPr/>
        </p:nvSpPr>
        <p:spPr>
          <a:xfrm>
            <a:off x="6363816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37FF38-6FE4-41D8-95CA-F2AFAF04417F}"/>
              </a:ext>
            </a:extLst>
          </p:cNvPr>
          <p:cNvSpPr/>
          <p:nvPr/>
        </p:nvSpPr>
        <p:spPr>
          <a:xfrm>
            <a:off x="1295636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C6F6210-67D6-40A0-C955-8704CC5936AB}"/>
              </a:ext>
            </a:extLst>
          </p:cNvPr>
          <p:cNvSpPr/>
          <p:nvPr/>
        </p:nvSpPr>
        <p:spPr>
          <a:xfrm>
            <a:off x="5535724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21EA4C-2753-9847-0694-02A3B382CB33}"/>
              </a:ext>
            </a:extLst>
          </p:cNvPr>
          <p:cNvSpPr txBox="1"/>
          <p:nvPr/>
        </p:nvSpPr>
        <p:spPr>
          <a:xfrm>
            <a:off x="1403648" y="142968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9 класс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E1C80-7C53-D801-E992-AE5D854F8FBD}"/>
              </a:ext>
            </a:extLst>
          </p:cNvPr>
          <p:cNvSpPr txBox="1"/>
          <p:nvPr/>
        </p:nvSpPr>
        <p:spPr>
          <a:xfrm>
            <a:off x="5643736" y="1471697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11 класс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4AE0EA-0A86-6592-0E2F-2AC82CDE43FD}"/>
              </a:ext>
            </a:extLst>
          </p:cNvPr>
          <p:cNvSpPr txBox="1"/>
          <p:nvPr/>
        </p:nvSpPr>
        <p:spPr>
          <a:xfrm>
            <a:off x="107504" y="4243738"/>
            <a:ext cx="43032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6128A9-C703-AA75-3BF6-DD47B7FD2166}"/>
              </a:ext>
            </a:extLst>
          </p:cNvPr>
          <p:cNvSpPr txBox="1"/>
          <p:nvPr/>
        </p:nvSpPr>
        <p:spPr>
          <a:xfrm>
            <a:off x="4498624" y="4243738"/>
            <a:ext cx="47853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https://docs.cntd.ru/document/1301373571</a:t>
            </a:r>
            <a:r>
              <a:rPr lang="ru-RU" sz="1600" dirty="0"/>
              <a:t>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87BD09B-DBF3-BB15-15D0-27B1767A99B4}"/>
              </a:ext>
            </a:extLst>
          </p:cNvPr>
          <p:cNvSpPr/>
          <p:nvPr/>
        </p:nvSpPr>
        <p:spPr>
          <a:xfrm>
            <a:off x="3483496" y="4878618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C32EAF-1509-AC6E-453F-E81F48F8F4DE}"/>
              </a:ext>
            </a:extLst>
          </p:cNvPr>
          <p:cNvSpPr txBox="1"/>
          <p:nvPr/>
        </p:nvSpPr>
        <p:spPr>
          <a:xfrm>
            <a:off x="3591508" y="4839149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ГВЭ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34B703-73B6-E425-A3B9-5DFAD0F3FD6F}"/>
              </a:ext>
            </a:extLst>
          </p:cNvPr>
          <p:cNvSpPr txBox="1"/>
          <p:nvPr/>
        </p:nvSpPr>
        <p:spPr>
          <a:xfrm>
            <a:off x="431540" y="5483941"/>
            <a:ext cx="8280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Futura"/>
              </a:rPr>
              <a:t>Государственный выпускной экзамен по образовательным программам среднего общего образования или основного общего образования для определенных категорий лиц.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0C8E26-B513-3DC3-75FF-9E3C3BB80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23" y="2054011"/>
            <a:ext cx="4188202" cy="2228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DE209A-6A86-7EF4-C162-E670AFA4A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889" y="2054010"/>
            <a:ext cx="4398153" cy="2211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25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323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233/552</a:t>
            </a: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среднего общего образования»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96CAF9-1F1C-E688-282F-D4A64DA40A24}"/>
              </a:ext>
            </a:extLst>
          </p:cNvPr>
          <p:cNvSpPr/>
          <p:nvPr/>
        </p:nvSpPr>
        <p:spPr>
          <a:xfrm>
            <a:off x="3131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-11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83DE6E-7E31-45CF-AA39-D3637B733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72815"/>
            <a:ext cx="4176464" cy="4879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4B8445-EB77-6428-7DC0-7E7AFB69351D}"/>
              </a:ext>
            </a:extLst>
          </p:cNvPr>
          <p:cNvSpPr txBox="1"/>
          <p:nvPr/>
        </p:nvSpPr>
        <p:spPr>
          <a:xfrm>
            <a:off x="4499992" y="2420888"/>
            <a:ext cx="4600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https://docs.cntd.ru/document/1301373571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522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404428" y="90287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20977D-29B4-B4D9-7241-462B75C215A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84185" y="1940982"/>
            <a:ext cx="856895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2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ru-RU" sz="2400" dirty="0"/>
              <a:t>8.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К ГИА допускаются лица, указанные в </a:t>
            </a:r>
            <a:r>
              <a:rPr lang="ru-RU" sz="2400" b="0" i="0" u="sng" dirty="0">
                <a:effectLst/>
                <a:hlinkClick r:id="rId2"/>
              </a:rPr>
              <a:t>пункте 7 Порядка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 (за исключением экстернов),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FF0000"/>
                </a:solidFill>
                <a:effectLst/>
              </a:rPr>
              <a:t>не имеющие академической задолженности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FF0000"/>
                </a:solidFill>
                <a:effectLst/>
              </a:rPr>
              <a:t>в полном объеме выполнившие учебный план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или индивидуальный учебный план (имеющие годовые отметки по всем учебным предметам учебного плана за каждый год обучения по образовательным программам среднего общего образования не ниже удовлетворительных),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444444"/>
                </a:solidFill>
                <a:effectLst/>
              </a:rPr>
              <a:t>а также имеющие результат </a:t>
            </a:r>
            <a:r>
              <a:rPr lang="ru-RU" sz="2400" b="0" i="0" dirty="0">
                <a:solidFill>
                  <a:srgbClr val="FF0000"/>
                </a:solidFill>
                <a:effectLst/>
              </a:rPr>
              <a:t>"зачет" за итоговое сочинение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(изложение)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ABE3AAC5-6734-4226-46F2-CC253161528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0410571" y="2804346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6A04A5-95C8-301F-58B4-4FBD2D596AEB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195546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6874" y="260648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286874" y="1052736"/>
            <a:ext cx="860560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9. ГИА проводится: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математика (базового и профильного уровней) </a:t>
            </a:r>
            <a:r>
              <a:rPr lang="ru-RU" sz="14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(п.56.Участники ГИА, получившие неудовлетворительный результат на ЕГЭ по математике, вправе изменить выбранный ими ранее уровень ЕГЭ по математике для повторного участия в ЕГЭ в резервные сроки).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Э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кзамены на добровольной основе (для поступления в вузы):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немецкий, французский, испанский и китайский),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литература.</a:t>
            </a:r>
            <a:endParaRPr lang="ru-RU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AA6BA7-86D8-16B1-71EC-D39D27936A35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374361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91970" y="32262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1B22-EB82-CF78-566C-5ED9B08513F3}"/>
              </a:ext>
            </a:extLst>
          </p:cNvPr>
          <p:cNvSpPr txBox="1"/>
          <p:nvPr/>
        </p:nvSpPr>
        <p:spPr>
          <a:xfrm>
            <a:off x="287524" y="1124744"/>
            <a:ext cx="853294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с указанием выбранных учебных предметов, уровня ЕГЭ по математике (базовый или профильный), форм (формы) ГИА (для лиц, указанных в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подпункте 2 пункта 7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3"/>
              </a:rPr>
              <a:t>пунктом 10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а также сроков участия в экзаменах (далее - заявления об участии в экзаменах) подаются </a:t>
            </a:r>
            <a:r>
              <a:rPr lang="ru-RU" sz="4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 1 февраля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включительно: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5B3DD-4C7A-2DEF-6994-F891925FD1CE}"/>
              </a:ext>
            </a:extLst>
          </p:cNvPr>
          <p:cNvSpPr txBox="1"/>
          <p:nvPr/>
        </p:nvSpPr>
        <p:spPr>
          <a:xfrm>
            <a:off x="458126" y="4077072"/>
            <a:ext cx="822774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обучающимися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- в образовательные организации, в которых обучающиеся осваивают образовательные программы среднего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6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4B2538-DA9A-1493-DD6D-6350382CB567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673165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61158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IV.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251564" y="1042220"/>
            <a:ext cx="40611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Экзамены проводятся в досрочный, основной и дополнительный периоды. В каждом из периодов проведения экзаменов предусматриваются резервные сроки.</a:t>
            </a:r>
            <a:endParaRPr lang="ru-RU" sz="1000" i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004048" y="326427"/>
            <a:ext cx="489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  <a:endParaRPr lang="en-US" sz="2200" b="1" dirty="0">
              <a:solidFill>
                <a:srgbClr val="FF0000"/>
              </a:solidFill>
            </a:endParaRPr>
          </a:p>
          <a:p>
            <a:pPr algn="ctr"/>
            <a:r>
              <a:rPr lang="ru-RU" sz="2200" b="1" u="sng" dirty="0">
                <a:solidFill>
                  <a:srgbClr val="FF0000"/>
                </a:solidFill>
              </a:rPr>
              <a:t>ПРОЕКТ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8F8F11-7A93-5558-0979-326047369F81}"/>
              </a:ext>
            </a:extLst>
          </p:cNvPr>
          <p:cNvSpPr txBox="1"/>
          <p:nvPr/>
        </p:nvSpPr>
        <p:spPr>
          <a:xfrm>
            <a:off x="1691680" y="5345993"/>
            <a:ext cx="7308812" cy="1330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8BF2-0D79-48C2-A863-4A795D374C4E}"/>
              </a:ext>
            </a:extLst>
          </p:cNvPr>
          <p:cNvSpPr/>
          <p:nvPr/>
        </p:nvSpPr>
        <p:spPr>
          <a:xfrm>
            <a:off x="251564" y="1769266"/>
            <a:ext cx="8604912" cy="3665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</a:rPr>
              <a:t>ОСНОВНОЙ ЭТАП: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 июня (понедельник) – история, литература, химия;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4 июня (четверг) – русский язык;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8 июня (понедельник) – ЕГЭ по математике базового уровня, ЕГЭ </a:t>
            </a:r>
            <a:br>
              <a:rPr lang="ru-RU" sz="1400" dirty="0">
                <a:latin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</a:rPr>
              <a:t>по математике профильного уровня;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11 июня (четверг) – обществознание, физика;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15 июня (понедельник) – биология, география, иностранные языки (английский, испанский, китайский, немецкий, французский) (письменная часть);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18 июня (четверг) – иностранные языки (английский, испанский, китайский, немецкий, французский) (устная часть), информатика;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19 июня (пятница) – иностранные языки (английский, испанский, китайский, немецкий, французский) (устная часть), информатика.</a:t>
            </a:r>
            <a:endParaRPr lang="ru-RU" sz="1400" dirty="0"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DDA3EC-939D-4589-A948-48487727582D}"/>
              </a:ext>
            </a:extLst>
          </p:cNvPr>
          <p:cNvSpPr txBox="1"/>
          <p:nvPr/>
        </p:nvSpPr>
        <p:spPr>
          <a:xfrm>
            <a:off x="5706707" y="1130599"/>
            <a:ext cx="3221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Основной этап. Для других категорий участников ГИА смотрим в Приказе</a:t>
            </a:r>
          </a:p>
        </p:txBody>
      </p:sp>
    </p:spTree>
    <p:extLst>
      <p:ext uri="{BB962C8B-B14F-4D97-AF65-F5344CB8AC3E}">
        <p14:creationId xmlns:p14="http://schemas.microsoft.com/office/powerpoint/2010/main" val="155829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A8D57-8B7C-A530-4F50-0C6AAF25D762}"/>
              </a:ext>
            </a:extLst>
          </p:cNvPr>
          <p:cNvSpPr txBox="1"/>
          <p:nvPr/>
        </p:nvSpPr>
        <p:spPr>
          <a:xfrm>
            <a:off x="827584" y="1119810"/>
            <a:ext cx="7992888" cy="4734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spcAft>
                <a:spcPts val="10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ЕГЭ: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информатике, литературе, математике профильного уровня, физике составляет 3 часа 55 минут (235 минут);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русскому языку, химии – 3 часа 30 минут (210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иностранным языкам (английский, испанский, немецкий, французский) (письменная часть) – 3 часа 10 минут (190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географии, иностранному языку (китайский) (письменная часть), математике базового уровня – 3 часа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17 минут; по иностранному языку (китайский) (устная часть) – 14 минут.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8BF1C-BBA9-6B32-8DFA-274AE9A8B884}"/>
              </a:ext>
            </a:extLst>
          </p:cNvPr>
          <p:cNvSpPr txBox="1"/>
          <p:nvPr/>
        </p:nvSpPr>
        <p:spPr>
          <a:xfrm>
            <a:off x="971600" y="6021288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223208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5485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для обучающихся с ОВЗ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4A9C42-9BCA-9340-1002-0B78E39B5E6D}"/>
              </a:ext>
            </a:extLst>
          </p:cNvPr>
          <p:cNvSpPr txBox="1"/>
          <p:nvPr/>
        </p:nvSpPr>
        <p:spPr>
          <a:xfrm>
            <a:off x="791580" y="5373216"/>
            <a:ext cx="7776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С УКАЗАННЫМИ ДОКУМЕНТАМИ</a:t>
            </a: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</a:t>
            </a:r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ЗАВУЧУ</a:t>
            </a:r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ЛИЧНО, ВСЕ ВОПРОСЫ РЕШАЕМ В ИНДИВВИДУАЛЬНОМ ПОРЯДКЕ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102CE-3445-7675-978A-135050E88532}"/>
              </a:ext>
            </a:extLst>
          </p:cNvPr>
          <p:cNvSpPr txBox="1"/>
          <p:nvPr/>
        </p:nvSpPr>
        <p:spPr>
          <a:xfrm>
            <a:off x="413538" y="1340768"/>
            <a:ext cx="853294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ГИА по желанию проводится в форме ЕГЭ. При этом допускается сочетание форм проведения ГИА (ЕГЭ и ГВЭ).</a:t>
            </a:r>
          </a:p>
          <a:p>
            <a:pPr algn="just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подаче заявления предъявляют оригинал или заверенную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копию рекомендаций психолого-медико-педагогической комисси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 (далее - ПМПК), а обучающиеся-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дети-инвалиды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инвалиды (в т.ч. экстерны)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оригинал или заверенную копию справки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подтверждающей факт установления инвалидности, выданной федеральным государственным учреждением медико-социальной экспертизы (далее - справка, подтверждающая инвалидность), а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также оригинал или заверенную копию рекомендаций ПМПК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 случаях, установленных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пунктом 60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444444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53960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6EA1-225C-70B2-AD68-39DA28A1ADC7}"/>
              </a:ext>
            </a:extLst>
          </p:cNvPr>
          <p:cNvSpPr/>
          <p:nvPr/>
        </p:nvSpPr>
        <p:spPr>
          <a:xfrm>
            <a:off x="215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сочинение (изложение)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42755-DBC9-5AC9-5D0B-59A19DBA7458}"/>
              </a:ext>
            </a:extLst>
          </p:cNvPr>
          <p:cNvSpPr txBox="1"/>
          <p:nvPr/>
        </p:nvSpPr>
        <p:spPr>
          <a:xfrm>
            <a:off x="539552" y="1053898"/>
            <a:ext cx="8064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сочинения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03.12.2025г.</a:t>
            </a:r>
          </a:p>
          <a:p>
            <a:r>
              <a:rPr lang="ru-RU" sz="3200" dirty="0"/>
              <a:t>Время написания: 3ч. 55 мин.</a:t>
            </a:r>
          </a:p>
          <a:p>
            <a:endParaRPr lang="ru-RU" sz="3200" dirty="0"/>
          </a:p>
          <a:p>
            <a:pPr algn="ctr"/>
            <a:r>
              <a:rPr lang="ru-RU" sz="3200" i="1" dirty="0"/>
              <a:t>Даты пересдачи: 4 февраля, 8 апреля 2026г. </a:t>
            </a:r>
          </a:p>
        </p:txBody>
      </p:sp>
    </p:spTree>
    <p:extLst>
      <p:ext uri="{BB962C8B-B14F-4D97-AF65-F5344CB8AC3E}">
        <p14:creationId xmlns:p14="http://schemas.microsoft.com/office/powerpoint/2010/main" val="56411944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15516" y="15102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III.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30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730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4701654" y="1485662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8100B7-1197-9133-416D-2D0569D1DC58}"/>
              </a:ext>
            </a:extLst>
          </p:cNvPr>
          <p:cNvSpPr txBox="1"/>
          <p:nvPr/>
        </p:nvSpPr>
        <p:spPr>
          <a:xfrm>
            <a:off x="252745" y="908720"/>
            <a:ext cx="867696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23.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сочинении (изложении) подаются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 проведения итогового сочинения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(изложения):</a:t>
            </a:r>
          </a:p>
          <a:p>
            <a:pPr algn="just" fontAlgn="base"/>
            <a:b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sz="1600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среднего общего образования;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сочинении (изложении) подаются лицами, указанными в </a:t>
            </a:r>
            <a:r>
              <a:rPr lang="ru-RU" sz="1600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лично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при предъявлении документов, удостоверяющих личность, или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их родителями 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(законными представителями) при предъявлении документов, удостоверяющих личность, или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уполномоченными лицами 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предъявлении документов, удостоверяющих личность, и доверенности.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 при подаче заявлений об участии в итоговом сочинении (изложении) предъявляют оригинал или надлежащим образом заверенную копию рекомендаций ПМПК, а обучающиеся - дети-инвалиды и инвалиды, экстерны - дети-инвалиды и инвалиды - оригинал или надлежащим образом заверенную копию справки, подтверждающей инвалидность.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4D555D-BFC8-145E-4CDC-545DB91F0528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322446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15516" y="15102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III.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30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730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4701654" y="1485662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8FDB27-001B-5ECB-BB8D-78754FE7A9FD}"/>
              </a:ext>
            </a:extLst>
          </p:cNvPr>
          <p:cNvSpPr txBox="1"/>
          <p:nvPr/>
        </p:nvSpPr>
        <p:spPr>
          <a:xfrm>
            <a:off x="251520" y="824485"/>
            <a:ext cx="867696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29. Проверка итогового сочинения (изложения) участников итогового сочинения (изложения) осуществляется лицами, входящими в состав комиссии по проверке итогового сочинения (изложения), в соответствии с критериями оценивания итогового сочинения (изложения), разработанными Рособрнадзором. </a:t>
            </a:r>
          </a:p>
          <a:p>
            <a:pPr algn="just" fontAlgn="base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Результатом проверки итогового сочинения (изложения) является "зачет" или "незачет".</a:t>
            </a:r>
          </a:p>
          <a:p>
            <a:pPr fontAlgn="base"/>
            <a:endParaRPr lang="ru-RU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Проверка итогового сочинения (изложения) и обработка материалов итогового сочинения (изложения) должны завершиться в следующие сроки: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итоговое сочинение (изложение), проведенное в основную дату проведения итогового сочинения (изложения) и в первую среду февраля, - не позднее чем через двенадцать календарных дней с соответствующей даты проведения итогового сочинения (изложения);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итоговое сочинение (изложение), проведенное во вторую среду апреля, а также в дополнительную дату, определенную Рособрнадзором в соответствии с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подпунктом 3 пункта 20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- не позднее чем через восемь календарных дней с даты проведения итогового сочинения (изложения).</a:t>
            </a:r>
            <a:endParaRPr lang="ru-RU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8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C37CB3-2FC1-4739-BF16-4036EF677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1110616"/>
            <a:ext cx="5112568" cy="551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8A9589-FEC5-499F-9F4D-BF26FCC1CC7B}"/>
              </a:ext>
            </a:extLst>
          </p:cNvPr>
          <p:cNvSpPr/>
          <p:nvPr/>
        </p:nvSpPr>
        <p:spPr>
          <a:xfrm>
            <a:off x="5367390" y="70282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hlinkClick r:id="rId3"/>
              </a:rPr>
              <a:t>https://docs.cntd.ru/document/1305729076?marker</a:t>
            </a:r>
            <a:r>
              <a:rPr lang="ru-RU" sz="12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57681-5C2B-4E0F-A782-74F1A71C1B11}"/>
              </a:ext>
            </a:extLst>
          </p:cNvPr>
          <p:cNvSpPr txBox="1"/>
          <p:nvPr/>
        </p:nvSpPr>
        <p:spPr>
          <a:xfrm>
            <a:off x="-108520" y="217247"/>
            <a:ext cx="9361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Дополнительные дни</a:t>
            </a:r>
          </a:p>
        </p:txBody>
      </p:sp>
    </p:spTree>
    <p:extLst>
      <p:ext uri="{BB962C8B-B14F-4D97-AF65-F5344CB8AC3E}">
        <p14:creationId xmlns:p14="http://schemas.microsoft.com/office/powerpoint/2010/main" val="987707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EAABEA-4A6B-4E3C-9BA5-C730728535CA}"/>
              </a:ext>
            </a:extLst>
          </p:cNvPr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5. Дополнить пунктами 97_1-97_3 следующего содержания: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"97_1. Участники ГИА вправе в дополнительные дни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по своему желанию один раз пересдать ЕГЭ по одному учебному предмету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по своему выбору из числа учебных предметов, сданных в текущем году (году сдачи экзамена), а также из числа учебных предметов, сданных в X классе в случае, установленном абзацем первым пункта 8 Порядка.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В случае если участник ГИА изъявил желание в дополнительные дни пересдать ЕГЭ по математике, сданный в текущем году (году сдачи экзамена) или сданный в X классе в случае, установленном абзацем первым пункта 8 Порядка, участник ГИА вправе изменить сданный уровень ЕГЭ по математике.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558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727D22-4D05-4656-B3E9-C0E9B3954576}"/>
              </a:ext>
            </a:extLst>
          </p:cNvPr>
          <p:cNvSpPr/>
          <p:nvPr/>
        </p:nvSpPr>
        <p:spPr>
          <a:xfrm>
            <a:off x="359532" y="751344"/>
            <a:ext cx="84249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97_2. Участники ГИА, указанные в пункте 97_1 Порядка, подают в ГЭК заявления с указанием пересдаваемого учебного предмета ЕГЭ.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В случае пересдачи участниками ГИА, указанными в абзаце втором пункта 97_1 Порядка, ЕГЭ по математике в заявлении указывается также уровень (базовый или профильный) пересдаваемого ЕГЭ по математике.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Указанные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заявления подаются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участниками ГИА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не ранее шести рабочих дней и не позднее двух рабочих дней до дня экзамена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, пересдаваемого в дополнительный день.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97_3. В случаях, установленных пунктом 97_1 Порядка,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предыдущий результат ЕГЭ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по пересдаваемому учебному предмету, полученный участником ГИА в текущем году (году сдачи экзамена) (полученный в X классе в случае, установленном абзацем первым пункта 8 Порядка),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аннулируется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решением председателя ГЭК.".</a:t>
            </a: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314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7AB186-5264-44EE-A023-22D8ABC06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34470"/>
            <a:ext cx="7416824" cy="5735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C31A5F-2B38-495B-8218-D2AAA3A56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280" y="1628800"/>
            <a:ext cx="1858119" cy="3464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32D52B-9694-47B6-9FC8-2C58CA1666D1}"/>
              </a:ext>
            </a:extLst>
          </p:cNvPr>
          <p:cNvSpPr/>
          <p:nvPr/>
        </p:nvSpPr>
        <p:spPr>
          <a:xfrm>
            <a:off x="6999893" y="67973"/>
            <a:ext cx="1941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4"/>
              </a:rPr>
              <a:t>https://fipi.ru/ege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4563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1D501B-4172-4FE4-A00B-9C92BF02C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94" y="548680"/>
            <a:ext cx="8326012" cy="4696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1694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EE7075-A35F-4314-A0A7-4F0DD4AE6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04664"/>
            <a:ext cx="8424936" cy="5324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2385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7B31C1-8379-4857-93DF-ABB287D5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7840169" cy="1343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F139F4-E588-4E40-B3A9-AA9FD822A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70" y="1700808"/>
            <a:ext cx="7868748" cy="219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189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323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</a:t>
            </a:r>
            <a:r>
              <a:rPr lang="ru-RU" sz="1600" dirty="0">
                <a:latin typeface="Arial" panose="020B0604020202020204" pitchFamily="34" charset="0"/>
              </a:rPr>
              <a:t>232/551</a:t>
            </a:r>
            <a:endParaRPr lang="ru-RU" sz="1600" i="0" dirty="0"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09FCAE-B34A-687B-7C49-6C335FACF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62466"/>
            <a:ext cx="5041332" cy="4685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5076895" y="2694740"/>
            <a:ext cx="46068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13BEAF-BEEC-26B0-F2B4-6F4E1F908226}"/>
              </a:ext>
            </a:extLst>
          </p:cNvPr>
          <p:cNvSpPr/>
          <p:nvPr/>
        </p:nvSpPr>
        <p:spPr>
          <a:xfrm>
            <a:off x="3131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-9</a:t>
            </a:r>
          </a:p>
        </p:txBody>
      </p:sp>
    </p:spTree>
    <p:extLst>
      <p:ext uri="{BB962C8B-B14F-4D97-AF65-F5344CB8AC3E}">
        <p14:creationId xmlns:p14="http://schemas.microsoft.com/office/powerpoint/2010/main" val="3864092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341205" y="1268760"/>
            <a:ext cx="86056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7. К ГИА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допускаются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лица, указанные в </a:t>
            </a:r>
            <a:r>
              <a:rPr lang="ru-RU" sz="28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экстернов):</a:t>
            </a:r>
            <a:endParaRPr lang="ru-RU" sz="2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не имеющие академической задолженности,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 полном объеме выполнившие учебный план или индивидуальный учебный план (имеющие годовые отметки по всем учебным предметам учебного плана за IX класс не ниже удовлетворительных),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а также имеющие результат "зачет" за итоговое собеседование по русскому языку.</a:t>
            </a:r>
            <a:endParaRPr lang="ru-RU"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B9D2AD-54F6-E17D-34A5-5B2F8C99BDA1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2777853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286874" y="1052736"/>
            <a:ext cx="86056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8. ГИА в форме ОГЭ и (или) ГВЭ включает в себя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четыре экзамена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следующим учебным предметам: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математика.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Учебные предметы 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выбору: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французский, немецкий и испанский),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 (если изучали).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875E4-E78B-6FB3-321A-B28A8DB9A771}"/>
              </a:ext>
            </a:extLst>
          </p:cNvPr>
          <p:cNvSpPr txBox="1"/>
          <p:nvPr/>
        </p:nvSpPr>
        <p:spPr>
          <a:xfrm>
            <a:off x="4860488" y="4005064"/>
            <a:ext cx="403244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0" dirty="0">
                <a:effectLst/>
                <a:latin typeface="Arial" panose="020B0604020202020204" pitchFamily="34" charset="0"/>
              </a:rPr>
              <a:t>Для участников ГИА с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ограниченными возможностями здоровья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, участников ГИА -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детей-инвалидов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и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инвалидов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ГИА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 их желанию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проводится только по обязательным учебным предметам (далее - участники ГИА, проходящие ГИА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только по обязательным 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учебным предметам).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B9E08-4417-9B90-2F9E-1029C2D676E1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118238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1B22-EB82-CF78-566C-5ED9B08513F3}"/>
              </a:ext>
            </a:extLst>
          </p:cNvPr>
          <p:cNvSpPr txBox="1"/>
          <p:nvPr/>
        </p:nvSpPr>
        <p:spPr>
          <a:xfrm>
            <a:off x="305526" y="1376189"/>
            <a:ext cx="853294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с указанием учебных предметов, форм (формы) ГИА (для лиц, указанных в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подпункте 2 пункта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3"/>
              </a:rPr>
              <a:t>пунктом 9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а также сроков участия в ГИА (далее - заявления об участии в ГИА) подаются </a:t>
            </a:r>
          </a:p>
          <a:p>
            <a:pPr algn="ctr"/>
            <a:r>
              <a:rPr lang="ru-RU" sz="3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 1 марта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включительно: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5B3DD-4C7A-2DEF-6994-F891925FD1CE}"/>
              </a:ext>
            </a:extLst>
          </p:cNvPr>
          <p:cNvSpPr txBox="1"/>
          <p:nvPr/>
        </p:nvSpPr>
        <p:spPr>
          <a:xfrm>
            <a:off x="377534" y="3778968"/>
            <a:ext cx="83889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fontAlgn="base">
              <a:buAutoNum type="arabicParenR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4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</a:t>
            </a:r>
          </a:p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-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образовательные организации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в которых указанные лица осваивают образовательные программы основного общего образования;</a:t>
            </a:r>
          </a:p>
          <a:p>
            <a:pPr marL="285750" indent="-285750" algn="just" fontAlgn="base">
              <a:buFontTx/>
              <a:buChar char="-"/>
            </a:pP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8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B5E809-76F2-BE18-684D-133681E55537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2496414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IV.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611560" y="1052736"/>
            <a:ext cx="3312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ГИА проводится в досрочный, основной и дополнительный периоды. В каждом из периодов проведения ГИА предусматриваются резервные сроки.</a:t>
            </a:r>
            <a:endParaRPr lang="ru-RU" sz="1000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2EDC5-75D9-8668-9D3E-F256AB0FEF4A}"/>
              </a:ext>
            </a:extLst>
          </p:cNvPr>
          <p:cNvSpPr txBox="1"/>
          <p:nvPr/>
        </p:nvSpPr>
        <p:spPr>
          <a:xfrm>
            <a:off x="5004048" y="326427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2C3B0E-0FDD-DB31-BEC4-16351C5F9182}"/>
              </a:ext>
            </a:extLst>
          </p:cNvPr>
          <p:cNvSpPr txBox="1"/>
          <p:nvPr/>
        </p:nvSpPr>
        <p:spPr>
          <a:xfrm>
            <a:off x="2025064" y="5301208"/>
            <a:ext cx="6795408" cy="1330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CDE4EB-F59E-4773-92A7-B3A6BF57FA96}"/>
              </a:ext>
            </a:extLst>
          </p:cNvPr>
          <p:cNvSpPr txBox="1"/>
          <p:nvPr/>
        </p:nvSpPr>
        <p:spPr>
          <a:xfrm>
            <a:off x="5621251" y="773296"/>
            <a:ext cx="3240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>
                <a:solidFill>
                  <a:srgbClr val="FF0000"/>
                </a:solidFill>
              </a:rPr>
              <a:t>ПРОЕКТ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05D8CD8-5243-43EE-BA66-C1E5BE259784}"/>
              </a:ext>
            </a:extLst>
          </p:cNvPr>
          <p:cNvSpPr/>
          <p:nvPr/>
        </p:nvSpPr>
        <p:spPr>
          <a:xfrm>
            <a:off x="328092" y="1999042"/>
            <a:ext cx="8487815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10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</a:rPr>
              <a:t>ОСНОВНОЙ ЭТАП:</a:t>
            </a:r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2 июня (вторник) – математика;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5 июня (пятница) – по всем учебным предметам (кроме русского языка </a:t>
            </a:r>
            <a:br>
              <a:rPr lang="ru-RU" sz="1600" dirty="0">
                <a:latin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</a:rPr>
              <a:t>и математики);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6 июня (суббота) – иностранные языки (английский, испанский, немецкий, французский), информатика;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9 июня (вторник) – русский язык;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16 июня (вторник) – по всем учебным предметам (кроме русского языка </a:t>
            </a:r>
            <a:br>
              <a:rPr lang="ru-RU" sz="1600" dirty="0">
                <a:latin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</a:rPr>
              <a:t>и математики);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19 июня (пятница) – по всем учебным предметам (кроме русского языка </a:t>
            </a:r>
            <a:br>
              <a:rPr lang="ru-RU" sz="1600" dirty="0">
                <a:latin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</a:rPr>
              <a:t>и математики).</a:t>
            </a:r>
            <a:endParaRPr lang="ru-RU" sz="1600" dirty="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80F517-F189-4E75-B524-84439FDEF74C}"/>
              </a:ext>
            </a:extLst>
          </p:cNvPr>
          <p:cNvSpPr txBox="1"/>
          <p:nvPr/>
        </p:nvSpPr>
        <p:spPr>
          <a:xfrm>
            <a:off x="5706707" y="1130599"/>
            <a:ext cx="3221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Основной этап. Для других категорий участников ГИА смотрим в Приказе</a:t>
            </a:r>
          </a:p>
        </p:txBody>
      </p:sp>
    </p:spTree>
    <p:extLst>
      <p:ext uri="{BB962C8B-B14F-4D97-AF65-F5344CB8AC3E}">
        <p14:creationId xmlns:p14="http://schemas.microsoft.com/office/powerpoint/2010/main" val="1845933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A8D57-8B7C-A530-4F50-0C6AAF25D762}"/>
              </a:ext>
            </a:extLst>
          </p:cNvPr>
          <p:cNvSpPr txBox="1"/>
          <p:nvPr/>
        </p:nvSpPr>
        <p:spPr>
          <a:xfrm>
            <a:off x="827584" y="1119810"/>
            <a:ext cx="7992888" cy="442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литературе, математике, русскому языку составляет 3 часа 55 минут (235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физике, химии – 3 часа (180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географии, информатике – 2 часа 30 минут (150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(письменная часть) – 2 часа (120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15 минут.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8BF1C-BBA9-6B32-8DFA-274AE9A8B884}"/>
              </a:ext>
            </a:extLst>
          </p:cNvPr>
          <p:cNvSpPr txBox="1"/>
          <p:nvPr/>
        </p:nvSpPr>
        <p:spPr>
          <a:xfrm>
            <a:off x="971600" y="6021288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191058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6EA1-225C-70B2-AD68-39DA28A1ADC7}"/>
              </a:ext>
            </a:extLst>
          </p:cNvPr>
          <p:cNvSpPr/>
          <p:nvPr/>
        </p:nvSpPr>
        <p:spPr>
          <a:xfrm>
            <a:off x="215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42755-DBC9-5AC9-5D0B-59A19DBA7458}"/>
              </a:ext>
            </a:extLst>
          </p:cNvPr>
          <p:cNvSpPr txBox="1"/>
          <p:nvPr/>
        </p:nvSpPr>
        <p:spPr>
          <a:xfrm>
            <a:off x="539552" y="900815"/>
            <a:ext cx="80648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собеседования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11.02.2026г.</a:t>
            </a:r>
          </a:p>
          <a:p>
            <a:r>
              <a:rPr lang="ru-RU" sz="3200" dirty="0"/>
              <a:t>Время написания: 15 мин.</a:t>
            </a:r>
          </a:p>
          <a:p>
            <a:endParaRPr lang="ru-RU" sz="3200" dirty="0"/>
          </a:p>
          <a:p>
            <a:pPr algn="ctr"/>
            <a:r>
              <a:rPr lang="ru-RU" sz="2800" i="1" dirty="0"/>
              <a:t>Даты пересдачи: 11 марта, 20 апреля 2026г. </a:t>
            </a:r>
          </a:p>
        </p:txBody>
      </p:sp>
    </p:spTree>
    <p:extLst>
      <p:ext uri="{BB962C8B-B14F-4D97-AF65-F5344CB8AC3E}">
        <p14:creationId xmlns:p14="http://schemas.microsoft.com/office/powerpoint/2010/main" val="1174151021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AFB4E-CE9B-AD1D-5354-6F67DAD2CC93}"/>
              </a:ext>
            </a:extLst>
          </p:cNvPr>
          <p:cNvSpPr txBox="1"/>
          <p:nvPr/>
        </p:nvSpPr>
        <p:spPr>
          <a:xfrm>
            <a:off x="305526" y="1233360"/>
            <a:ext cx="8676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sz="24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во вторую среду февраля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(далее - основная дата проведения итогового собеседования).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BA77C2-F64C-A42D-0825-B7271F91351C}"/>
              </a:ext>
            </a:extLst>
          </p:cNvPr>
          <p:cNvSpPr txBox="1"/>
          <p:nvPr/>
        </p:nvSpPr>
        <p:spPr>
          <a:xfrm>
            <a:off x="430932" y="3864849"/>
            <a:ext cx="84609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ABB2C-C7C8-A7A8-3B30-ADA19128DC73}"/>
              </a:ext>
            </a:extLst>
          </p:cNvPr>
          <p:cNvSpPr txBox="1"/>
          <p:nvPr/>
        </p:nvSpPr>
        <p:spPr>
          <a:xfrm>
            <a:off x="6262559" y="2803020"/>
            <a:ext cx="2629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дополнительные даты: во вторую рабочую среду марта и третий понедельник апреля, 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91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99F4E9-8D8C-41CA-94EA-BED8F5E7B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80728"/>
            <a:ext cx="6937055" cy="5681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D35E5D-6D8A-41D1-83C4-717AEB765B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7" r="5020" b="4015"/>
          <a:stretch/>
        </p:blipFill>
        <p:spPr>
          <a:xfrm>
            <a:off x="6660233" y="1556792"/>
            <a:ext cx="1966718" cy="2736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C7A629E-B223-4F28-A9E9-A99A8FC015BD}"/>
              </a:ext>
            </a:extLst>
          </p:cNvPr>
          <p:cNvSpPr/>
          <p:nvPr/>
        </p:nvSpPr>
        <p:spPr>
          <a:xfrm>
            <a:off x="6948264" y="156607"/>
            <a:ext cx="1948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4"/>
              </a:rPr>
              <a:t>https://fipi.ru/oge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2130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8BF7DE-D573-4EBA-84EB-45876EEDB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76672"/>
            <a:ext cx="8280920" cy="4379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0589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02D8E0-B98F-4026-96B9-45D6950AF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23470"/>
            <a:ext cx="8047620" cy="3481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9593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0A11B0-66C9-4AA3-B744-F50E0192F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466312"/>
            <a:ext cx="8173555" cy="3610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610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B8159C-A991-4E83-9113-5F630C1A1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98857"/>
            <a:ext cx="7969830" cy="3606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331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4061A3509080C41BFEFE9885C247881" ma:contentTypeVersion="0" ma:contentTypeDescription="Создание документа." ma:contentTypeScope="" ma:versionID="2fe0a1f3c56dade370866d0b1cef417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1D6A45D-AE7D-49D0-BCB9-3B24F7F3D28D}"/>
</file>

<file path=customXml/itemProps2.xml><?xml version="1.0" encoding="utf-8"?>
<ds:datastoreItem xmlns:ds="http://schemas.openxmlformats.org/officeDocument/2006/customXml" ds:itemID="{4AFA4C7B-D607-4BF6-81C2-1B5D4E2AA676}"/>
</file>

<file path=customXml/itemProps3.xml><?xml version="1.0" encoding="utf-8"?>
<ds:datastoreItem xmlns:ds="http://schemas.openxmlformats.org/officeDocument/2006/customXml" ds:itemID="{FAD78E6B-6030-4061-B063-EDA82741E13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39378</TotalTime>
  <Words>2635</Words>
  <Application>Microsoft Office PowerPoint</Application>
  <PresentationFormat>Экран (4:3)</PresentationFormat>
  <Paragraphs>226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Futura</vt:lpstr>
      <vt:lpstr>PT Sans</vt:lpstr>
      <vt:lpstr>PT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Илья Аникеев</cp:lastModifiedBy>
  <cp:revision>1276</cp:revision>
  <cp:lastPrinted>2020-09-26T10:10:14Z</cp:lastPrinted>
  <dcterms:created xsi:type="dcterms:W3CDTF">2013-02-06T07:02:31Z</dcterms:created>
  <dcterms:modified xsi:type="dcterms:W3CDTF">2025-10-17T11:15:19Z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0x010100A4061A3509080C41BFEFE9885C247881</vt:lpwstr>
  </property>
</Properties>
</file>