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9" r:id="rId3"/>
    <p:sldId id="271" r:id="rId4"/>
    <p:sldId id="256" r:id="rId5"/>
    <p:sldId id="272" r:id="rId6"/>
    <p:sldId id="278" r:id="rId7"/>
    <p:sldId id="263" r:id="rId8"/>
    <p:sldId id="264" r:id="rId9"/>
    <p:sldId id="279" r:id="rId10"/>
    <p:sldId id="258" r:id="rId11"/>
    <p:sldId id="274" r:id="rId12"/>
    <p:sldId id="262" r:id="rId13"/>
    <p:sldId id="265" r:id="rId14"/>
    <p:sldId id="266" r:id="rId15"/>
    <p:sldId id="280" r:id="rId16"/>
    <p:sldId id="268" r:id="rId17"/>
    <p:sldId id="269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55" autoAdjust="0"/>
  </p:normalViewPr>
  <p:slideViewPr>
    <p:cSldViewPr>
      <p:cViewPr varScale="1">
        <p:scale>
          <a:sx n="102" d="100"/>
          <a:sy n="102" d="100"/>
        </p:scale>
        <p:origin x="18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C6193FB-41B1-4FA4-BC13-E5A7EBB5B4C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92139DF-757E-4083-AD7F-97F7ABEF3F0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83671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err="1" smtClean="0"/>
              <a:t>Аа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FF0000"/>
                </a:solidFill>
              </a:rPr>
              <a:t>[а ]                      </a:t>
            </a:r>
            <a:r>
              <a:rPr lang="ru-RU" sz="2400" dirty="0" err="1" smtClean="0"/>
              <a:t>Лл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50"/>
                </a:solidFill>
              </a:rPr>
              <a:t>[л]   [л']                </a:t>
            </a:r>
            <a:r>
              <a:rPr lang="ru-RU" sz="2400" dirty="0" err="1" smtClean="0">
                <a:solidFill>
                  <a:srgbClr val="00B0F0"/>
                </a:solidFill>
              </a:rPr>
              <a:t>Чч</a:t>
            </a:r>
            <a:r>
              <a:rPr lang="ru-RU" sz="2400" dirty="0" smtClean="0">
                <a:solidFill>
                  <a:srgbClr val="00B0F0"/>
                </a:solidFill>
              </a:rPr>
              <a:t>       [ -]   [ч']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Бб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50"/>
                </a:solidFill>
              </a:rPr>
              <a:t>[б]  [б']                </a:t>
            </a:r>
            <a:r>
              <a:rPr lang="ru-RU" sz="2400" dirty="0" smtClean="0"/>
              <a:t>Мм     </a:t>
            </a:r>
            <a:r>
              <a:rPr lang="ru-RU" sz="2400" dirty="0" smtClean="0">
                <a:solidFill>
                  <a:srgbClr val="00B050"/>
                </a:solidFill>
              </a:rPr>
              <a:t>[м]   [м']              </a:t>
            </a:r>
            <a:r>
              <a:rPr lang="ru-RU" sz="2400" dirty="0" err="1" smtClean="0"/>
              <a:t>Шш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F0"/>
                </a:solidFill>
              </a:rPr>
              <a:t>[ш]   [-']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Вв</a:t>
            </a:r>
            <a:r>
              <a:rPr lang="ru-RU" sz="2400" dirty="0" smtClean="0"/>
              <a:t>    </a:t>
            </a:r>
            <a:r>
              <a:rPr lang="ru-RU" sz="2400" dirty="0" smtClean="0">
                <a:solidFill>
                  <a:srgbClr val="00B050"/>
                </a:solidFill>
              </a:rPr>
              <a:t>[в]   [в']                 </a:t>
            </a:r>
            <a:r>
              <a:rPr lang="ru-RU" sz="2400" dirty="0" err="1" smtClean="0"/>
              <a:t>Нн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50"/>
                </a:solidFill>
              </a:rPr>
              <a:t>[н]   [н']               </a:t>
            </a:r>
            <a:r>
              <a:rPr lang="ru-RU" sz="2400" dirty="0" err="1" smtClean="0"/>
              <a:t>Щщ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F0"/>
                </a:solidFill>
              </a:rPr>
              <a:t>[ -]  [щ']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Гг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00B050"/>
                </a:solidFill>
              </a:rPr>
              <a:t>[г]   [г']               </a:t>
            </a:r>
            <a:r>
              <a:rPr lang="ru-RU" sz="2400" dirty="0" smtClean="0">
                <a:solidFill>
                  <a:srgbClr val="00B050"/>
                </a:solidFill>
              </a:rPr>
              <a:t>  </a:t>
            </a:r>
            <a:r>
              <a:rPr lang="ru-RU" sz="2400" dirty="0" err="1" smtClean="0"/>
              <a:t>Оо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о]                        </a:t>
            </a:r>
            <a:r>
              <a:rPr lang="ru-RU" sz="2400" dirty="0" smtClean="0"/>
              <a:t>ъ          [  - </a:t>
            </a:r>
            <a:r>
              <a:rPr lang="ru-RU" sz="2400" dirty="0"/>
              <a:t>]  [ - ]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 smtClean="0"/>
              <a:t>Дд</a:t>
            </a:r>
            <a:r>
              <a:rPr lang="ru-RU" sz="2400" dirty="0" smtClean="0"/>
              <a:t>    </a:t>
            </a:r>
            <a:r>
              <a:rPr lang="ru-RU" sz="2400" dirty="0">
                <a:solidFill>
                  <a:srgbClr val="00B050"/>
                </a:solidFill>
              </a:rPr>
              <a:t>[д]   [д']               </a:t>
            </a:r>
            <a:r>
              <a:rPr lang="ru-RU" sz="2400" dirty="0" smtClean="0">
                <a:solidFill>
                  <a:srgbClr val="00B050"/>
                </a:solidFill>
              </a:rPr>
              <a:t> </a:t>
            </a:r>
            <a:r>
              <a:rPr lang="ru-RU" sz="2400" dirty="0" err="1" smtClean="0"/>
              <a:t>Пп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п]   [п']               </a:t>
            </a:r>
            <a:r>
              <a:rPr lang="ru-RU" sz="2400" dirty="0" err="1" smtClean="0"/>
              <a:t>Ыы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ы ]        </a:t>
            </a:r>
          </a:p>
          <a:p>
            <a:r>
              <a:rPr lang="ru-RU" sz="2400" dirty="0" smtClean="0"/>
              <a:t> Ее     </a:t>
            </a:r>
            <a:r>
              <a:rPr lang="ru-RU" sz="2400" dirty="0" smtClean="0">
                <a:solidFill>
                  <a:srgbClr val="FF0000"/>
                </a:solidFill>
              </a:rPr>
              <a:t>[э]   </a:t>
            </a:r>
            <a:r>
              <a:rPr lang="ru-RU" sz="2400" dirty="0" smtClean="0"/>
              <a:t>[</a:t>
            </a:r>
            <a:r>
              <a:rPr lang="ru-RU" sz="2400" dirty="0" err="1" smtClean="0">
                <a:solidFill>
                  <a:srgbClr val="00B050"/>
                </a:solidFill>
              </a:rPr>
              <a:t>й</a:t>
            </a:r>
            <a:r>
              <a:rPr lang="ru-RU" sz="2400" dirty="0" err="1" smtClean="0"/>
              <a:t>'</a:t>
            </a:r>
            <a:r>
              <a:rPr lang="ru-RU" sz="2400" dirty="0" err="1" smtClean="0">
                <a:solidFill>
                  <a:srgbClr val="FF0000"/>
                </a:solidFill>
              </a:rPr>
              <a:t>э</a:t>
            </a:r>
            <a:r>
              <a:rPr lang="ru-RU" sz="2400" dirty="0" smtClean="0"/>
              <a:t>]              </a:t>
            </a:r>
            <a:r>
              <a:rPr lang="ru-RU" sz="2400" dirty="0" err="1" smtClean="0"/>
              <a:t>Рр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50"/>
                </a:solidFill>
              </a:rPr>
              <a:t>[р]   [р']                </a:t>
            </a:r>
            <a:r>
              <a:rPr lang="ru-RU" sz="2400" dirty="0" smtClean="0"/>
              <a:t>ь           [ - ]   [ - ]              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Ёё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FF0000"/>
                </a:solidFill>
              </a:rPr>
              <a:t>[о] 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й'</a:t>
            </a:r>
            <a:r>
              <a:rPr lang="ru-RU" sz="2400" dirty="0" err="1">
                <a:solidFill>
                  <a:srgbClr val="FF0000"/>
                </a:solidFill>
              </a:rPr>
              <a:t>о</a:t>
            </a:r>
            <a:r>
              <a:rPr lang="ru-RU" sz="2400" dirty="0"/>
              <a:t>]            </a:t>
            </a:r>
            <a:r>
              <a:rPr lang="ru-RU" sz="2400" dirty="0" smtClean="0"/>
              <a:t> </a:t>
            </a:r>
            <a:r>
              <a:rPr lang="ru-RU" sz="2400" dirty="0" err="1" smtClean="0"/>
              <a:t>Сс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с]   [с']                </a:t>
            </a:r>
            <a:r>
              <a:rPr lang="ru-RU" sz="2400" dirty="0" err="1" smtClean="0"/>
              <a:t>Ээ</a:t>
            </a:r>
            <a:r>
              <a:rPr lang="ru-RU" sz="2400" dirty="0" smtClean="0"/>
              <a:t>         </a:t>
            </a:r>
            <a:r>
              <a:rPr lang="ru-RU" sz="2400" dirty="0">
                <a:solidFill>
                  <a:srgbClr val="FF0000"/>
                </a:solidFill>
              </a:rPr>
              <a:t>[э ]        </a:t>
            </a:r>
          </a:p>
          <a:p>
            <a:r>
              <a:rPr lang="ru-RU" sz="2400" dirty="0" err="1" smtClean="0"/>
              <a:t>Жж</a:t>
            </a:r>
            <a:r>
              <a:rPr lang="ru-RU" sz="2400" dirty="0" smtClean="0"/>
              <a:t>   </a:t>
            </a:r>
            <a:r>
              <a:rPr lang="ru-RU" sz="2400" dirty="0">
                <a:solidFill>
                  <a:srgbClr val="00B050"/>
                </a:solidFill>
              </a:rPr>
              <a:t>[ж ]   [-']               </a:t>
            </a:r>
            <a:r>
              <a:rPr lang="ru-RU" sz="2400" dirty="0" err="1" smtClean="0"/>
              <a:t>Тт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т]   [т']                </a:t>
            </a:r>
            <a:r>
              <a:rPr lang="ru-RU" sz="2400" dirty="0" err="1" smtClean="0"/>
              <a:t>Юю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у]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й'</a:t>
            </a:r>
            <a:r>
              <a:rPr lang="ru-RU" sz="2400" dirty="0" err="1">
                <a:solidFill>
                  <a:srgbClr val="FF0000"/>
                </a:solidFill>
              </a:rPr>
              <a:t>у</a:t>
            </a:r>
            <a:r>
              <a:rPr lang="ru-RU" sz="2400" dirty="0"/>
              <a:t>]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 smtClean="0"/>
              <a:t>Зз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00B050"/>
                </a:solidFill>
              </a:rPr>
              <a:t>[з]    [з']                 </a:t>
            </a:r>
            <a:r>
              <a:rPr lang="ru-RU" sz="2400" dirty="0" err="1" smtClean="0"/>
              <a:t>Уу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[у </a:t>
            </a:r>
            <a:r>
              <a:rPr lang="ru-RU" sz="2400" dirty="0">
                <a:solidFill>
                  <a:srgbClr val="FF0000"/>
                </a:solidFill>
              </a:rPr>
              <a:t>]                       </a:t>
            </a:r>
            <a:r>
              <a:rPr lang="ru-RU" sz="2400" dirty="0" err="1" smtClean="0"/>
              <a:t>Яя</a:t>
            </a:r>
            <a:r>
              <a:rPr lang="ru-RU" sz="2400" dirty="0" smtClean="0"/>
              <a:t>   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а] 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</a:t>
            </a:r>
            <a:r>
              <a:rPr lang="ru-RU" sz="2400" dirty="0" err="1"/>
              <a:t>'</a:t>
            </a:r>
            <a:r>
              <a:rPr lang="ru-RU" sz="2400" dirty="0" err="1">
                <a:solidFill>
                  <a:srgbClr val="FF0000"/>
                </a:solidFill>
              </a:rPr>
              <a:t>а</a:t>
            </a:r>
            <a:r>
              <a:rPr lang="ru-RU" sz="2400" dirty="0"/>
              <a:t>]  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Ии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и ]                        </a:t>
            </a:r>
            <a:r>
              <a:rPr lang="ru-RU" sz="2400" dirty="0" err="1" smtClean="0"/>
              <a:t>Фф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ф]   [ф']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Йй</a:t>
            </a:r>
            <a:r>
              <a:rPr lang="ru-RU" sz="2400" dirty="0"/>
              <a:t>    </a:t>
            </a:r>
            <a:r>
              <a:rPr lang="ru-RU" sz="2400" dirty="0">
                <a:solidFill>
                  <a:srgbClr val="00B050"/>
                </a:solidFill>
              </a:rPr>
              <a:t>[ -]   [й']                </a:t>
            </a:r>
            <a:r>
              <a:rPr lang="ru-RU" sz="2400" dirty="0" err="1" smtClean="0"/>
              <a:t>Хх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х]   [х']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Кк</a:t>
            </a:r>
            <a:r>
              <a:rPr lang="ru-RU" sz="2400" dirty="0"/>
              <a:t>    </a:t>
            </a:r>
            <a:r>
              <a:rPr lang="ru-RU" sz="2400" dirty="0">
                <a:solidFill>
                  <a:srgbClr val="00B050"/>
                </a:solidFill>
              </a:rPr>
              <a:t>[к]   [к']                 </a:t>
            </a:r>
            <a:r>
              <a:rPr lang="ru-RU" sz="2400" dirty="0" err="1" smtClean="0"/>
              <a:t>Цц</a:t>
            </a:r>
            <a:r>
              <a:rPr lang="ru-RU" sz="2400" dirty="0" smtClean="0"/>
              <a:t>      </a:t>
            </a:r>
            <a:r>
              <a:rPr lang="ru-RU" sz="2400" dirty="0">
                <a:solidFill>
                  <a:srgbClr val="00B0F0"/>
                </a:solidFill>
              </a:rPr>
              <a:t>[ц ]  [-'] </a:t>
            </a:r>
          </a:p>
        </p:txBody>
      </p:sp>
    </p:spTree>
    <p:extLst>
      <p:ext uri="{BB962C8B-B14F-4D97-AF65-F5344CB8AC3E}">
        <p14:creationId xmlns:p14="http://schemas.microsoft.com/office/powerpoint/2010/main" val="331791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5431"/>
            <a:ext cx="2889618" cy="331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3464"/>
            <a:ext cx="2772898" cy="3013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332656"/>
            <a:ext cx="1781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Шапка </a:t>
            </a:r>
          </a:p>
          <a:p>
            <a:r>
              <a:rPr lang="ru-RU" sz="2800" dirty="0" smtClean="0"/>
              <a:t>Санки</a:t>
            </a:r>
          </a:p>
          <a:p>
            <a:r>
              <a:rPr lang="ru-RU" sz="2800" dirty="0" smtClean="0"/>
              <a:t>Бак</a:t>
            </a:r>
          </a:p>
          <a:p>
            <a:r>
              <a:rPr lang="ru-RU" sz="2800" dirty="0" smtClean="0"/>
              <a:t>Флаги</a:t>
            </a:r>
          </a:p>
          <a:p>
            <a:r>
              <a:rPr lang="ru-RU" sz="2800" dirty="0" smtClean="0"/>
              <a:t>Круг</a:t>
            </a:r>
          </a:p>
          <a:p>
            <a:r>
              <a:rPr lang="ru-RU" sz="2800" dirty="0" smtClean="0"/>
              <a:t>Луч</a:t>
            </a:r>
          </a:p>
          <a:p>
            <a:r>
              <a:rPr lang="ru-RU" sz="2800" dirty="0" smtClean="0"/>
              <a:t>Хлеб</a:t>
            </a:r>
          </a:p>
          <a:p>
            <a:r>
              <a:rPr lang="ru-RU" sz="2800" dirty="0" smtClean="0"/>
              <a:t>Глаз</a:t>
            </a:r>
          </a:p>
          <a:p>
            <a:r>
              <a:rPr lang="ru-RU" sz="2800" dirty="0" smtClean="0"/>
              <a:t>Нос</a:t>
            </a:r>
          </a:p>
          <a:p>
            <a:r>
              <a:rPr lang="ru-RU" sz="2800" dirty="0" smtClean="0"/>
              <a:t>Звук</a:t>
            </a:r>
          </a:p>
          <a:p>
            <a:r>
              <a:rPr lang="ru-RU" sz="2800" dirty="0" smtClean="0"/>
              <a:t>Волк</a:t>
            </a:r>
          </a:p>
          <a:p>
            <a:r>
              <a:rPr lang="ru-RU" sz="2800" dirty="0" smtClean="0"/>
              <a:t>Рот</a:t>
            </a:r>
          </a:p>
          <a:p>
            <a:r>
              <a:rPr lang="ru-RU" sz="2800" dirty="0" smtClean="0"/>
              <a:t>Крыса</a:t>
            </a:r>
          </a:p>
          <a:p>
            <a:r>
              <a:rPr lang="ru-RU" sz="2800" dirty="0" smtClean="0"/>
              <a:t>Парта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72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5431"/>
            <a:ext cx="2889618" cy="331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3464"/>
            <a:ext cx="2772898" cy="3013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332656"/>
            <a:ext cx="1781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Шапка </a:t>
            </a:r>
          </a:p>
          <a:p>
            <a:r>
              <a:rPr lang="ru-RU" sz="2800" dirty="0" smtClean="0"/>
              <a:t>Санки</a:t>
            </a:r>
          </a:p>
          <a:p>
            <a:r>
              <a:rPr lang="ru-RU" sz="2800" dirty="0" smtClean="0"/>
              <a:t>Бак</a:t>
            </a:r>
          </a:p>
          <a:p>
            <a:r>
              <a:rPr lang="ru-RU" sz="2800" dirty="0" smtClean="0"/>
              <a:t>Флаги</a:t>
            </a:r>
          </a:p>
          <a:p>
            <a:r>
              <a:rPr lang="ru-RU" sz="2800" dirty="0" smtClean="0"/>
              <a:t>Круг</a:t>
            </a:r>
          </a:p>
          <a:p>
            <a:r>
              <a:rPr lang="ru-RU" sz="2800" dirty="0" smtClean="0"/>
              <a:t>Луч</a:t>
            </a:r>
          </a:p>
          <a:p>
            <a:r>
              <a:rPr lang="ru-RU" sz="2800" dirty="0" smtClean="0"/>
              <a:t>Хлеб</a:t>
            </a:r>
          </a:p>
          <a:p>
            <a:r>
              <a:rPr lang="ru-RU" sz="2800" dirty="0" smtClean="0"/>
              <a:t>Глаз</a:t>
            </a:r>
          </a:p>
          <a:p>
            <a:r>
              <a:rPr lang="ru-RU" sz="2800" dirty="0" smtClean="0"/>
              <a:t>Нос</a:t>
            </a:r>
          </a:p>
          <a:p>
            <a:r>
              <a:rPr lang="ru-RU" sz="2800" dirty="0" smtClean="0"/>
              <a:t>Звук</a:t>
            </a:r>
          </a:p>
          <a:p>
            <a:r>
              <a:rPr lang="ru-RU" sz="2800" dirty="0" smtClean="0"/>
              <a:t>Волк</a:t>
            </a:r>
          </a:p>
          <a:p>
            <a:r>
              <a:rPr lang="ru-RU" sz="2800" dirty="0" smtClean="0"/>
              <a:t>Рот</a:t>
            </a:r>
          </a:p>
          <a:p>
            <a:r>
              <a:rPr lang="ru-RU" sz="2800" dirty="0" smtClean="0"/>
              <a:t>Крыса</a:t>
            </a:r>
          </a:p>
          <a:p>
            <a:r>
              <a:rPr lang="ru-RU" sz="2800" dirty="0" smtClean="0"/>
              <a:t>Парта </a:t>
            </a:r>
            <a:endParaRPr lang="ru-RU" sz="2800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220072" y="725009"/>
            <a:ext cx="2520280" cy="9037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220072" y="1086016"/>
            <a:ext cx="1944216" cy="68744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2097022" y="1429740"/>
            <a:ext cx="1898914" cy="4556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156514" y="1924589"/>
            <a:ext cx="927654" cy="35228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156514" y="2355483"/>
            <a:ext cx="927654" cy="35228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434114" y="2707766"/>
            <a:ext cx="665609" cy="14517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004048" y="3140391"/>
            <a:ext cx="1003209" cy="57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429529" y="3541951"/>
            <a:ext cx="670195" cy="54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3374485" y="4130098"/>
            <a:ext cx="669406" cy="31073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3352083" y="4583507"/>
            <a:ext cx="666256" cy="27763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377635" y="4972234"/>
            <a:ext cx="666257" cy="28395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5220072" y="4722322"/>
            <a:ext cx="749407" cy="92886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5254302" y="4861138"/>
            <a:ext cx="1450384" cy="130474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3425566" y="3986879"/>
            <a:ext cx="670195" cy="54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79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2635047"/>
            <a:ext cx="75440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Звонкие и глухие согласные</a:t>
            </a:r>
          </a:p>
        </p:txBody>
      </p:sp>
    </p:spTree>
    <p:extLst>
      <p:ext uri="{BB962C8B-B14F-4D97-AF65-F5344CB8AC3E}">
        <p14:creationId xmlns:p14="http://schemas.microsoft.com/office/powerpoint/2010/main" val="1350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Закрепление знаний о звонких и глухих согласных.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Научиться различать согласные звуки;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Определить понятия звонких и глухих звуков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Определить понятия </a:t>
            </a:r>
            <a:r>
              <a:rPr lang="ru-RU" dirty="0" smtClean="0">
                <a:solidFill>
                  <a:schemeClr val="tx1"/>
                </a:solidFill>
              </a:rPr>
              <a:t>парных и непарных звуков;</a:t>
            </a:r>
          </a:p>
          <a:p>
            <a:r>
              <a:rPr lang="ru-RU" dirty="0">
                <a:solidFill>
                  <a:schemeClr val="tx1"/>
                </a:solidFill>
              </a:rPr>
              <a:t>Определить понятия </a:t>
            </a:r>
            <a:r>
              <a:rPr lang="ru-RU" dirty="0" smtClean="0">
                <a:solidFill>
                  <a:schemeClr val="tx1"/>
                </a:solidFill>
              </a:rPr>
              <a:t>твердых и мягких звуков;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Потренироваться в определении звуков в словах;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Оценить свою работу.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694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83671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err="1" smtClean="0"/>
              <a:t>Аа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FF0000"/>
                </a:solidFill>
              </a:rPr>
              <a:t>[а ]                      </a:t>
            </a:r>
            <a:r>
              <a:rPr lang="ru-RU" sz="2400" dirty="0" err="1" smtClean="0"/>
              <a:t>Лл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50"/>
                </a:solidFill>
              </a:rPr>
              <a:t>[л]   [л']                </a:t>
            </a:r>
            <a:r>
              <a:rPr lang="ru-RU" sz="2400" dirty="0" err="1" smtClean="0">
                <a:solidFill>
                  <a:srgbClr val="00B0F0"/>
                </a:solidFill>
              </a:rPr>
              <a:t>Чч</a:t>
            </a:r>
            <a:r>
              <a:rPr lang="ru-RU" sz="2400" dirty="0" smtClean="0">
                <a:solidFill>
                  <a:srgbClr val="00B0F0"/>
                </a:solidFill>
              </a:rPr>
              <a:t>       [ -]   [ч']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Бб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50"/>
                </a:solidFill>
              </a:rPr>
              <a:t>[б]  [б']                </a:t>
            </a:r>
            <a:r>
              <a:rPr lang="ru-RU" sz="2400" dirty="0" smtClean="0"/>
              <a:t>Мм     </a:t>
            </a:r>
            <a:r>
              <a:rPr lang="ru-RU" sz="2400" dirty="0" smtClean="0">
                <a:solidFill>
                  <a:srgbClr val="00B050"/>
                </a:solidFill>
              </a:rPr>
              <a:t>[м]   [м']              </a:t>
            </a:r>
            <a:r>
              <a:rPr lang="ru-RU" sz="2400" dirty="0" err="1" smtClean="0"/>
              <a:t>Шш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F0"/>
                </a:solidFill>
              </a:rPr>
              <a:t>[ш]   [-']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Вв</a:t>
            </a:r>
            <a:r>
              <a:rPr lang="ru-RU" sz="2400" dirty="0" smtClean="0"/>
              <a:t>    </a:t>
            </a:r>
            <a:r>
              <a:rPr lang="ru-RU" sz="2400" dirty="0" smtClean="0">
                <a:solidFill>
                  <a:srgbClr val="00B050"/>
                </a:solidFill>
              </a:rPr>
              <a:t>[в]   [в']                 </a:t>
            </a:r>
            <a:r>
              <a:rPr lang="ru-RU" sz="2400" dirty="0" err="1" smtClean="0"/>
              <a:t>Нн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50"/>
                </a:solidFill>
              </a:rPr>
              <a:t>[н]   [н']               </a:t>
            </a:r>
            <a:r>
              <a:rPr lang="ru-RU" sz="2400" dirty="0" err="1" smtClean="0"/>
              <a:t>Щщ</a:t>
            </a:r>
            <a:r>
              <a:rPr lang="ru-RU" sz="2400" dirty="0" smtClean="0"/>
              <a:t>     </a:t>
            </a:r>
            <a:r>
              <a:rPr lang="ru-RU" sz="2400" dirty="0" smtClean="0">
                <a:solidFill>
                  <a:srgbClr val="00B0F0"/>
                </a:solidFill>
              </a:rPr>
              <a:t>[ -]  [щ']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Гг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00B050"/>
                </a:solidFill>
              </a:rPr>
              <a:t>[г]   [г']               </a:t>
            </a:r>
            <a:r>
              <a:rPr lang="ru-RU" sz="2400" dirty="0" smtClean="0">
                <a:solidFill>
                  <a:srgbClr val="00B050"/>
                </a:solidFill>
              </a:rPr>
              <a:t>  </a:t>
            </a:r>
            <a:r>
              <a:rPr lang="ru-RU" sz="2400" dirty="0" err="1" smtClean="0"/>
              <a:t>Оо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о]                        </a:t>
            </a:r>
            <a:r>
              <a:rPr lang="ru-RU" sz="2400" dirty="0" smtClean="0"/>
              <a:t>ъ          [  - </a:t>
            </a:r>
            <a:r>
              <a:rPr lang="ru-RU" sz="2400" dirty="0"/>
              <a:t>]  [ - ]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 smtClean="0"/>
              <a:t>Дд</a:t>
            </a:r>
            <a:r>
              <a:rPr lang="ru-RU" sz="2400" dirty="0" smtClean="0"/>
              <a:t>    </a:t>
            </a:r>
            <a:r>
              <a:rPr lang="ru-RU" sz="2400" dirty="0">
                <a:solidFill>
                  <a:srgbClr val="00B050"/>
                </a:solidFill>
              </a:rPr>
              <a:t>[д]   [д']               </a:t>
            </a:r>
            <a:r>
              <a:rPr lang="ru-RU" sz="2400" dirty="0" smtClean="0">
                <a:solidFill>
                  <a:srgbClr val="00B050"/>
                </a:solidFill>
              </a:rPr>
              <a:t> </a:t>
            </a:r>
            <a:r>
              <a:rPr lang="ru-RU" sz="2400" dirty="0" err="1" smtClean="0"/>
              <a:t>Пп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п]   [п']               </a:t>
            </a:r>
            <a:r>
              <a:rPr lang="ru-RU" sz="2400" dirty="0" err="1" smtClean="0"/>
              <a:t>Ыы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ы ]        </a:t>
            </a:r>
          </a:p>
          <a:p>
            <a:r>
              <a:rPr lang="ru-RU" sz="2400" dirty="0" smtClean="0"/>
              <a:t> Ее     </a:t>
            </a:r>
            <a:r>
              <a:rPr lang="ru-RU" sz="2400" dirty="0" smtClean="0">
                <a:solidFill>
                  <a:srgbClr val="FF0000"/>
                </a:solidFill>
              </a:rPr>
              <a:t>[э]   </a:t>
            </a:r>
            <a:r>
              <a:rPr lang="ru-RU" sz="2400" dirty="0" smtClean="0"/>
              <a:t>[</a:t>
            </a:r>
            <a:r>
              <a:rPr lang="ru-RU" sz="2400" dirty="0" err="1" smtClean="0">
                <a:solidFill>
                  <a:srgbClr val="00B050"/>
                </a:solidFill>
              </a:rPr>
              <a:t>й</a:t>
            </a:r>
            <a:r>
              <a:rPr lang="ru-RU" sz="2400" dirty="0" err="1" smtClean="0"/>
              <a:t>'</a:t>
            </a:r>
            <a:r>
              <a:rPr lang="ru-RU" sz="2400" dirty="0" err="1" smtClean="0">
                <a:solidFill>
                  <a:srgbClr val="FF0000"/>
                </a:solidFill>
              </a:rPr>
              <a:t>э</a:t>
            </a:r>
            <a:r>
              <a:rPr lang="ru-RU" sz="2400" dirty="0" smtClean="0"/>
              <a:t>]              </a:t>
            </a:r>
            <a:r>
              <a:rPr lang="ru-RU" sz="2400" dirty="0" err="1" smtClean="0"/>
              <a:t>Рр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50"/>
                </a:solidFill>
              </a:rPr>
              <a:t>[р]   [р']                </a:t>
            </a:r>
            <a:r>
              <a:rPr lang="ru-RU" sz="2400" dirty="0" smtClean="0"/>
              <a:t>ь           [ - ]   [ - ]              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Ёё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FF0000"/>
                </a:solidFill>
              </a:rPr>
              <a:t>[о] 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й'</a:t>
            </a:r>
            <a:r>
              <a:rPr lang="ru-RU" sz="2400" dirty="0" err="1">
                <a:solidFill>
                  <a:srgbClr val="FF0000"/>
                </a:solidFill>
              </a:rPr>
              <a:t>о</a:t>
            </a:r>
            <a:r>
              <a:rPr lang="ru-RU" sz="2400" dirty="0"/>
              <a:t>]            </a:t>
            </a:r>
            <a:r>
              <a:rPr lang="ru-RU" sz="2400" dirty="0" smtClean="0"/>
              <a:t> </a:t>
            </a:r>
            <a:r>
              <a:rPr lang="ru-RU" sz="2400" dirty="0" err="1" smtClean="0"/>
              <a:t>Сс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с]   [с']                </a:t>
            </a:r>
            <a:r>
              <a:rPr lang="ru-RU" sz="2400" dirty="0" err="1" smtClean="0"/>
              <a:t>Ээ</a:t>
            </a:r>
            <a:r>
              <a:rPr lang="ru-RU" sz="2400" dirty="0" smtClean="0"/>
              <a:t>         </a:t>
            </a:r>
            <a:r>
              <a:rPr lang="ru-RU" sz="2400" dirty="0">
                <a:solidFill>
                  <a:srgbClr val="FF0000"/>
                </a:solidFill>
              </a:rPr>
              <a:t>[э ]        </a:t>
            </a:r>
          </a:p>
          <a:p>
            <a:r>
              <a:rPr lang="ru-RU" sz="2400" dirty="0" err="1" smtClean="0"/>
              <a:t>Жж</a:t>
            </a:r>
            <a:r>
              <a:rPr lang="ru-RU" sz="2400" dirty="0" smtClean="0"/>
              <a:t>   </a:t>
            </a:r>
            <a:r>
              <a:rPr lang="ru-RU" sz="2400" dirty="0">
                <a:solidFill>
                  <a:srgbClr val="00B050"/>
                </a:solidFill>
              </a:rPr>
              <a:t>[ж ]   [-']               </a:t>
            </a:r>
            <a:r>
              <a:rPr lang="ru-RU" sz="2400" dirty="0" err="1" smtClean="0"/>
              <a:t>Тт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т]   [т']                </a:t>
            </a:r>
            <a:r>
              <a:rPr lang="ru-RU" sz="2400" dirty="0" err="1" smtClean="0"/>
              <a:t>Юю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у]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й'</a:t>
            </a:r>
            <a:r>
              <a:rPr lang="ru-RU" sz="2400" dirty="0" err="1">
                <a:solidFill>
                  <a:srgbClr val="FF0000"/>
                </a:solidFill>
              </a:rPr>
              <a:t>у</a:t>
            </a:r>
            <a:r>
              <a:rPr lang="ru-RU" sz="2400" dirty="0"/>
              <a:t>]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 smtClean="0"/>
              <a:t>Зз</a:t>
            </a:r>
            <a:r>
              <a:rPr lang="ru-RU" sz="2400" dirty="0" smtClean="0"/>
              <a:t>     </a:t>
            </a:r>
            <a:r>
              <a:rPr lang="ru-RU" sz="2400" dirty="0">
                <a:solidFill>
                  <a:srgbClr val="00B050"/>
                </a:solidFill>
              </a:rPr>
              <a:t>[з]    [з']                 </a:t>
            </a:r>
            <a:r>
              <a:rPr lang="ru-RU" sz="2400" dirty="0" err="1" smtClean="0"/>
              <a:t>Уу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FF0000"/>
                </a:solidFill>
              </a:rPr>
              <a:t>[у </a:t>
            </a:r>
            <a:r>
              <a:rPr lang="ru-RU" sz="2400" dirty="0">
                <a:solidFill>
                  <a:srgbClr val="FF0000"/>
                </a:solidFill>
              </a:rPr>
              <a:t>]                       </a:t>
            </a:r>
            <a:r>
              <a:rPr lang="ru-RU" sz="2400" dirty="0" err="1" smtClean="0"/>
              <a:t>Яя</a:t>
            </a:r>
            <a:r>
              <a:rPr lang="ru-RU" sz="2400" dirty="0" smtClean="0"/>
              <a:t>      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а]   </a:t>
            </a:r>
            <a:r>
              <a:rPr lang="ru-RU" sz="2400" dirty="0"/>
              <a:t>[</a:t>
            </a:r>
            <a:r>
              <a:rPr lang="ru-RU" sz="2400" dirty="0" err="1">
                <a:solidFill>
                  <a:srgbClr val="00B050"/>
                </a:solidFill>
              </a:rPr>
              <a:t>й</a:t>
            </a:r>
            <a:r>
              <a:rPr lang="ru-RU" sz="2400" dirty="0" err="1"/>
              <a:t>'</a:t>
            </a:r>
            <a:r>
              <a:rPr lang="ru-RU" sz="2400" dirty="0" err="1">
                <a:solidFill>
                  <a:srgbClr val="FF0000"/>
                </a:solidFill>
              </a:rPr>
              <a:t>а</a:t>
            </a:r>
            <a:r>
              <a:rPr lang="ru-RU" sz="2400" dirty="0"/>
              <a:t>]  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Ии   </a:t>
            </a:r>
            <a:r>
              <a:rPr lang="ru-RU" sz="2400" dirty="0" smtClean="0">
                <a:solidFill>
                  <a:srgbClr val="FF0000"/>
                </a:solidFill>
              </a:rPr>
              <a:t>[</a:t>
            </a:r>
            <a:r>
              <a:rPr lang="ru-RU" sz="2400" dirty="0">
                <a:solidFill>
                  <a:srgbClr val="FF0000"/>
                </a:solidFill>
              </a:rPr>
              <a:t>и ]                        </a:t>
            </a:r>
            <a:r>
              <a:rPr lang="ru-RU" sz="2400" dirty="0" err="1" smtClean="0"/>
              <a:t>Фф</a:t>
            </a: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ф]   [ф']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Йй</a:t>
            </a:r>
            <a:r>
              <a:rPr lang="ru-RU" sz="2400" dirty="0"/>
              <a:t>    </a:t>
            </a:r>
            <a:r>
              <a:rPr lang="ru-RU" sz="2400" dirty="0">
                <a:solidFill>
                  <a:srgbClr val="00B050"/>
                </a:solidFill>
              </a:rPr>
              <a:t>[ -]   [й']                </a:t>
            </a:r>
            <a:r>
              <a:rPr lang="ru-RU" sz="2400" dirty="0" err="1" smtClean="0"/>
              <a:t>Хх</a:t>
            </a:r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00B0F0"/>
                </a:solidFill>
              </a:rPr>
              <a:t>[</a:t>
            </a:r>
            <a:r>
              <a:rPr lang="ru-RU" sz="2400" dirty="0">
                <a:solidFill>
                  <a:srgbClr val="00B0F0"/>
                </a:solidFill>
              </a:rPr>
              <a:t>х]   [х']                            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Кк</a:t>
            </a:r>
            <a:r>
              <a:rPr lang="ru-RU" sz="2400" dirty="0"/>
              <a:t>    </a:t>
            </a:r>
            <a:r>
              <a:rPr lang="ru-RU" sz="2400" dirty="0">
                <a:solidFill>
                  <a:srgbClr val="00B050"/>
                </a:solidFill>
              </a:rPr>
              <a:t>[к]   [к']                 </a:t>
            </a:r>
            <a:r>
              <a:rPr lang="ru-RU" sz="2400" dirty="0" err="1" smtClean="0"/>
              <a:t>Цц</a:t>
            </a:r>
            <a:r>
              <a:rPr lang="ru-RU" sz="2400" dirty="0" smtClean="0"/>
              <a:t>      </a:t>
            </a:r>
            <a:r>
              <a:rPr lang="ru-RU" sz="2400" dirty="0">
                <a:solidFill>
                  <a:srgbClr val="00B0F0"/>
                </a:solidFill>
              </a:rPr>
              <a:t>[ц ]  [-'] </a:t>
            </a:r>
          </a:p>
        </p:txBody>
      </p:sp>
    </p:spTree>
    <p:extLst>
      <p:ext uri="{BB962C8B-B14F-4D97-AF65-F5344CB8AC3E}">
        <p14:creationId xmlns:p14="http://schemas.microsoft.com/office/powerpoint/2010/main" val="24522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9531" y="299695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[б</a:t>
            </a:r>
            <a:r>
              <a:rPr lang="ru-RU" sz="2400" dirty="0" smtClean="0"/>
              <a:t>]  [</a:t>
            </a:r>
            <a:r>
              <a:rPr lang="ru-RU" sz="2400" dirty="0"/>
              <a:t>в</a:t>
            </a:r>
            <a:r>
              <a:rPr lang="ru-RU" sz="2400" dirty="0" smtClean="0"/>
              <a:t>]  [</a:t>
            </a:r>
            <a:r>
              <a:rPr lang="ru-RU" sz="2400" dirty="0"/>
              <a:t>г</a:t>
            </a:r>
            <a:r>
              <a:rPr lang="ru-RU" sz="2400" dirty="0" smtClean="0"/>
              <a:t>]  [</a:t>
            </a:r>
            <a:r>
              <a:rPr lang="ru-RU" sz="2400" dirty="0"/>
              <a:t>д</a:t>
            </a:r>
            <a:r>
              <a:rPr lang="ru-RU" sz="2400" dirty="0" smtClean="0"/>
              <a:t>]  [</a:t>
            </a:r>
            <a:r>
              <a:rPr lang="ru-RU" sz="2400" dirty="0"/>
              <a:t>з</a:t>
            </a:r>
            <a:r>
              <a:rPr lang="ru-RU" sz="2400" dirty="0" smtClean="0"/>
              <a:t>]  [</a:t>
            </a:r>
            <a:r>
              <a:rPr lang="ru-RU" sz="2400" dirty="0"/>
              <a:t>к</a:t>
            </a:r>
            <a:r>
              <a:rPr lang="ru-RU" sz="2400" dirty="0" smtClean="0"/>
              <a:t>]   [</a:t>
            </a:r>
            <a:r>
              <a:rPr lang="ru-RU" sz="2400" dirty="0"/>
              <a:t>л</a:t>
            </a:r>
            <a:r>
              <a:rPr lang="ru-RU" sz="2400" dirty="0" smtClean="0"/>
              <a:t>]   [</a:t>
            </a:r>
            <a:r>
              <a:rPr lang="ru-RU" sz="2400" dirty="0"/>
              <a:t>м</a:t>
            </a:r>
            <a:r>
              <a:rPr lang="ru-RU" sz="2400" dirty="0" smtClean="0"/>
              <a:t>]  [</a:t>
            </a:r>
            <a:r>
              <a:rPr lang="ru-RU" sz="2400" dirty="0"/>
              <a:t>н</a:t>
            </a:r>
            <a:r>
              <a:rPr lang="ru-RU" sz="2400" dirty="0" smtClean="0"/>
              <a:t>]  [</a:t>
            </a:r>
            <a:r>
              <a:rPr lang="ru-RU" sz="2400" dirty="0"/>
              <a:t>п</a:t>
            </a:r>
            <a:r>
              <a:rPr lang="ru-RU" sz="2400" dirty="0" smtClean="0"/>
              <a:t>]  [</a:t>
            </a:r>
            <a:r>
              <a:rPr lang="ru-RU" sz="2400" dirty="0"/>
              <a:t>р</a:t>
            </a:r>
            <a:r>
              <a:rPr lang="ru-RU" sz="2400" dirty="0" smtClean="0"/>
              <a:t>]   [с]   [</a:t>
            </a:r>
            <a:r>
              <a:rPr lang="ru-RU" sz="2400" dirty="0"/>
              <a:t>т</a:t>
            </a:r>
            <a:r>
              <a:rPr lang="ru-RU" sz="2400" dirty="0" smtClean="0"/>
              <a:t>]   [</a:t>
            </a:r>
            <a:r>
              <a:rPr lang="ru-RU" sz="2400" dirty="0"/>
              <a:t>ф</a:t>
            </a:r>
            <a:r>
              <a:rPr lang="ru-RU" sz="2400" dirty="0" smtClean="0"/>
              <a:t>]  [</a:t>
            </a:r>
            <a:r>
              <a:rPr lang="ru-RU" sz="2400" dirty="0"/>
              <a:t>х]</a:t>
            </a:r>
          </a:p>
          <a:p>
            <a:r>
              <a:rPr lang="ru-RU" sz="2400" dirty="0"/>
              <a:t>[б</a:t>
            </a:r>
            <a:r>
              <a:rPr lang="ru-RU" sz="2400" dirty="0" smtClean="0"/>
              <a:t>'] [</a:t>
            </a:r>
            <a:r>
              <a:rPr lang="ru-RU" sz="2400" dirty="0"/>
              <a:t>в</a:t>
            </a:r>
            <a:r>
              <a:rPr lang="ru-RU" sz="2400" dirty="0" smtClean="0"/>
              <a:t>'] [</a:t>
            </a:r>
            <a:r>
              <a:rPr lang="ru-RU" sz="2400" dirty="0"/>
              <a:t>г</a:t>
            </a:r>
            <a:r>
              <a:rPr lang="ru-RU" sz="2400" dirty="0" smtClean="0"/>
              <a:t>'] [</a:t>
            </a:r>
            <a:r>
              <a:rPr lang="ru-RU" sz="2400" dirty="0"/>
              <a:t>д</a:t>
            </a:r>
            <a:r>
              <a:rPr lang="ru-RU" sz="2400" dirty="0" smtClean="0"/>
              <a:t>'] [</a:t>
            </a:r>
            <a:r>
              <a:rPr lang="ru-RU" sz="2400" dirty="0"/>
              <a:t>з</a:t>
            </a:r>
            <a:r>
              <a:rPr lang="ru-RU" sz="2400" dirty="0" smtClean="0"/>
              <a:t>']  [</a:t>
            </a:r>
            <a:r>
              <a:rPr lang="ru-RU" sz="2400" dirty="0"/>
              <a:t>к</a:t>
            </a:r>
            <a:r>
              <a:rPr lang="ru-RU" sz="2400" dirty="0" smtClean="0"/>
              <a:t>']  [</a:t>
            </a:r>
            <a:r>
              <a:rPr lang="ru-RU" sz="2400" dirty="0"/>
              <a:t>л</a:t>
            </a:r>
            <a:r>
              <a:rPr lang="ru-RU" sz="2400" dirty="0" smtClean="0"/>
              <a:t>'] [</a:t>
            </a:r>
            <a:r>
              <a:rPr lang="ru-RU" sz="2400" dirty="0"/>
              <a:t>м</a:t>
            </a:r>
            <a:r>
              <a:rPr lang="ru-RU" sz="2400" dirty="0" smtClean="0"/>
              <a:t>']  [</a:t>
            </a:r>
            <a:r>
              <a:rPr lang="ru-RU" sz="2400" dirty="0"/>
              <a:t>н</a:t>
            </a:r>
            <a:r>
              <a:rPr lang="ru-RU" sz="2400" dirty="0" smtClean="0"/>
              <a:t>']  [</a:t>
            </a:r>
            <a:r>
              <a:rPr lang="ru-RU" sz="2400" dirty="0"/>
              <a:t>п</a:t>
            </a:r>
            <a:r>
              <a:rPr lang="ru-RU" sz="2400" dirty="0" smtClean="0"/>
              <a:t>'] [р‘]  [</a:t>
            </a:r>
            <a:r>
              <a:rPr lang="ru-RU" sz="2400" dirty="0"/>
              <a:t>с</a:t>
            </a:r>
            <a:r>
              <a:rPr lang="ru-RU" sz="2400" dirty="0" smtClean="0"/>
              <a:t>']  [т‘]  [</a:t>
            </a:r>
            <a:r>
              <a:rPr lang="ru-RU" sz="2400" dirty="0"/>
              <a:t>ф</a:t>
            </a:r>
            <a:r>
              <a:rPr lang="ru-RU" sz="2400" dirty="0" smtClean="0"/>
              <a:t>'] [</a:t>
            </a:r>
            <a:r>
              <a:rPr lang="ru-RU" sz="2400" dirty="0"/>
              <a:t>х']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83404"/>
            <a:ext cx="88569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CC6600"/>
                </a:solidFill>
              </a:rPr>
              <a:t>Большинство согласных образует </a:t>
            </a:r>
          </a:p>
          <a:p>
            <a:r>
              <a:rPr lang="ru-RU" sz="4000" dirty="0" smtClean="0">
                <a:solidFill>
                  <a:srgbClr val="CC6600"/>
                </a:solidFill>
              </a:rPr>
              <a:t>пары </a:t>
            </a:r>
            <a:r>
              <a:rPr lang="ru-RU" sz="4000" dirty="0">
                <a:solidFill>
                  <a:srgbClr val="CC6600"/>
                </a:solidFill>
              </a:rPr>
              <a:t>твёрдых и мягких согласных:</a:t>
            </a:r>
          </a:p>
        </p:txBody>
      </p:sp>
    </p:spTree>
    <p:extLst>
      <p:ext uri="{BB962C8B-B14F-4D97-AF65-F5344CB8AC3E}">
        <p14:creationId xmlns:p14="http://schemas.microsoft.com/office/powerpoint/2010/main" val="262043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692696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  </a:t>
            </a:r>
            <a:r>
              <a:rPr lang="ru-RU" sz="4000" dirty="0" smtClean="0">
                <a:solidFill>
                  <a:srgbClr val="CC6600"/>
                </a:solidFill>
              </a:rPr>
              <a:t>Не образуют пар следующие  </a:t>
            </a:r>
          </a:p>
          <a:p>
            <a:r>
              <a:rPr lang="ru-RU" sz="4000" dirty="0" smtClean="0">
                <a:solidFill>
                  <a:srgbClr val="CC6600"/>
                </a:solidFill>
              </a:rPr>
              <a:t> твёрдые и  мягкие согласные</a:t>
            </a:r>
          </a:p>
          <a:p>
            <a:r>
              <a:rPr lang="ru-RU" sz="4000" dirty="0">
                <a:solidFill>
                  <a:srgbClr val="CC6600"/>
                </a:solidFill>
              </a:rPr>
              <a:t> </a:t>
            </a:r>
            <a:r>
              <a:rPr lang="ru-RU" sz="4000" dirty="0" smtClean="0">
                <a:solidFill>
                  <a:srgbClr val="CC6600"/>
                </a:solidFill>
              </a:rPr>
              <a:t>                     звуки:</a:t>
            </a:r>
            <a:endParaRPr lang="ru-RU" sz="4000" dirty="0">
              <a:solidFill>
                <a:srgbClr val="CC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299799"/>
            <a:ext cx="727280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Твёрдые	</a:t>
            </a:r>
            <a:r>
              <a:rPr lang="ru-RU" sz="2800" dirty="0" smtClean="0"/>
              <a:t>   [</a:t>
            </a:r>
            <a:r>
              <a:rPr lang="ru-RU" sz="2800" dirty="0"/>
              <a:t>ж</a:t>
            </a:r>
            <a:r>
              <a:rPr lang="ru-RU" sz="2800" dirty="0" smtClean="0"/>
              <a:t>]    [</a:t>
            </a:r>
            <a:r>
              <a:rPr lang="ru-RU" sz="2800" dirty="0"/>
              <a:t>ш</a:t>
            </a:r>
            <a:r>
              <a:rPr lang="ru-RU" sz="2800" dirty="0" smtClean="0"/>
              <a:t>]   [</a:t>
            </a:r>
            <a:r>
              <a:rPr lang="ru-RU" sz="2800" dirty="0"/>
              <a:t>ц] </a:t>
            </a:r>
            <a:r>
              <a:rPr lang="ru-RU" sz="2800" dirty="0" smtClean="0"/>
              <a:t>    [  </a:t>
            </a:r>
            <a:r>
              <a:rPr lang="ru-RU" sz="2800" dirty="0"/>
              <a:t> </a:t>
            </a:r>
            <a:r>
              <a:rPr lang="ru-RU" sz="2800" dirty="0" smtClean="0"/>
              <a:t>]    </a:t>
            </a:r>
            <a:r>
              <a:rPr lang="ru-RU" sz="2800" dirty="0"/>
              <a:t>[  </a:t>
            </a:r>
            <a:r>
              <a:rPr lang="ru-RU" sz="2800" dirty="0" smtClean="0"/>
              <a:t> ]    </a:t>
            </a:r>
            <a:r>
              <a:rPr lang="ru-RU" sz="2800" dirty="0"/>
              <a:t>[  </a:t>
            </a:r>
            <a:r>
              <a:rPr lang="ru-RU" sz="2800" dirty="0" smtClean="0"/>
              <a:t>] </a:t>
            </a:r>
            <a:endParaRPr lang="ru-RU" sz="2800" dirty="0"/>
          </a:p>
          <a:p>
            <a:r>
              <a:rPr lang="ru-RU" sz="2800" dirty="0"/>
              <a:t>Мягкие	</a:t>
            </a:r>
            <a:r>
              <a:rPr lang="ru-RU" sz="2800" dirty="0" smtClean="0"/>
              <a:t>   [  </a:t>
            </a:r>
            <a:r>
              <a:rPr lang="ru-RU" sz="2800" dirty="0"/>
              <a:t>'] </a:t>
            </a:r>
            <a:r>
              <a:rPr lang="ru-RU" sz="2800" dirty="0" smtClean="0"/>
              <a:t>   [  ']    [  </a:t>
            </a:r>
            <a:r>
              <a:rPr lang="ru-RU" sz="2800" dirty="0"/>
              <a:t>']    </a:t>
            </a:r>
            <a:r>
              <a:rPr lang="ru-RU" sz="2800" dirty="0" smtClean="0"/>
              <a:t> [</a:t>
            </a:r>
            <a:r>
              <a:rPr lang="ru-RU" sz="2800" dirty="0"/>
              <a:t>ч</a:t>
            </a:r>
            <a:r>
              <a:rPr lang="ru-RU" sz="2800" dirty="0" smtClean="0"/>
              <a:t>']   [</a:t>
            </a:r>
            <a:r>
              <a:rPr lang="ru-RU" sz="2800" dirty="0"/>
              <a:t>щ'] </a:t>
            </a:r>
            <a:r>
              <a:rPr lang="ru-RU" sz="2800" dirty="0" smtClean="0"/>
              <a:t>  [й]</a:t>
            </a:r>
            <a:r>
              <a:rPr lang="ru-RU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1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Дворник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213" y="1600200"/>
            <a:ext cx="2677573" cy="4525963"/>
          </a:xfrm>
        </p:spPr>
      </p:pic>
    </p:spTree>
    <p:extLst>
      <p:ext uri="{BB962C8B-B14F-4D97-AF65-F5344CB8AC3E}">
        <p14:creationId xmlns:p14="http://schemas.microsoft.com/office/powerpoint/2010/main" val="3602655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1817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004" y="3645024"/>
            <a:ext cx="618172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36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7847" y="1052736"/>
            <a:ext cx="5256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Б</a:t>
            </a:r>
            <a:r>
              <a:rPr lang="ru-RU" sz="5400" dirty="0" smtClean="0"/>
              <a:t>очка – </a:t>
            </a:r>
            <a:r>
              <a:rPr lang="ru-RU" sz="5400" dirty="0" smtClean="0">
                <a:solidFill>
                  <a:srgbClr val="0070C0"/>
                </a:solidFill>
              </a:rPr>
              <a:t>п</a:t>
            </a:r>
            <a:r>
              <a:rPr lang="ru-RU" sz="5400" dirty="0" smtClean="0"/>
              <a:t>очка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Д</a:t>
            </a:r>
            <a:r>
              <a:rPr lang="ru-RU" sz="5400" dirty="0" smtClean="0"/>
              <a:t>оска – </a:t>
            </a:r>
            <a:r>
              <a:rPr lang="ru-RU" sz="5400" dirty="0" smtClean="0">
                <a:solidFill>
                  <a:srgbClr val="0070C0"/>
                </a:solidFill>
              </a:rPr>
              <a:t>т</a:t>
            </a:r>
            <a:r>
              <a:rPr lang="ru-RU" sz="5400" dirty="0" smtClean="0"/>
              <a:t>оска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Г</a:t>
            </a:r>
            <a:r>
              <a:rPr lang="ru-RU" sz="5400" dirty="0" smtClean="0"/>
              <a:t>олос -  </a:t>
            </a:r>
            <a:r>
              <a:rPr lang="ru-RU" sz="5400" dirty="0" smtClean="0">
                <a:solidFill>
                  <a:srgbClr val="0070C0"/>
                </a:solidFill>
              </a:rPr>
              <a:t>к</a:t>
            </a:r>
            <a:r>
              <a:rPr lang="ru-RU" sz="5400" dirty="0" smtClean="0"/>
              <a:t>олос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Ж</a:t>
            </a:r>
            <a:r>
              <a:rPr lang="ru-RU" sz="5400" dirty="0" smtClean="0"/>
              <a:t>ар  –   </a:t>
            </a:r>
            <a:r>
              <a:rPr lang="ru-RU" sz="5400" dirty="0" smtClean="0">
                <a:solidFill>
                  <a:srgbClr val="0070C0"/>
                </a:solidFill>
              </a:rPr>
              <a:t>ш</a:t>
            </a:r>
            <a:r>
              <a:rPr lang="ru-RU" sz="5400" dirty="0" smtClean="0"/>
              <a:t>ар</a:t>
            </a:r>
            <a:endParaRPr lang="ru-RU" sz="5400" dirty="0"/>
          </a:p>
          <a:p>
            <a:r>
              <a:rPr lang="ru-RU" sz="5400" dirty="0" smtClean="0"/>
              <a:t> </a:t>
            </a:r>
            <a:r>
              <a:rPr lang="ru-RU" sz="5400" dirty="0" smtClean="0">
                <a:solidFill>
                  <a:srgbClr val="00B050"/>
                </a:solidFill>
              </a:rPr>
              <a:t>З</a:t>
            </a:r>
            <a:r>
              <a:rPr lang="ru-RU" sz="5400" dirty="0" smtClean="0"/>
              <a:t>уд   -   </a:t>
            </a:r>
            <a:r>
              <a:rPr lang="ru-RU" sz="5400" dirty="0" smtClean="0">
                <a:solidFill>
                  <a:srgbClr val="0070C0"/>
                </a:solidFill>
              </a:rPr>
              <a:t>с</a:t>
            </a:r>
            <a:r>
              <a:rPr lang="ru-RU" sz="5400" dirty="0" smtClean="0"/>
              <a:t>уд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77185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85" y="740997"/>
            <a:ext cx="8820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CC6600"/>
                </a:solidFill>
              </a:rPr>
              <a:t>Парные звонкие и глухие согласные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828836"/>
            <a:ext cx="8496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ЗВОНКИЕ   [Б</a:t>
            </a:r>
            <a:r>
              <a:rPr lang="ru-RU" sz="2400" dirty="0">
                <a:solidFill>
                  <a:srgbClr val="00B050"/>
                </a:solidFill>
              </a:rPr>
              <a:t>] </a:t>
            </a:r>
            <a:r>
              <a:rPr lang="ru-RU" sz="2400" dirty="0" smtClean="0">
                <a:solidFill>
                  <a:srgbClr val="00B050"/>
                </a:solidFill>
              </a:rPr>
              <a:t> [</a:t>
            </a:r>
            <a:r>
              <a:rPr lang="ru-RU" sz="2400" dirty="0">
                <a:solidFill>
                  <a:srgbClr val="00B050"/>
                </a:solidFill>
              </a:rPr>
              <a:t>Б’] </a:t>
            </a:r>
            <a:r>
              <a:rPr lang="ru-RU" sz="2400" dirty="0" smtClean="0">
                <a:solidFill>
                  <a:srgbClr val="00B050"/>
                </a:solidFill>
              </a:rPr>
              <a:t> [</a:t>
            </a:r>
            <a:r>
              <a:rPr lang="ru-RU" sz="2400" dirty="0">
                <a:solidFill>
                  <a:srgbClr val="00B050"/>
                </a:solidFill>
              </a:rPr>
              <a:t>В]  [В’] [Г] [Г’]  [Д] [Д’] [Ж] [З] [З’]</a:t>
            </a:r>
          </a:p>
          <a:p>
            <a:r>
              <a:rPr lang="ru-RU" sz="2400" dirty="0">
                <a:solidFill>
                  <a:schemeClr val="tx2"/>
                </a:solidFill>
              </a:rPr>
              <a:t>ГЛУХИЕ  </a:t>
            </a:r>
            <a:r>
              <a:rPr lang="ru-RU" sz="2400" dirty="0" smtClean="0">
                <a:solidFill>
                  <a:schemeClr val="tx2"/>
                </a:solidFill>
              </a:rPr>
              <a:t>     [</a:t>
            </a:r>
            <a:r>
              <a:rPr lang="ru-RU" sz="2400" dirty="0">
                <a:solidFill>
                  <a:schemeClr val="tx2"/>
                </a:solidFill>
              </a:rPr>
              <a:t>П] [П’] [Ф] [Ф’] [К] [К’] [Т] [Т’] [Ш] [С] [С’]</a:t>
            </a:r>
          </a:p>
        </p:txBody>
      </p:sp>
    </p:spTree>
    <p:extLst>
      <p:ext uri="{BB962C8B-B14F-4D97-AF65-F5344CB8AC3E}">
        <p14:creationId xmlns:p14="http://schemas.microsoft.com/office/powerpoint/2010/main" val="190187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 </a:t>
            </a:r>
            <a:r>
              <a:rPr lang="ru-RU" sz="3200" dirty="0" smtClean="0">
                <a:solidFill>
                  <a:srgbClr val="CC6600"/>
                </a:solidFill>
              </a:rPr>
              <a:t>НЕПАРНЫЕ </a:t>
            </a:r>
            <a:r>
              <a:rPr lang="ru-RU" sz="3200" dirty="0">
                <a:solidFill>
                  <a:srgbClr val="CC6600"/>
                </a:solidFill>
              </a:rPr>
              <a:t>ЗВОНКИЕ </a:t>
            </a:r>
            <a:r>
              <a:rPr lang="ru-RU" sz="3200" dirty="0" smtClean="0">
                <a:solidFill>
                  <a:srgbClr val="CC6600"/>
                </a:solidFill>
              </a:rPr>
              <a:t> И  ГЛУХИЕ</a:t>
            </a:r>
          </a:p>
          <a:p>
            <a:r>
              <a:rPr lang="ru-RU" sz="3200" dirty="0" smtClean="0">
                <a:solidFill>
                  <a:srgbClr val="CC6600"/>
                </a:solidFill>
              </a:rPr>
              <a:t>                         СОГЛАСНЫЕ</a:t>
            </a:r>
            <a:endParaRPr lang="ru-RU" sz="3200" dirty="0">
              <a:solidFill>
                <a:srgbClr val="CC66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828811"/>
              </p:ext>
            </p:extLst>
          </p:nvPr>
        </p:nvGraphicFramePr>
        <p:xfrm>
          <a:off x="446793" y="2060848"/>
          <a:ext cx="8157655" cy="443484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8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2000">
                <a:tc gridSpan="9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НЕПАРНЫЕ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 - 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[Й,]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[Л]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[Л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[М]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[М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[Н]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[Н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[Р]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[Р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САМЫЕ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ЗВОНКИЕ СОГЛАСНЫЕ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FFCC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[Х]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[Х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[Ц]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[ -,]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 - 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[Ч,]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 - 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[Щ,]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илеуша\Desktop\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5" y="1700808"/>
            <a:ext cx="8767520" cy="447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7325" y="476672"/>
            <a:ext cx="85391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CC6600"/>
                </a:solidFill>
              </a:rPr>
              <a:t>Помогите </a:t>
            </a:r>
            <a:r>
              <a:rPr lang="ru-RU" sz="4000" dirty="0">
                <a:solidFill>
                  <a:srgbClr val="CC6600"/>
                </a:solidFill>
              </a:rPr>
              <a:t>Маши и Мише заселить </a:t>
            </a:r>
            <a:endParaRPr lang="ru-RU" sz="4000" dirty="0" smtClean="0">
              <a:solidFill>
                <a:srgbClr val="CC6600"/>
              </a:solidFill>
            </a:endParaRPr>
          </a:p>
          <a:p>
            <a:r>
              <a:rPr lang="ru-RU" sz="4000" dirty="0" smtClean="0">
                <a:solidFill>
                  <a:srgbClr val="CC6600"/>
                </a:solidFill>
              </a:rPr>
              <a:t>  Дом парных </a:t>
            </a:r>
            <a:r>
              <a:rPr lang="ru-RU" sz="4000" dirty="0">
                <a:solidFill>
                  <a:srgbClr val="CC6600"/>
                </a:solidFill>
              </a:rPr>
              <a:t>согласных звуков</a:t>
            </a:r>
          </a:p>
        </p:txBody>
      </p:sp>
    </p:spTree>
    <p:extLst>
      <p:ext uri="{BB962C8B-B14F-4D97-AF65-F5344CB8AC3E}">
        <p14:creationId xmlns:p14="http://schemas.microsoft.com/office/powerpoint/2010/main" val="255061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1817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004" y="3645024"/>
            <a:ext cx="618172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52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илеуша\Desktop\бочч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41" y="389677"/>
            <a:ext cx="198640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илеуша\Desktop\почка лист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17796"/>
            <a:ext cx="2502925" cy="21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илеуша\Desktop\зу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9677"/>
            <a:ext cx="1818874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илеуша\Desktop\кор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476" y="4482619"/>
            <a:ext cx="2555980" cy="215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Милеуша\Desktop\гор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62" y="415249"/>
            <a:ext cx="2918312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Милеуша\Desktop\du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03" y="4509120"/>
            <a:ext cx="2655521" cy="21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2720052"/>
            <a:ext cx="14638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…очка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95387" y="3936845"/>
            <a:ext cx="14638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…очка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2938" y="2755244"/>
            <a:ext cx="1276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…ора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41037" y="3924344"/>
            <a:ext cx="1276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…ора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80058" y="2720051"/>
            <a:ext cx="10406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</a:t>
            </a:r>
            <a:r>
              <a:rPr lang="ru-RU" sz="3200" dirty="0" err="1">
                <a:solidFill>
                  <a:srgbClr val="0070C0"/>
                </a:solidFill>
              </a:rPr>
              <a:t>уб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4752" y="3897398"/>
            <a:ext cx="10406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…</a:t>
            </a:r>
            <a:r>
              <a:rPr lang="ru-RU" sz="3200" dirty="0" err="1">
                <a:solidFill>
                  <a:srgbClr val="0070C0"/>
                </a:solidFill>
              </a:rPr>
              <a:t>уб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илеуша\Desktop\с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60648"/>
            <a:ext cx="2088232" cy="230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илеуша\Desktop\соф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648"/>
            <a:ext cx="3048593" cy="228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илеуша\Desktop\удочк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23" y="4051808"/>
            <a:ext cx="3240360" cy="236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илеуша\Desktop\ут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51808"/>
            <a:ext cx="3480641" cy="239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38153" y="2420888"/>
            <a:ext cx="12121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со…а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54930" y="2472375"/>
            <a:ext cx="12121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со…а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87658" y="3467033"/>
            <a:ext cx="1680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у…очка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8911" y="3467033"/>
            <a:ext cx="1680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у…очка</a:t>
            </a:r>
          </a:p>
        </p:txBody>
      </p:sp>
    </p:spTree>
    <p:extLst>
      <p:ext uri="{BB962C8B-B14F-4D97-AF65-F5344CB8AC3E}">
        <p14:creationId xmlns:p14="http://schemas.microsoft.com/office/powerpoint/2010/main" val="3160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7847" y="1052736"/>
            <a:ext cx="5256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Б</a:t>
            </a:r>
            <a:r>
              <a:rPr lang="ru-RU" sz="5400" dirty="0" smtClean="0"/>
              <a:t>очка – </a:t>
            </a:r>
            <a:r>
              <a:rPr lang="ru-RU" sz="5400" dirty="0" smtClean="0">
                <a:solidFill>
                  <a:srgbClr val="0070C0"/>
                </a:solidFill>
              </a:rPr>
              <a:t>п</a:t>
            </a:r>
            <a:r>
              <a:rPr lang="ru-RU" sz="5400" dirty="0" smtClean="0"/>
              <a:t>очка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Д</a:t>
            </a:r>
            <a:r>
              <a:rPr lang="ru-RU" sz="5400" dirty="0" smtClean="0"/>
              <a:t>оска – </a:t>
            </a:r>
            <a:r>
              <a:rPr lang="ru-RU" sz="5400" dirty="0" smtClean="0">
                <a:solidFill>
                  <a:srgbClr val="0070C0"/>
                </a:solidFill>
              </a:rPr>
              <a:t>т</a:t>
            </a:r>
            <a:r>
              <a:rPr lang="ru-RU" sz="5400" dirty="0" smtClean="0"/>
              <a:t>оска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Г</a:t>
            </a:r>
            <a:r>
              <a:rPr lang="ru-RU" sz="5400" dirty="0" smtClean="0"/>
              <a:t>олос -  </a:t>
            </a:r>
            <a:r>
              <a:rPr lang="ru-RU" sz="5400" dirty="0" smtClean="0">
                <a:solidFill>
                  <a:srgbClr val="0070C0"/>
                </a:solidFill>
              </a:rPr>
              <a:t>к</a:t>
            </a:r>
            <a:r>
              <a:rPr lang="ru-RU" sz="5400" dirty="0" smtClean="0"/>
              <a:t>олос</a:t>
            </a:r>
          </a:p>
          <a:p>
            <a:r>
              <a:rPr lang="ru-RU" sz="5400" dirty="0" smtClean="0">
                <a:solidFill>
                  <a:srgbClr val="00B050"/>
                </a:solidFill>
              </a:rPr>
              <a:t>Ж</a:t>
            </a:r>
            <a:r>
              <a:rPr lang="ru-RU" sz="5400" dirty="0" smtClean="0"/>
              <a:t>ар  –   </a:t>
            </a:r>
            <a:r>
              <a:rPr lang="ru-RU" sz="5400" dirty="0" smtClean="0">
                <a:solidFill>
                  <a:srgbClr val="0070C0"/>
                </a:solidFill>
              </a:rPr>
              <a:t>ш</a:t>
            </a:r>
            <a:r>
              <a:rPr lang="ru-RU" sz="5400" dirty="0" smtClean="0"/>
              <a:t>ар</a:t>
            </a:r>
            <a:endParaRPr lang="ru-RU" sz="5400" dirty="0"/>
          </a:p>
          <a:p>
            <a:r>
              <a:rPr lang="ru-RU" sz="5400" dirty="0" smtClean="0"/>
              <a:t> </a:t>
            </a:r>
            <a:r>
              <a:rPr lang="ru-RU" sz="5400" dirty="0" smtClean="0">
                <a:solidFill>
                  <a:srgbClr val="00B050"/>
                </a:solidFill>
              </a:rPr>
              <a:t>З</a:t>
            </a:r>
            <a:r>
              <a:rPr lang="ru-RU" sz="5400" dirty="0" smtClean="0"/>
              <a:t>уд   -   </a:t>
            </a:r>
            <a:r>
              <a:rPr lang="ru-RU" sz="5400" dirty="0" smtClean="0">
                <a:solidFill>
                  <a:srgbClr val="0070C0"/>
                </a:solidFill>
              </a:rPr>
              <a:t>с</a:t>
            </a:r>
            <a:r>
              <a:rPr lang="ru-RU" sz="5400" dirty="0" smtClean="0"/>
              <a:t>уд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4828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 большие молодцы!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66" y="1484784"/>
            <a:ext cx="5953067" cy="5185680"/>
          </a:xfrm>
        </p:spPr>
      </p:pic>
    </p:spTree>
    <p:extLst>
      <p:ext uri="{BB962C8B-B14F-4D97-AF65-F5344CB8AC3E}">
        <p14:creationId xmlns:p14="http://schemas.microsoft.com/office/powerpoint/2010/main" val="171530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99A3BFDF0214F488FA1AF1F8AEF63FB" ma:contentTypeVersion="0" ma:contentTypeDescription="Создание документа." ma:contentTypeScope="" ma:versionID="2d8fc188db1555c40b08debb3206832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F56D520-0981-45DA-BDEB-35D2776B51F4}"/>
</file>

<file path=customXml/itemProps2.xml><?xml version="1.0" encoding="utf-8"?>
<ds:datastoreItem xmlns:ds="http://schemas.openxmlformats.org/officeDocument/2006/customXml" ds:itemID="{5D1E61A6-E9A1-497B-A036-A823A84C504A}"/>
</file>

<file path=customXml/itemProps3.xml><?xml version="1.0" encoding="utf-8"?>
<ds:datastoreItem xmlns:ds="http://schemas.openxmlformats.org/officeDocument/2006/customXml" ds:itemID="{2C9F6EE8-5656-49C8-8BA2-1F035B83ED36}"/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TC101859868[[fn=Термический]]</Template>
  <TotalTime>370</TotalTime>
  <Words>826</Words>
  <Application>Microsoft Office PowerPoint</Application>
  <PresentationFormat>Экран (4:3)</PresentationFormat>
  <Paragraphs>120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Century Gothic</vt:lpstr>
      <vt:lpstr>Courier New</vt:lpstr>
      <vt:lpstr>Palatino Linotype</vt:lpstr>
      <vt:lpstr>Times New Roman</vt:lpstr>
      <vt:lpstr>Wingdings</vt:lpstr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и задачи урока</vt:lpstr>
      <vt:lpstr>Презентация PowerPoint</vt:lpstr>
      <vt:lpstr>Презентация PowerPoint</vt:lpstr>
      <vt:lpstr>Презентация PowerPoint</vt:lpstr>
      <vt:lpstr>Дворник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 большие молодцы!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Ситдикова</dc:creator>
  <cp:lastModifiedBy>RePack by Diakov</cp:lastModifiedBy>
  <cp:revision>35</cp:revision>
  <dcterms:created xsi:type="dcterms:W3CDTF">2012-12-17T17:29:30Z</dcterms:created>
  <dcterms:modified xsi:type="dcterms:W3CDTF">2019-04-08T19:10:09Z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0x010100B99A3BFDF0214F488FA1AF1F8AEF63FB</vt:lpwstr>
  </property>
</Properties>
</file>