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67" r:id="rId10"/>
    <p:sldId id="256" r:id="rId11"/>
    <p:sldId id="257" r:id="rId12"/>
    <p:sldId id="258" r:id="rId13"/>
    <p:sldId id="265" r:id="rId14"/>
    <p:sldId id="272" r:id="rId15"/>
    <p:sldId id="264" r:id="rId16"/>
    <p:sldId id="268" r:id="rId17"/>
    <p:sldId id="260" r:id="rId18"/>
    <p:sldId id="269" r:id="rId19"/>
    <p:sldId id="266" r:id="rId20"/>
    <p:sldId id="270" r:id="rId21"/>
    <p:sldId id="262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40000"/>
                <a:lumOff val="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4D18E-F31B-4A38-A8AC-275D71E9E28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DC4BB-A7F7-4BB7-921D-DAB294957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57;&#1086;&#1094;&#1080;&#1072;&#1083;&#1100;&#1085;&#1099;&#1081;%20&#1088;&#1086;&#1083;&#1080;&#1082;.avi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Организация проектной деятельности на уроках ОБЖ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Образовательные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инструмент профессиональной деятельности педагога;</a:t>
            </a:r>
          </a:p>
          <a:p>
            <a:r>
              <a:rPr lang="ru-RU" dirty="0" smtClean="0"/>
              <a:t>применение различных технологий позволяет учителю </a:t>
            </a:r>
            <a:r>
              <a:rPr lang="ru-RU" dirty="0" smtClean="0"/>
              <a:t>продуктивно использовать </a:t>
            </a:r>
            <a:r>
              <a:rPr lang="ru-RU" dirty="0" smtClean="0"/>
              <a:t>учебное время и добиваться высоких результатов </a:t>
            </a:r>
            <a:r>
              <a:rPr lang="ru-RU" dirty="0" err="1" smtClean="0"/>
              <a:t>обученности</a:t>
            </a:r>
            <a:r>
              <a:rPr lang="ru-RU" dirty="0" smtClean="0"/>
              <a:t> </a:t>
            </a:r>
            <a:r>
              <a:rPr lang="ru-RU" dirty="0" smtClean="0"/>
              <a:t>учащихся;</a:t>
            </a:r>
          </a:p>
          <a:p>
            <a:r>
              <a:rPr lang="ru-RU" dirty="0" smtClean="0"/>
              <a:t>позволяет организовать управляемость образовательным процессом.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Инновационные педагогические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Определение: </a:t>
            </a:r>
            <a:r>
              <a:rPr lang="ru-RU" dirty="0" smtClean="0"/>
              <a:t>система методов, способов, приемов обучения, воспитательных средств, направленных на достижение позитивных результатов за счет динамичных изменений в личностном развитии в современных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</a:t>
            </a:r>
            <a:r>
              <a:rPr lang="ru-RU" dirty="0" smtClean="0"/>
              <a:t>условиях;</a:t>
            </a:r>
          </a:p>
          <a:p>
            <a:r>
              <a:rPr lang="ru-RU" dirty="0" smtClean="0"/>
              <a:t>направлены на то, чтобы организовать образовательный процесс на качественно новых методах, средствах,</a:t>
            </a:r>
            <a:br>
              <a:rPr lang="ru-RU" dirty="0" smtClean="0"/>
            </a:br>
            <a:r>
              <a:rPr lang="ru-RU" dirty="0" smtClean="0"/>
              <a:t>принципах, которые будут направлены на достижение эффективных результатов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Инновационные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технология </a:t>
            </a:r>
            <a:r>
              <a:rPr lang="ru-RU" dirty="0" smtClean="0"/>
              <a:t>проблемного обучения;</a:t>
            </a:r>
          </a:p>
          <a:p>
            <a:r>
              <a:rPr lang="ru-RU" dirty="0" smtClean="0"/>
              <a:t>технология </a:t>
            </a:r>
            <a:r>
              <a:rPr lang="ru-RU" dirty="0" smtClean="0"/>
              <a:t>дифференцированного обучения;</a:t>
            </a:r>
          </a:p>
          <a:p>
            <a:r>
              <a:rPr lang="ru-RU" dirty="0" smtClean="0"/>
              <a:t>игровая </a:t>
            </a:r>
            <a:r>
              <a:rPr lang="ru-RU" dirty="0" smtClean="0"/>
              <a:t>технологию;</a:t>
            </a:r>
          </a:p>
          <a:p>
            <a:r>
              <a:rPr lang="ru-RU" dirty="0" smtClean="0"/>
              <a:t>технология </a:t>
            </a:r>
            <a:r>
              <a:rPr lang="ru-RU" dirty="0" smtClean="0"/>
              <a:t>интегрированного обучения;</a:t>
            </a:r>
          </a:p>
          <a:p>
            <a:r>
              <a:rPr lang="ru-RU" dirty="0" err="1" smtClean="0"/>
              <a:t>здоровьесберегающая</a:t>
            </a:r>
            <a:r>
              <a:rPr lang="ru-RU" dirty="0" smtClean="0"/>
              <a:t> технология;</a:t>
            </a:r>
            <a:endParaRPr lang="ru-RU" dirty="0" smtClean="0"/>
          </a:p>
          <a:p>
            <a:r>
              <a:rPr lang="ru-RU" dirty="0" smtClean="0"/>
              <a:t>технология </a:t>
            </a:r>
            <a:r>
              <a:rPr lang="ru-RU" dirty="0" smtClean="0"/>
              <a:t>проектной и поисково-исследовательской деятельности;</a:t>
            </a:r>
          </a:p>
          <a:p>
            <a:r>
              <a:rPr lang="ru-RU" dirty="0" smtClean="0"/>
              <a:t>информационно-коммуникационная технология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Учебный проект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система обучения, при которой обучающиеся приобретают знания в процессе планирования и реализации постоянно новых усложняющихся практических заданий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проектов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 </a:t>
            </a:r>
            <a:r>
              <a:rPr lang="ru-RU" dirty="0" smtClean="0"/>
              <a:t>доминированию в проектной деятельности (творческие; исследовательские; ролевые; практико-ориентированные; ознакомительные – ориентировочные; поисковые);</a:t>
            </a:r>
          </a:p>
          <a:p>
            <a:r>
              <a:rPr lang="ru-RU" dirty="0" smtClean="0"/>
              <a:t>по </a:t>
            </a:r>
            <a:r>
              <a:rPr lang="ru-RU" dirty="0" smtClean="0"/>
              <a:t>предметно – содержательной области (</a:t>
            </a:r>
            <a:r>
              <a:rPr lang="ru-RU" dirty="0" err="1" smtClean="0"/>
              <a:t>монопроект</a:t>
            </a:r>
            <a:r>
              <a:rPr lang="ru-RU" dirty="0" smtClean="0"/>
              <a:t> (в </a:t>
            </a:r>
            <a:r>
              <a:rPr lang="ru-RU" dirty="0" smtClean="0"/>
              <a:t>одной области</a:t>
            </a:r>
            <a:r>
              <a:rPr lang="ru-RU" dirty="0" smtClean="0"/>
              <a:t>); </a:t>
            </a:r>
            <a:r>
              <a:rPr lang="ru-RU" dirty="0" err="1" smtClean="0"/>
              <a:t>межпредметный</a:t>
            </a:r>
            <a:r>
              <a:rPr lang="ru-RU" dirty="0" smtClean="0"/>
              <a:t> проект);</a:t>
            </a:r>
          </a:p>
          <a:p>
            <a:r>
              <a:rPr lang="ru-RU" dirty="0" smtClean="0"/>
              <a:t>по </a:t>
            </a:r>
            <a:r>
              <a:rPr lang="ru-RU" dirty="0" smtClean="0"/>
              <a:t>характеру контактов (среди класса, учебной группы, города,</a:t>
            </a:r>
            <a:br>
              <a:rPr lang="ru-RU" dirty="0" smtClean="0"/>
            </a:br>
            <a:r>
              <a:rPr lang="ru-RU" dirty="0" smtClean="0"/>
              <a:t>региона, страны, разных стран);</a:t>
            </a:r>
          </a:p>
          <a:p>
            <a:r>
              <a:rPr lang="ru-RU" dirty="0" smtClean="0"/>
              <a:t>по </a:t>
            </a:r>
            <a:r>
              <a:rPr lang="ru-RU" dirty="0" smtClean="0"/>
              <a:t>количеству участников проекта;</a:t>
            </a:r>
          </a:p>
          <a:p>
            <a:r>
              <a:rPr lang="ru-RU" dirty="0" smtClean="0"/>
              <a:t>по </a:t>
            </a:r>
            <a:r>
              <a:rPr lang="ru-RU" dirty="0" smtClean="0"/>
              <a:t>характеру координации проекта (непосредственный (</a:t>
            </a:r>
            <a:r>
              <a:rPr lang="ru-RU" dirty="0" smtClean="0"/>
              <a:t>жесткий, гибкий</a:t>
            </a:r>
            <a:r>
              <a:rPr lang="ru-RU" dirty="0" smtClean="0"/>
              <a:t>), скрытый);</a:t>
            </a:r>
          </a:p>
          <a:p>
            <a:r>
              <a:rPr lang="ru-RU" dirty="0" smtClean="0"/>
              <a:t>по </a:t>
            </a:r>
            <a:r>
              <a:rPr lang="ru-RU" dirty="0" smtClean="0"/>
              <a:t>продолжительности выполнения проекта.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старшего школьного возраста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ведущей </a:t>
            </a:r>
            <a:r>
              <a:rPr lang="ru-RU" dirty="0" smtClean="0"/>
              <a:t>деятельностью является </a:t>
            </a:r>
            <a:r>
              <a:rPr lang="ru-RU" dirty="0" smtClean="0"/>
              <a:t>учебно-профессиональная;</a:t>
            </a:r>
          </a:p>
          <a:p>
            <a:r>
              <a:rPr lang="ru-RU" dirty="0" smtClean="0"/>
              <a:t>обучающиеся </a:t>
            </a:r>
            <a:r>
              <a:rPr lang="ru-RU" dirty="0" smtClean="0"/>
              <a:t>уже могут выстраивать логические цепочки, умеют обобщать и делать выводы, внимание по сравнению со средним школьным возрастом более </a:t>
            </a:r>
            <a:r>
              <a:rPr lang="ru-RU" dirty="0" smtClean="0"/>
              <a:t>устойчивое.</a:t>
            </a:r>
          </a:p>
          <a:p>
            <a:r>
              <a:rPr lang="ru-RU" dirty="0" smtClean="0"/>
              <a:t>Поэтому </a:t>
            </a:r>
            <a:r>
              <a:rPr lang="ru-RU" dirty="0" smtClean="0"/>
              <a:t>следует делать акцент именно на ознакомительно-ориентировочных, исследовательских, практико-ориентированных проектах.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4214842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Исследовательский проект. </a:t>
            </a:r>
            <a:r>
              <a:rPr lang="ru-RU" dirty="0" smtClean="0"/>
              <a:t>Суть данного проекта заключается в том,</a:t>
            </a:r>
            <a:br>
              <a:rPr lang="ru-RU" dirty="0" smtClean="0"/>
            </a:br>
            <a:r>
              <a:rPr lang="ru-RU" dirty="0" smtClean="0"/>
              <a:t>что он должен быть основан на точных научных данных, исследований ученых. Целью такого проекта является получения новых научных знаний,</a:t>
            </a:r>
            <a:br>
              <a:rPr lang="ru-RU" dirty="0" smtClean="0"/>
            </a:br>
            <a:r>
              <a:rPr lang="ru-RU" dirty="0" smtClean="0"/>
              <a:t>как в теоретическом, так и в практическом плане. При выборе темы исследовательского проекта акцент делается на актуальность проблемы.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214290"/>
            <a:ext cx="4214842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Практико-ориентированные проекты. </a:t>
            </a:r>
            <a:r>
              <a:rPr lang="ru-RU" dirty="0" smtClean="0"/>
              <a:t>Результатом данных проектов</a:t>
            </a:r>
            <a:br>
              <a:rPr lang="ru-RU" dirty="0" smtClean="0"/>
            </a:br>
            <a:r>
              <a:rPr lang="ru-RU" dirty="0" smtClean="0"/>
              <a:t>является методические рекомендации, справочный материал, буклеты. Как</a:t>
            </a:r>
            <a:br>
              <a:rPr lang="ru-RU" dirty="0" smtClean="0"/>
            </a:br>
            <a:r>
              <a:rPr lang="ru-RU" dirty="0" smtClean="0"/>
              <a:t>правило, данные проекты имеют четкую структуру, с фиксацией результатов</a:t>
            </a:r>
            <a:br>
              <a:rPr lang="ru-RU" dirty="0" smtClean="0"/>
            </a:br>
            <a:r>
              <a:rPr lang="ru-RU" dirty="0" smtClean="0"/>
              <a:t>о проделанной работе.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500438"/>
            <a:ext cx="4214842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Ознакомительно-ориентировочные проекты. </a:t>
            </a:r>
            <a:r>
              <a:rPr lang="ru-RU" dirty="0" smtClean="0"/>
              <a:t>Целью таких проектов</a:t>
            </a:r>
            <a:br>
              <a:rPr lang="ru-RU" dirty="0" smtClean="0"/>
            </a:br>
            <a:r>
              <a:rPr lang="ru-RU" dirty="0" smtClean="0"/>
              <a:t>является сбор информации об объекте, явление, для того, чтобы в дальнейшем предоставить широкой аудитории. Конечным продуктом данного проекта может стать видеоролик, статья, реферат и т.д.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3571876"/>
            <a:ext cx="4214842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Мини-проекты осуществляются в рамках одного урока, и их применение является эффективным на уроках ОБЖ, в связи с тем, что продукт проекта можно получить уже в конце занятия.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2214554"/>
            <a:ext cx="6715172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hlinkClick r:id="rId2" action="ppaction://hlinkfile"/>
              </a:rPr>
              <a:t>Определим тему урока, посмотрев видеоролик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Современный терроризм, его опасность.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8784976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Не нужно играть в слова и делить террористов на «умеренных» и «неумеренных». Хотелось бы понять, в чем разница. Наверное, по мнению некоторых специалистов, умеренные бандиты в умеренном количестве и нежным способом обезглавливают </a:t>
            </a:r>
            <a:r>
              <a:rPr lang="ru-RU" sz="2400" dirty="0" smtClean="0"/>
              <a:t>.</a:t>
            </a:r>
          </a:p>
          <a:p>
            <a:pPr algn="r"/>
            <a:r>
              <a:rPr lang="ru-RU" sz="2400" dirty="0" smtClean="0"/>
              <a:t>Президент России В. В. Путин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2924944"/>
            <a:ext cx="8640960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Терроризм </a:t>
            </a:r>
            <a:r>
              <a:rPr lang="ru-RU" sz="2000" dirty="0"/>
              <a:t>атакует всех нас. Он атакует станции метро в Москве, атакует школы, аэропорты... Терроризм нельзя делить на "свой" и "чужой", и борьбу с ним также нельзя делить. Думаю, мы должны объединить свои усилия в борьбе с терроризмом. Если террор победит в одной части мира, то победит и в другой. Вы не можете дать ему победить в одном месте и затем спрашивать: "Почему это происходит у нас?" В действительности если он победит в России, то победит и здесь, а если победит здесь, то победит и в </a:t>
            </a:r>
            <a:r>
              <a:rPr lang="ru-RU" sz="2000" dirty="0" smtClean="0"/>
              <a:t>России.</a:t>
            </a:r>
          </a:p>
          <a:p>
            <a:pPr algn="r"/>
            <a:r>
              <a:rPr lang="ru-RU" sz="2000" dirty="0"/>
              <a:t>Премьер-министр Израиля Биньямин </a:t>
            </a:r>
            <a:r>
              <a:rPr lang="ru-RU" sz="2000" dirty="0" smtClean="0"/>
              <a:t>Нетаньяху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43064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Борьба с терроризмом ведется не одно десятилетие.</a:t>
            </a:r>
            <a:br>
              <a:rPr lang="ru-RU" dirty="0" smtClean="0"/>
            </a:br>
            <a:r>
              <a:rPr lang="ru-RU" b="1" u="sng" dirty="0" smtClean="0"/>
              <a:t>Можно ли победить терроризм? </a:t>
            </a:r>
            <a:endParaRPr lang="ru-RU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существования терроризма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1" y="1484784"/>
          <a:ext cx="8856984" cy="5060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4433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Социально - экономические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Политические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Культурные, религиозные, идеологические</a:t>
                      </a:r>
                      <a:endParaRPr lang="ru-RU" sz="1600" dirty="0"/>
                    </a:p>
                  </a:txBody>
                  <a:tcPr/>
                </a:tc>
              </a:tr>
              <a:tr h="61943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874502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61943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</a:txBody>
                  <a:tcPr/>
                </a:tc>
              </a:tr>
              <a:tr h="874502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61943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874502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Карточки с фактами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4158" t="23437" r="23682" b="9179"/>
          <a:stretch>
            <a:fillRect/>
          </a:stretch>
        </p:blipFill>
        <p:spPr bwMode="auto">
          <a:xfrm>
            <a:off x="857224" y="1461799"/>
            <a:ext cx="7429552" cy="539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существования терроризма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1" y="1484785"/>
          <a:ext cx="8856984" cy="5411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5690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Социально - экономические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Политические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Культурные, религиозные, идеологические</a:t>
                      </a:r>
                      <a:endParaRPr lang="ru-RU" sz="1600" dirty="0"/>
                    </a:p>
                  </a:txBody>
                  <a:tcPr/>
                </a:tc>
              </a:tr>
              <a:tr h="608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экономический</a:t>
                      </a:r>
                      <a:r>
                        <a:rPr lang="ru-RU" sz="1600" baseline="0" dirty="0" smtClean="0"/>
                        <a:t> кризис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политическая нестабильность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существование течений, пропагандирующих насилие</a:t>
                      </a:r>
                      <a:endParaRPr lang="ru-RU" sz="1600" dirty="0"/>
                    </a:p>
                  </a:txBody>
                  <a:tcPr/>
                </a:tc>
              </a:tr>
              <a:tr h="859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низкий уровень жизни в стране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недостаток мер  принимаемых во всем мире по обеспечению безопасности населения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кризис современного общества, искажение нравственных ценностей</a:t>
                      </a:r>
                      <a:endParaRPr lang="ru-RU" sz="1600" dirty="0"/>
                    </a:p>
                  </a:txBody>
                  <a:tcPr/>
                </a:tc>
              </a:tr>
              <a:tr h="808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рост безработицы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ошибки в национальной политике правительства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распространение СМИ</a:t>
                      </a:r>
                      <a:r>
                        <a:rPr lang="ru-RU" sz="16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идей и взглядов, ведущих к росту насилия</a:t>
                      </a:r>
                      <a:endParaRPr lang="ru-RU" sz="1600" dirty="0" smtClean="0"/>
                    </a:p>
                  </a:txBody>
                  <a:tcPr/>
                </a:tc>
              </a:tr>
              <a:tr h="859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кризисное положение ряда социальных групп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агрессия в отношении другого государства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808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широкое распространение среди населения вооруженной подготовки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целенаправленное разжигание розни внутри конкретного государства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859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национальное 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самоутверждение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 террористических организаций</a:t>
            </a:r>
            <a:endParaRPr lang="ru-RU" dirty="0"/>
          </a:p>
        </p:txBody>
      </p:sp>
      <p:pic>
        <p:nvPicPr>
          <p:cNvPr id="1026" name="Picture 2" descr="http://medic.ua/wp-content/uploads/2016/09/Uzhasyi.jpg"/>
          <p:cNvPicPr>
            <a:picLocks noChangeAspect="1" noChangeArrowheads="1"/>
          </p:cNvPicPr>
          <p:nvPr/>
        </p:nvPicPr>
        <p:blipFill>
          <a:blip r:embed="rId2" cstate="print"/>
          <a:srcRect r="35165"/>
          <a:stretch>
            <a:fillRect/>
          </a:stretch>
        </p:blipFill>
        <p:spPr bwMode="auto">
          <a:xfrm>
            <a:off x="827584" y="1268760"/>
            <a:ext cx="2349262" cy="2414518"/>
          </a:xfrm>
          <a:prstGeom prst="rect">
            <a:avLst/>
          </a:prstGeom>
          <a:noFill/>
        </p:spPr>
      </p:pic>
      <p:sp>
        <p:nvSpPr>
          <p:cNvPr id="1028" name="AutoShape 4" descr="https://ghall.com.ua/wp-content/uploads/2015/08/ecuador-19.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ghall.com.ua/wp-content/uploads/2015/08/ecuador-19.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4292477" cy="2414518"/>
          </a:xfrm>
          <a:prstGeom prst="rect">
            <a:avLst/>
          </a:prstGeom>
          <a:noFill/>
        </p:spPr>
      </p:pic>
      <p:pic>
        <p:nvPicPr>
          <p:cNvPr id="1032" name="Picture 8" descr="https://www.syl.ru/misc/i/ai/209231/956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933056"/>
            <a:ext cx="3552118" cy="2414518"/>
          </a:xfrm>
          <a:prstGeom prst="rect">
            <a:avLst/>
          </a:prstGeom>
          <a:noFill/>
        </p:spPr>
      </p:pic>
      <p:pic>
        <p:nvPicPr>
          <p:cNvPr id="1034" name="Picture 10" descr="https://www.freelancejob.ru/upload/730/44302001642063.jpg"/>
          <p:cNvPicPr>
            <a:picLocks noChangeAspect="1" noChangeArrowheads="1"/>
          </p:cNvPicPr>
          <p:nvPr/>
        </p:nvPicPr>
        <p:blipFill>
          <a:blip r:embed="rId5" cstate="print"/>
          <a:srcRect t="5919" b="7594"/>
          <a:stretch>
            <a:fillRect/>
          </a:stretch>
        </p:blipFill>
        <p:spPr bwMode="auto">
          <a:xfrm>
            <a:off x="467544" y="4005064"/>
            <a:ext cx="333037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 террористических организаций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желание </a:t>
            </a:r>
            <a:r>
              <a:rPr lang="ru-RU" dirty="0"/>
              <a:t>посеять страх среди </a:t>
            </a:r>
            <a:r>
              <a:rPr lang="ru-RU" dirty="0" smtClean="0"/>
              <a:t>населения;</a:t>
            </a:r>
          </a:p>
          <a:p>
            <a:r>
              <a:rPr lang="ru-RU" dirty="0" smtClean="0"/>
              <a:t>выражение </a:t>
            </a:r>
            <a:r>
              <a:rPr lang="ru-RU" dirty="0"/>
              <a:t>протеста против политики правительства; </a:t>
            </a:r>
            <a:endParaRPr lang="ru-RU" dirty="0" smtClean="0"/>
          </a:p>
          <a:p>
            <a:r>
              <a:rPr lang="ru-RU" dirty="0" smtClean="0"/>
              <a:t>вымогательство</a:t>
            </a:r>
            <a:r>
              <a:rPr lang="ru-RU" dirty="0"/>
              <a:t>; </a:t>
            </a:r>
            <a:endParaRPr lang="ru-RU" dirty="0" smtClean="0"/>
          </a:p>
          <a:p>
            <a:r>
              <a:rPr lang="ru-RU" dirty="0" smtClean="0"/>
              <a:t>нанесение </a:t>
            </a:r>
            <a:r>
              <a:rPr lang="ru-RU" dirty="0"/>
              <a:t>экономического ущерба государству или частным </a:t>
            </a:r>
            <a:r>
              <a:rPr lang="ru-RU" dirty="0" smtClean="0"/>
              <a:t>фирмам.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террористических организаций</a:t>
            </a:r>
            <a:endParaRPr lang="ru-RU" dirty="0"/>
          </a:p>
        </p:txBody>
      </p:sp>
      <p:pic>
        <p:nvPicPr>
          <p:cNvPr id="25602" name="Picture 2" descr="http://900igr.net/up/datas/93079/018.jpg"/>
          <p:cNvPicPr>
            <a:picLocks noChangeAspect="1" noChangeArrowheads="1"/>
          </p:cNvPicPr>
          <p:nvPr/>
        </p:nvPicPr>
        <p:blipFill>
          <a:blip r:embed="rId2" cstate="print"/>
          <a:srcRect l="44099" t="12600" r="1564" b="44351"/>
          <a:stretch>
            <a:fillRect/>
          </a:stretch>
        </p:blipFill>
        <p:spPr bwMode="auto">
          <a:xfrm>
            <a:off x="179512" y="1628800"/>
            <a:ext cx="3514341" cy="2088232"/>
          </a:xfrm>
          <a:prstGeom prst="rect">
            <a:avLst/>
          </a:prstGeom>
          <a:noFill/>
        </p:spPr>
      </p:pic>
      <p:pic>
        <p:nvPicPr>
          <p:cNvPr id="25604" name="Picture 4" descr="http://m.sevastopol.su/sites/default/files/styles/node/public/2017-11-15/1_26.jpg?itok=QtH0DU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6892" y="1700808"/>
            <a:ext cx="3213580" cy="2160240"/>
          </a:xfrm>
          <a:prstGeom prst="rect">
            <a:avLst/>
          </a:prstGeom>
          <a:noFill/>
        </p:spPr>
      </p:pic>
      <p:pic>
        <p:nvPicPr>
          <p:cNvPr id="25606" name="Picture 6" descr="http://postap.ucoz.ru/_ph/3/235810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93096"/>
            <a:ext cx="3168352" cy="2391115"/>
          </a:xfrm>
          <a:prstGeom prst="rect">
            <a:avLst/>
          </a:prstGeom>
          <a:noFill/>
        </p:spPr>
      </p:pic>
      <p:pic>
        <p:nvPicPr>
          <p:cNvPr id="25608" name="Picture 8" descr="http://images.myshared.ru/5/375159/slide_6.jpg"/>
          <p:cNvPicPr>
            <a:picLocks noChangeAspect="1" noChangeArrowheads="1"/>
          </p:cNvPicPr>
          <p:nvPr/>
        </p:nvPicPr>
        <p:blipFill>
          <a:blip r:embed="rId5" cstate="print"/>
          <a:srcRect t="49139" r="41411"/>
          <a:stretch>
            <a:fillRect/>
          </a:stretch>
        </p:blipFill>
        <p:spPr bwMode="auto">
          <a:xfrm>
            <a:off x="5502928" y="4365104"/>
            <a:ext cx="3428597" cy="2232248"/>
          </a:xfrm>
          <a:prstGeom prst="rect">
            <a:avLst/>
          </a:prstGeom>
          <a:noFill/>
        </p:spPr>
      </p:pic>
      <p:pic>
        <p:nvPicPr>
          <p:cNvPr id="25610" name="Picture 10" descr="https://ru.journal-neo.org/wp-content/uploads/2013/10/07_09_james_lawler_duggan_aleppo_syria_2012_08_22-69d15041bc7cfa3b7c7ea0d3324f4b80ceacdc7b-s6-c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996952"/>
            <a:ext cx="3132347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террористических организаций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- Физическое устранение политических оппонентов. </a:t>
            </a:r>
            <a:br>
              <a:rPr lang="ru-RU" dirty="0" smtClean="0"/>
            </a:br>
            <a:r>
              <a:rPr lang="ru-RU" dirty="0" smtClean="0"/>
              <a:t>  - Устрашение гражданского населения. </a:t>
            </a:r>
            <a:br>
              <a:rPr lang="ru-RU" dirty="0" smtClean="0"/>
            </a:br>
            <a:r>
              <a:rPr lang="ru-RU" dirty="0" smtClean="0"/>
              <a:t>  - "Акции возмездия" </a:t>
            </a:r>
            <a:br>
              <a:rPr lang="ru-RU" dirty="0" smtClean="0"/>
            </a:br>
            <a:r>
              <a:rPr lang="ru-RU" dirty="0" smtClean="0"/>
              <a:t>  - Дестабилизация деятельности государственной власти. </a:t>
            </a:r>
            <a:br>
              <a:rPr lang="ru-RU" dirty="0" smtClean="0"/>
            </a:br>
            <a:r>
              <a:rPr lang="ru-RU" dirty="0" smtClean="0"/>
              <a:t>  - Осложнение межнациональных и межконфессиональных отношений. </a:t>
            </a:r>
            <a:br>
              <a:rPr lang="ru-RU" dirty="0" smtClean="0"/>
            </a:br>
            <a:r>
              <a:rPr lang="ru-RU" dirty="0" smtClean="0"/>
              <a:t>  - Провоцирование военного конфликта. </a:t>
            </a:r>
            <a:br>
              <a:rPr lang="ru-RU" dirty="0" smtClean="0"/>
            </a:br>
            <a:r>
              <a:rPr lang="ru-RU" dirty="0" smtClean="0"/>
              <a:t>  - Изменение политического строя.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террористической деятельности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158" t="28320" r="23682" b="10156"/>
          <a:stretch>
            <a:fillRect/>
          </a:stretch>
        </p:blipFill>
        <p:spPr bwMode="auto">
          <a:xfrm>
            <a:off x="642910" y="1500173"/>
            <a:ext cx="7929618" cy="525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бороться с терроризмом?</a:t>
            </a:r>
            <a:endParaRPr lang="ru-RU" dirty="0"/>
          </a:p>
        </p:txBody>
      </p:sp>
      <p:pic>
        <p:nvPicPr>
          <p:cNvPr id="5122" name="Picture 2" descr="https://upload.wikimedia.org/wikipedia/commons/c/c1/UdarTu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3456384" cy="2450891"/>
          </a:xfrm>
          <a:prstGeom prst="rect">
            <a:avLst/>
          </a:prstGeom>
          <a:noFill/>
        </p:spPr>
      </p:pic>
      <p:pic>
        <p:nvPicPr>
          <p:cNvPr id="5124" name="Picture 4" descr="http://bemil.chosun.com/nbrd/files/BEMIL085/upload/2006/06/4_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77680"/>
            <a:ext cx="3492896" cy="2619672"/>
          </a:xfrm>
          <a:prstGeom prst="rect">
            <a:avLst/>
          </a:prstGeom>
          <a:noFill/>
        </p:spPr>
      </p:pic>
      <p:pic>
        <p:nvPicPr>
          <p:cNvPr id="5126" name="Picture 6" descr="http://images.myshared.ru/33/1324339/slide_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610798"/>
            <a:ext cx="5400600" cy="405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90063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Метод проектов – одна из эффективных технологий – обучающиеся в процессе самостоятельного поиска информации, ее структурирования глубже понимают изучаемую проблему (тему);</a:t>
            </a:r>
          </a:p>
          <a:p>
            <a:r>
              <a:rPr lang="ru-RU" dirty="0" smtClean="0"/>
              <a:t>Разнообразие проектов позволяет использовать их в обучении на протяжении всего учебного года: мини-проект – для тему одного урока, среднесрочные – для изучения раздела, модуля, долгосрочные использовать как итоговые работы за год;</a:t>
            </a:r>
          </a:p>
          <a:p>
            <a:r>
              <a:rPr lang="ru-RU" dirty="0" smtClean="0"/>
              <a:t>Ученики также могут проявить свои творческие, организаторские, исследовательские способности в разнообразных проектах. Проект позволяет осуществить дифференцированный подход в обучении.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63CF54BB9ABAA429AB76A8768DE49CE" ma:contentTypeVersion="0" ma:contentTypeDescription="Создание документа." ma:contentTypeScope="" ma:versionID="8c71ffe9692bf2153e9d8145b5910b8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8471A7A-B6FD-409B-A33F-AF576DE96018}"/>
</file>

<file path=customXml/itemProps2.xml><?xml version="1.0" encoding="utf-8"?>
<ds:datastoreItem xmlns:ds="http://schemas.openxmlformats.org/officeDocument/2006/customXml" ds:itemID="{2FD6EE53-6ECA-4D2A-9CF3-70004F5AD0FD}"/>
</file>

<file path=customXml/itemProps3.xml><?xml version="1.0" encoding="utf-8"?>
<ds:datastoreItem xmlns:ds="http://schemas.openxmlformats.org/officeDocument/2006/customXml" ds:itemID="{0E0CE799-2D8F-4479-BAA4-C050A3893D94}"/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662</Words>
  <Application>Microsoft Office PowerPoint</Application>
  <PresentationFormat>Экран (4:3)</PresentationFormat>
  <Paragraphs>78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Организация проектной деятельности на уроках ОБЖ</vt:lpstr>
      <vt:lpstr>Образовательные технологии</vt:lpstr>
      <vt:lpstr>Инновационные педагогические технологии</vt:lpstr>
      <vt:lpstr>Инновационные технологии</vt:lpstr>
      <vt:lpstr>Учебный проект</vt:lpstr>
      <vt:lpstr>Виды проектов</vt:lpstr>
      <vt:lpstr>Особенности старшего школьного возраста</vt:lpstr>
      <vt:lpstr>Слайд 8</vt:lpstr>
      <vt:lpstr>Слайд 9</vt:lpstr>
      <vt:lpstr>Современный терроризм, его опасность.</vt:lpstr>
      <vt:lpstr>Слайд 11</vt:lpstr>
      <vt:lpstr>Борьба с терроризмом ведется не одно десятилетие. Можно ли победить терроризм? </vt:lpstr>
      <vt:lpstr>Причины существования терроризма</vt:lpstr>
      <vt:lpstr>Карточки с фактами</vt:lpstr>
      <vt:lpstr>Причины существования терроризма</vt:lpstr>
      <vt:lpstr>Цели террористических организаций</vt:lpstr>
      <vt:lpstr>Цели террористических организаций</vt:lpstr>
      <vt:lpstr>Задачи террористических организаций</vt:lpstr>
      <vt:lpstr>Задачи террористических организаций</vt:lpstr>
      <vt:lpstr>Методы террористической деятельности</vt:lpstr>
      <vt:lpstr>Как бороться с терроризмом?</vt:lpstr>
      <vt:lpstr>Выводы: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Школа 11</cp:lastModifiedBy>
  <cp:revision>45</cp:revision>
  <dcterms:created xsi:type="dcterms:W3CDTF">2018-02-27T17:04:30Z</dcterms:created>
  <dcterms:modified xsi:type="dcterms:W3CDTF">2022-02-25T18:09:54Z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0x010100063CF54BB9ABAA429AB76A8768DE49CE</vt:lpwstr>
  </property>
</Properties>
</file>