
<file path=[Content_Types].xml><?xml version="1.0" encoding="utf-8"?>
<Types xmlns="http://schemas.openxmlformats.org/package/2006/content-types">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docProps/custom.xml" ContentType="application/vnd.openxmlformats-officedocument.custom-properties+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Default Extension="gif" ContentType="image/gif"/>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4" r:id="rId2"/>
    <p:sldId id="276" r:id="rId3"/>
    <p:sldId id="295" r:id="rId4"/>
    <p:sldId id="296" r:id="rId5"/>
    <p:sldId id="297" r:id="rId6"/>
    <p:sldId id="289" r:id="rId7"/>
    <p:sldId id="291" r:id="rId8"/>
    <p:sldId id="290" r:id="rId9"/>
    <p:sldId id="293" r:id="rId10"/>
    <p:sldId id="266" r:id="rId11"/>
    <p:sldId id="308" r:id="rId12"/>
    <p:sldId id="279" r:id="rId13"/>
    <p:sldId id="280" r:id="rId14"/>
    <p:sldId id="281" r:id="rId15"/>
    <p:sldId id="298" r:id="rId16"/>
    <p:sldId id="282" r:id="rId17"/>
    <p:sldId id="302" r:id="rId18"/>
    <p:sldId id="300" r:id="rId19"/>
    <p:sldId id="301" r:id="rId20"/>
    <p:sldId id="284" r:id="rId21"/>
    <p:sldId id="285" r:id="rId22"/>
    <p:sldId id="286" r:id="rId23"/>
    <p:sldId id="287" r:id="rId24"/>
    <p:sldId id="30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Excel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Столбец1</c:v>
                </c:pt>
              </c:strCache>
            </c:strRef>
          </c:tx>
          <c:invertIfNegative val="0"/>
          <c:cat>
            <c:strRef>
              <c:f>Лист1!$A$2:$A$7</c:f>
              <c:strCache>
                <c:ptCount val="6"/>
                <c:pt idx="0">
                  <c:v>Пифагор</c:v>
                </c:pt>
                <c:pt idx="1">
                  <c:v>Фалес</c:v>
                </c:pt>
                <c:pt idx="2">
                  <c:v>Виет</c:v>
                </c:pt>
                <c:pt idx="3">
                  <c:v>Ломоносов</c:v>
                </c:pt>
                <c:pt idx="4">
                  <c:v>Архимед</c:v>
                </c:pt>
                <c:pt idx="5">
                  <c:v>Ньютон</c:v>
                </c:pt>
              </c:strCache>
            </c:strRef>
          </c:cat>
          <c:val>
            <c:numRef>
              <c:f>Лист1!$B$2:$B$7</c:f>
              <c:numCache>
                <c:formatCode>General</c:formatCode>
                <c:ptCount val="6"/>
                <c:pt idx="0">
                  <c:v>16</c:v>
                </c:pt>
                <c:pt idx="1">
                  <c:v>10</c:v>
                </c:pt>
                <c:pt idx="2">
                  <c:v>10</c:v>
                </c:pt>
                <c:pt idx="3">
                  <c:v>3</c:v>
                </c:pt>
                <c:pt idx="4">
                  <c:v>3</c:v>
                </c:pt>
                <c:pt idx="5">
                  <c:v>4</c:v>
                </c:pt>
              </c:numCache>
            </c:numRef>
          </c:val>
        </c:ser>
        <c:dLbls>
          <c:showLegendKey val="0"/>
          <c:showVal val="0"/>
          <c:showCatName val="0"/>
          <c:showSerName val="0"/>
          <c:showPercent val="0"/>
          <c:showBubbleSize val="0"/>
        </c:dLbls>
        <c:gapWidth val="150"/>
        <c:axId val="38196352"/>
        <c:axId val="38197888"/>
      </c:barChart>
      <c:catAx>
        <c:axId val="38196352"/>
        <c:scaling>
          <c:orientation val="minMax"/>
        </c:scaling>
        <c:delete val="0"/>
        <c:axPos val="b"/>
        <c:majorTickMark val="out"/>
        <c:minorTickMark val="none"/>
        <c:tickLblPos val="nextTo"/>
        <c:crossAx val="38197888"/>
        <c:crosses val="autoZero"/>
        <c:auto val="1"/>
        <c:lblAlgn val="ctr"/>
        <c:lblOffset val="100"/>
        <c:noMultiLvlLbl val="0"/>
      </c:catAx>
      <c:valAx>
        <c:axId val="38197888"/>
        <c:scaling>
          <c:orientation val="minMax"/>
        </c:scaling>
        <c:delete val="0"/>
        <c:axPos val="l"/>
        <c:majorGridlines/>
        <c:numFmt formatCode="General" sourceLinked="1"/>
        <c:majorTickMark val="out"/>
        <c:minorTickMark val="none"/>
        <c:tickLblPos val="nextTo"/>
        <c:crossAx val="38196352"/>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Столбец1</c:v>
                </c:pt>
              </c:strCache>
            </c:strRef>
          </c:tx>
          <c:explosion val="25"/>
          <c:cat>
            <c:strRef>
              <c:f>Лист1!$A$2:$A$5</c:f>
              <c:strCache>
                <c:ptCount val="2"/>
                <c:pt idx="0">
                  <c:v>мужчин</c:v>
                </c:pt>
                <c:pt idx="1">
                  <c:v>женщин</c:v>
                </c:pt>
              </c:strCache>
            </c:strRef>
          </c:cat>
          <c:val>
            <c:numRef>
              <c:f>Лист1!$B$2:$B$5</c:f>
              <c:numCache>
                <c:formatCode>General</c:formatCode>
                <c:ptCount val="4"/>
                <c:pt idx="0">
                  <c:v>15</c:v>
                </c:pt>
                <c:pt idx="1">
                  <c:v>1</c:v>
                </c:pt>
              </c:numCache>
            </c:numRef>
          </c:val>
        </c:ser>
        <c:dLbls>
          <c:showLegendKey val="0"/>
          <c:showVal val="0"/>
          <c:showCatName val="0"/>
          <c:showSerName val="0"/>
          <c:showPercent val="0"/>
          <c:showBubbleSize val="0"/>
          <c:showLeaderLines val="1"/>
        </c:dLbls>
      </c:pie3DChart>
    </c:plotArea>
    <c:legend>
      <c:legendPos val="r"/>
      <c:legendEntry>
        <c:idx val="2"/>
        <c:delete val="1"/>
      </c:legendEntry>
      <c:legendEntry>
        <c:idx val="3"/>
        <c:delete val="1"/>
      </c:legendEntry>
      <c:layout/>
      <c:overlay val="0"/>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Столбец1</c:v>
                </c:pt>
              </c:strCache>
            </c:strRef>
          </c:tx>
          <c:invertIfNegative val="0"/>
          <c:cat>
            <c:strRef>
              <c:f>Лист1!$A$2:$A$4</c:f>
              <c:strCache>
                <c:ptCount val="3"/>
                <c:pt idx="0">
                  <c:v>С.Ковалевская</c:v>
                </c:pt>
                <c:pt idx="1">
                  <c:v>Феано</c:v>
                </c:pt>
                <c:pt idx="2">
                  <c:v>не знаю</c:v>
                </c:pt>
              </c:strCache>
            </c:strRef>
          </c:cat>
          <c:val>
            <c:numRef>
              <c:f>Лист1!$B$2:$B$4</c:f>
              <c:numCache>
                <c:formatCode>General</c:formatCode>
                <c:ptCount val="3"/>
                <c:pt idx="0">
                  <c:v>2</c:v>
                </c:pt>
                <c:pt idx="1">
                  <c:v>2</c:v>
                </c:pt>
                <c:pt idx="2">
                  <c:v>14</c:v>
                </c:pt>
              </c:numCache>
            </c:numRef>
          </c:val>
        </c:ser>
        <c:dLbls>
          <c:showLegendKey val="0"/>
          <c:showVal val="0"/>
          <c:showCatName val="0"/>
          <c:showSerName val="0"/>
          <c:showPercent val="0"/>
          <c:showBubbleSize val="0"/>
        </c:dLbls>
        <c:gapWidth val="150"/>
        <c:axId val="32710016"/>
        <c:axId val="32748672"/>
      </c:barChart>
      <c:catAx>
        <c:axId val="32710016"/>
        <c:scaling>
          <c:orientation val="minMax"/>
        </c:scaling>
        <c:delete val="0"/>
        <c:axPos val="b"/>
        <c:majorTickMark val="out"/>
        <c:minorTickMark val="none"/>
        <c:tickLblPos val="nextTo"/>
        <c:crossAx val="32748672"/>
        <c:crosses val="autoZero"/>
        <c:auto val="1"/>
        <c:lblAlgn val="ctr"/>
        <c:lblOffset val="100"/>
        <c:noMultiLvlLbl val="0"/>
      </c:catAx>
      <c:valAx>
        <c:axId val="32748672"/>
        <c:scaling>
          <c:orientation val="minMax"/>
        </c:scaling>
        <c:delete val="0"/>
        <c:axPos val="l"/>
        <c:majorGridlines/>
        <c:numFmt formatCode="General" sourceLinked="1"/>
        <c:majorTickMark val="out"/>
        <c:minorTickMark val="none"/>
        <c:tickLblPos val="nextTo"/>
        <c:crossAx val="32710016"/>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Ряд 1</c:v>
                </c:pt>
              </c:strCache>
            </c:strRef>
          </c:tx>
          <c:invertIfNegative val="0"/>
          <c:cat>
            <c:strRef>
              <c:f>Лист1!$A$2:$A$3</c:f>
              <c:strCache>
                <c:ptCount val="2"/>
                <c:pt idx="0">
                  <c:v>МАЛЬЧИКИ</c:v>
                </c:pt>
                <c:pt idx="1">
                  <c:v>ДЕВОЧКИ</c:v>
                </c:pt>
              </c:strCache>
            </c:strRef>
          </c:cat>
          <c:val>
            <c:numRef>
              <c:f>Лист1!$B$2:$B$3</c:f>
              <c:numCache>
                <c:formatCode>General</c:formatCode>
                <c:ptCount val="2"/>
                <c:pt idx="0">
                  <c:v>3.3</c:v>
                </c:pt>
                <c:pt idx="1">
                  <c:v>3.6</c:v>
                </c:pt>
              </c:numCache>
            </c:numRef>
          </c:val>
        </c:ser>
        <c:dLbls>
          <c:showLegendKey val="0"/>
          <c:showVal val="0"/>
          <c:showCatName val="0"/>
          <c:showSerName val="0"/>
          <c:showPercent val="0"/>
          <c:showBubbleSize val="0"/>
        </c:dLbls>
        <c:gapWidth val="150"/>
        <c:axId val="44012288"/>
        <c:axId val="44013824"/>
      </c:barChart>
      <c:catAx>
        <c:axId val="44012288"/>
        <c:scaling>
          <c:orientation val="minMax"/>
        </c:scaling>
        <c:delete val="0"/>
        <c:axPos val="b"/>
        <c:majorTickMark val="out"/>
        <c:minorTickMark val="none"/>
        <c:tickLblPos val="nextTo"/>
        <c:crossAx val="44013824"/>
        <c:crosses val="autoZero"/>
        <c:auto val="1"/>
        <c:lblAlgn val="ctr"/>
        <c:lblOffset val="100"/>
        <c:noMultiLvlLbl val="0"/>
      </c:catAx>
      <c:valAx>
        <c:axId val="44013824"/>
        <c:scaling>
          <c:orientation val="minMax"/>
        </c:scaling>
        <c:delete val="0"/>
        <c:axPos val="l"/>
        <c:majorGridlines/>
        <c:numFmt formatCode="General" sourceLinked="1"/>
        <c:majorTickMark val="out"/>
        <c:minorTickMark val="none"/>
        <c:tickLblPos val="nextTo"/>
        <c:crossAx val="4401228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Ряд 1</c:v>
                </c:pt>
              </c:strCache>
            </c:strRef>
          </c:tx>
          <c:invertIfNegative val="0"/>
          <c:cat>
            <c:strRef>
              <c:f>Лист1!$A$2:$A$3</c:f>
              <c:strCache>
                <c:ptCount val="2"/>
                <c:pt idx="0">
                  <c:v>МАЛЬЧИКИ</c:v>
                </c:pt>
                <c:pt idx="1">
                  <c:v>ДЕВОЧКИ</c:v>
                </c:pt>
              </c:strCache>
            </c:strRef>
          </c:cat>
          <c:val>
            <c:numRef>
              <c:f>Лист1!$B$2:$B$3</c:f>
              <c:numCache>
                <c:formatCode>General</c:formatCode>
                <c:ptCount val="2"/>
                <c:pt idx="0">
                  <c:v>3.7</c:v>
                </c:pt>
                <c:pt idx="1">
                  <c:v>3.7</c:v>
                </c:pt>
              </c:numCache>
            </c:numRef>
          </c:val>
        </c:ser>
        <c:dLbls>
          <c:showLegendKey val="0"/>
          <c:showVal val="0"/>
          <c:showCatName val="0"/>
          <c:showSerName val="0"/>
          <c:showPercent val="0"/>
          <c:showBubbleSize val="0"/>
        </c:dLbls>
        <c:gapWidth val="150"/>
        <c:axId val="43283968"/>
        <c:axId val="43285504"/>
      </c:barChart>
      <c:catAx>
        <c:axId val="43283968"/>
        <c:scaling>
          <c:orientation val="minMax"/>
        </c:scaling>
        <c:delete val="0"/>
        <c:axPos val="b"/>
        <c:majorTickMark val="out"/>
        <c:minorTickMark val="none"/>
        <c:tickLblPos val="nextTo"/>
        <c:crossAx val="43285504"/>
        <c:crosses val="autoZero"/>
        <c:auto val="1"/>
        <c:lblAlgn val="ctr"/>
        <c:lblOffset val="100"/>
        <c:noMultiLvlLbl val="0"/>
      </c:catAx>
      <c:valAx>
        <c:axId val="43285504"/>
        <c:scaling>
          <c:orientation val="minMax"/>
        </c:scaling>
        <c:delete val="0"/>
        <c:axPos val="l"/>
        <c:majorGridlines/>
        <c:numFmt formatCode="General" sourceLinked="1"/>
        <c:majorTickMark val="out"/>
        <c:minorTickMark val="none"/>
        <c:tickLblPos val="nextTo"/>
        <c:crossAx val="4328396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мальчики</c:v>
                </c:pt>
              </c:strCache>
            </c:strRef>
          </c:tx>
          <c:explosion val="25"/>
          <c:cat>
            <c:strRef>
              <c:f>Лист1!$A$2:$A$3</c:f>
              <c:strCache>
                <c:ptCount val="2"/>
                <c:pt idx="0">
                  <c:v>да</c:v>
                </c:pt>
                <c:pt idx="1">
                  <c:v>нет</c:v>
                </c:pt>
              </c:strCache>
            </c:strRef>
          </c:cat>
          <c:val>
            <c:numRef>
              <c:f>Лист1!$B$2:$B$3</c:f>
              <c:numCache>
                <c:formatCode>General</c:formatCode>
                <c:ptCount val="2"/>
                <c:pt idx="0">
                  <c:v>8</c:v>
                </c:pt>
                <c:pt idx="1">
                  <c:v>0</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девочки</c:v>
                </c:pt>
              </c:strCache>
            </c:strRef>
          </c:tx>
          <c:explosion val="25"/>
          <c:cat>
            <c:strRef>
              <c:f>Лист1!$A$2:$A$3</c:f>
              <c:strCache>
                <c:ptCount val="2"/>
                <c:pt idx="0">
                  <c:v>да</c:v>
                </c:pt>
                <c:pt idx="1">
                  <c:v>нет</c:v>
                </c:pt>
              </c:strCache>
            </c:strRef>
          </c:cat>
          <c:val>
            <c:numRef>
              <c:f>Лист1!$B$2:$B$3</c:f>
              <c:numCache>
                <c:formatCode>General</c:formatCode>
                <c:ptCount val="2"/>
                <c:pt idx="0">
                  <c:v>6</c:v>
                </c:pt>
                <c:pt idx="1">
                  <c:v>2</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мальчики</c:v>
                </c:pt>
              </c:strCache>
            </c:strRef>
          </c:tx>
          <c:explosion val="25"/>
          <c:cat>
            <c:strRef>
              <c:f>Лист1!$A$2:$A$3</c:f>
              <c:strCache>
                <c:ptCount val="2"/>
                <c:pt idx="0">
                  <c:v>да</c:v>
                </c:pt>
                <c:pt idx="1">
                  <c:v>нет</c:v>
                </c:pt>
              </c:strCache>
            </c:strRef>
          </c:cat>
          <c:val>
            <c:numRef>
              <c:f>Лист1!$B$2:$B$3</c:f>
              <c:numCache>
                <c:formatCode>General</c:formatCode>
                <c:ptCount val="2"/>
                <c:pt idx="0">
                  <c:v>7</c:v>
                </c:pt>
                <c:pt idx="1">
                  <c:v>1</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девочки</c:v>
                </c:pt>
              </c:strCache>
            </c:strRef>
          </c:tx>
          <c:explosion val="25"/>
          <c:cat>
            <c:strRef>
              <c:f>Лист1!$A$2:$A$3</c:f>
              <c:strCache>
                <c:ptCount val="2"/>
                <c:pt idx="0">
                  <c:v>да</c:v>
                </c:pt>
                <c:pt idx="1">
                  <c:v>нет</c:v>
                </c:pt>
              </c:strCache>
            </c:strRef>
          </c:cat>
          <c:val>
            <c:numRef>
              <c:f>Лист1!$B$2:$B$3</c:f>
              <c:numCache>
                <c:formatCode>General</c:formatCode>
                <c:ptCount val="2"/>
                <c:pt idx="0">
                  <c:v>8</c:v>
                </c:pt>
                <c:pt idx="1">
                  <c:v>0</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мальчики</c:v>
                </c:pt>
              </c:strCache>
            </c:strRef>
          </c:tx>
          <c:explosion val="25"/>
          <c:cat>
            <c:strRef>
              <c:f>Лист1!$A$2:$A$3</c:f>
              <c:strCache>
                <c:ptCount val="2"/>
                <c:pt idx="0">
                  <c:v>да</c:v>
                </c:pt>
                <c:pt idx="1">
                  <c:v>нет</c:v>
                </c:pt>
              </c:strCache>
            </c:strRef>
          </c:cat>
          <c:val>
            <c:numRef>
              <c:f>Лист1!$B$2:$B$3</c:f>
              <c:numCache>
                <c:formatCode>General</c:formatCode>
                <c:ptCount val="2"/>
                <c:pt idx="0">
                  <c:v>7</c:v>
                </c:pt>
                <c:pt idx="1">
                  <c:v>1</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девочки</c:v>
                </c:pt>
              </c:strCache>
            </c:strRef>
          </c:tx>
          <c:explosion val="25"/>
          <c:cat>
            <c:strRef>
              <c:f>Лист1!$A$2:$A$3</c:f>
              <c:strCache>
                <c:ptCount val="2"/>
                <c:pt idx="0">
                  <c:v>да</c:v>
                </c:pt>
                <c:pt idx="1">
                  <c:v>нет</c:v>
                </c:pt>
              </c:strCache>
            </c:strRef>
          </c:cat>
          <c:val>
            <c:numRef>
              <c:f>Лист1!$B$2:$B$3</c:f>
              <c:numCache>
                <c:formatCode>General</c:formatCode>
                <c:ptCount val="2"/>
                <c:pt idx="0">
                  <c:v>4</c:v>
                </c:pt>
                <c:pt idx="1">
                  <c:v>4</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p:txBody>
          <a:bodyPr/>
          <a:lstStyle>
            <a:lvl1pPr>
              <a:defRPr/>
            </a:lvl1pPr>
          </a:lstStyle>
          <a:p>
            <a:pPr>
              <a:defRPr/>
            </a:pPr>
            <a:endParaRPr lang="ru-RU"/>
          </a:p>
        </p:txBody>
      </p:sp>
      <p:sp>
        <p:nvSpPr>
          <p:cNvPr id="7" name="Rectangle 5"/>
          <p:cNvSpPr>
            <a:spLocks noGrp="1" noChangeArrowheads="1"/>
          </p:cNvSpPr>
          <p:nvPr>
            <p:ph type="ftr" sz="quarter" idx="11"/>
          </p:nvPr>
        </p:nvSpPr>
        <p:spPr/>
        <p:txBody>
          <a:bodyPr/>
          <a:lstStyle>
            <a:lvl1pPr>
              <a:defRPr/>
            </a:lvl1pPr>
          </a:lstStyle>
          <a:p>
            <a:pPr>
              <a:defRPr/>
            </a:pPr>
            <a:endParaRPr lang="ru-RU"/>
          </a:p>
        </p:txBody>
      </p:sp>
      <p:sp>
        <p:nvSpPr>
          <p:cNvPr id="8" name="Rectangle 6"/>
          <p:cNvSpPr>
            <a:spLocks noGrp="1" noChangeArrowheads="1"/>
          </p:cNvSpPr>
          <p:nvPr>
            <p:ph type="sldNum" sz="quarter" idx="12"/>
          </p:nvPr>
        </p:nvSpPr>
        <p:spPr/>
        <p:txBody>
          <a:bodyPr/>
          <a:lstStyle>
            <a:lvl1pPr>
              <a:defRPr/>
            </a:lvl1pPr>
          </a:lstStyle>
          <a:p>
            <a:pPr>
              <a:defRPr/>
            </a:pPr>
            <a:fld id="{A0078334-7B9C-4E8F-BBA9-1AC6BC0E4533}" type="slidenum">
              <a:rPr lang="ru-RU"/>
              <a:pPr>
                <a:defRPr/>
              </a:pPr>
              <a:t>‹#›</a:t>
            </a:fld>
            <a:endParaRPr lang="ru-RU"/>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gif"/><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all-photo.ru/portret/photos/26424-0.jpg" TargetMode="Externa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all-photo.ru/portret/photos/26424-0.jpg"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all-photo.ru/portret/photos/26424-0.jpg" TargetMode="External"/><Relationship Id="rId1" Type="http://schemas.openxmlformats.org/officeDocument/2006/relationships/slideLayout" Target="../slideLayouts/slideLayout12.xml"/><Relationship Id="rId4" Type="http://schemas.openxmlformats.org/officeDocument/2006/relationships/image" Target="http://im4-tub.yandex.net/i?id=69139511&amp;tov=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upload.wikimedia.org/wikipedia/commons/b/b6/Galaktionov_Smolny_institute_1823.jpg"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tatic2.parade.com/wp-content/uploads/2011/01/marilyn-vos-savant-13.jpg"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2875" y="214313"/>
            <a:ext cx="9001125" cy="6072187"/>
          </a:xfrm>
        </p:spPr>
        <p:txBody>
          <a:bodyPr/>
          <a:lstStyle/>
          <a:p>
            <a:r>
              <a:rPr lang="ru-RU" sz="5400" b="1" dirty="0" smtClean="0">
                <a:solidFill>
                  <a:srgbClr val="800000"/>
                </a:solidFill>
                <a:latin typeface="Times New Roman" pitchFamily="18" charset="0"/>
                <a:cs typeface="Times New Roman" pitchFamily="18" charset="0"/>
              </a:rPr>
              <a:t>Математика-дело женское?</a:t>
            </a:r>
            <a:r>
              <a:rPr lang="ru-RU" sz="7200" b="1" dirty="0" smtClean="0">
                <a:solidFill>
                  <a:srgbClr val="800000"/>
                </a:solidFill>
                <a:latin typeface="Times New Roman" pitchFamily="18" charset="0"/>
                <a:cs typeface="Times New Roman" pitchFamily="18" charset="0"/>
              </a:rPr>
              <a:t/>
            </a:r>
            <a:br>
              <a:rPr lang="ru-RU" sz="7200" b="1" dirty="0" smtClean="0">
                <a:solidFill>
                  <a:srgbClr val="800000"/>
                </a:solidFill>
                <a:latin typeface="Times New Roman" pitchFamily="18" charset="0"/>
                <a:cs typeface="Times New Roman" pitchFamily="18" charset="0"/>
              </a:rPr>
            </a:br>
            <a:r>
              <a:rPr lang="ru-RU" sz="2700" b="1" dirty="0" smtClean="0">
                <a:solidFill>
                  <a:srgbClr val="800000"/>
                </a:solidFill>
                <a:latin typeface="Times New Roman" pitchFamily="18" charset="0"/>
                <a:cs typeface="Times New Roman" pitchFamily="18" charset="0"/>
              </a:rPr>
              <a:t>работу выполнила</a:t>
            </a:r>
            <a:br>
              <a:rPr lang="ru-RU" sz="2700" b="1" dirty="0" smtClean="0">
                <a:solidFill>
                  <a:srgbClr val="800000"/>
                </a:solidFill>
                <a:latin typeface="Times New Roman" pitchFamily="18" charset="0"/>
                <a:cs typeface="Times New Roman" pitchFamily="18" charset="0"/>
              </a:rPr>
            </a:br>
            <a:r>
              <a:rPr lang="ru-RU" sz="2700" b="1" dirty="0" smtClean="0">
                <a:solidFill>
                  <a:srgbClr val="800000"/>
                </a:solidFill>
                <a:latin typeface="Times New Roman" pitchFamily="18" charset="0"/>
                <a:cs typeface="Times New Roman" pitchFamily="18" charset="0"/>
              </a:rPr>
              <a:t>обучающаяся </a:t>
            </a:r>
            <a:r>
              <a:rPr lang="ru-RU" sz="2700" b="1" dirty="0" smtClean="0">
                <a:solidFill>
                  <a:srgbClr val="800000"/>
                </a:solidFill>
                <a:latin typeface="Times New Roman" pitchFamily="18" charset="0"/>
                <a:cs typeface="Times New Roman" pitchFamily="18" charset="0"/>
              </a:rPr>
              <a:t>8-го класса </a:t>
            </a:r>
            <a:br>
              <a:rPr lang="ru-RU" sz="2700" b="1" dirty="0" smtClean="0">
                <a:solidFill>
                  <a:srgbClr val="800000"/>
                </a:solidFill>
                <a:latin typeface="Times New Roman" pitchFamily="18" charset="0"/>
                <a:cs typeface="Times New Roman" pitchFamily="18" charset="0"/>
              </a:rPr>
            </a:br>
            <a:r>
              <a:rPr lang="ru-RU" sz="2700" b="1" dirty="0" smtClean="0">
                <a:solidFill>
                  <a:srgbClr val="800000"/>
                </a:solidFill>
                <a:latin typeface="Times New Roman" pitchFamily="18" charset="0"/>
                <a:cs typeface="Times New Roman" pitchFamily="18" charset="0"/>
              </a:rPr>
              <a:t>МОБУ «СОШ п.Силикатный»</a:t>
            </a:r>
            <a:br>
              <a:rPr lang="ru-RU" sz="2700" b="1" dirty="0" smtClean="0">
                <a:solidFill>
                  <a:srgbClr val="800000"/>
                </a:solidFill>
                <a:latin typeface="Times New Roman" pitchFamily="18" charset="0"/>
                <a:cs typeface="Times New Roman" pitchFamily="18" charset="0"/>
              </a:rPr>
            </a:br>
            <a:endParaRPr lang="ru-RU" sz="2700" dirty="0" smtClean="0">
              <a:solidFill>
                <a:srgbClr val="800000"/>
              </a:solidFill>
              <a:latin typeface="Times New Roman" pitchFamily="18" charset="0"/>
              <a:cs typeface="Times New Roman" pitchFamily="18" charset="0"/>
            </a:endParaRPr>
          </a:p>
        </p:txBody>
      </p:sp>
      <p:pic>
        <p:nvPicPr>
          <p:cNvPr id="6147" name="Рисунок 16" descr="http://shk37.simd.ru/matem.gif"/>
          <p:cNvPicPr>
            <a:picLocks noChangeAspect="1" noChangeArrowheads="1"/>
          </p:cNvPicPr>
          <p:nvPr/>
        </p:nvPicPr>
        <p:blipFill>
          <a:blip r:embed="rId2"/>
          <a:srcRect/>
          <a:stretch>
            <a:fillRect/>
          </a:stretch>
        </p:blipFill>
        <p:spPr bwMode="auto">
          <a:xfrm>
            <a:off x="7143750" y="285750"/>
            <a:ext cx="1636713" cy="1062038"/>
          </a:xfrm>
          <a:prstGeom prst="rect">
            <a:avLst/>
          </a:prstGeom>
          <a:noFill/>
          <a:ln w="9525">
            <a:noFill/>
            <a:miter lim="800000"/>
            <a:headEnd/>
            <a:tailEnd/>
          </a:ln>
        </p:spPr>
      </p:pic>
      <p:pic>
        <p:nvPicPr>
          <p:cNvPr id="6148" name="Picture 18" descr="AG00020_"/>
          <p:cNvPicPr>
            <a:picLocks noChangeAspect="1" noChangeArrowheads="1" noCrop="1"/>
          </p:cNvPicPr>
          <p:nvPr/>
        </p:nvPicPr>
        <p:blipFill>
          <a:blip r:embed="rId3"/>
          <a:srcRect/>
          <a:stretch>
            <a:fillRect/>
          </a:stretch>
        </p:blipFill>
        <p:spPr bwMode="auto">
          <a:xfrm>
            <a:off x="285750" y="4857750"/>
            <a:ext cx="2735263" cy="1824038"/>
          </a:xfrm>
          <a:prstGeom prst="rect">
            <a:avLst/>
          </a:prstGeom>
          <a:noFill/>
          <a:ln w="9525">
            <a:noFill/>
            <a:miter lim="800000"/>
            <a:headEnd/>
            <a:tailEnd/>
          </a:ln>
        </p:spPr>
      </p:pic>
      <p:pic>
        <p:nvPicPr>
          <p:cNvPr id="6" name="Picture 5" descr="компьютор"/>
          <p:cNvPicPr>
            <a:picLocks noChangeAspect="1" noChangeArrowheads="1" noCrop="1"/>
          </p:cNvPicPr>
          <p:nvPr/>
        </p:nvPicPr>
        <p:blipFill>
          <a:blip r:embed="rId4"/>
          <a:srcRect/>
          <a:stretch>
            <a:fillRect/>
          </a:stretch>
        </p:blipFill>
        <p:spPr bwMode="auto">
          <a:xfrm>
            <a:off x="7072313" y="5287963"/>
            <a:ext cx="1714500" cy="1570037"/>
          </a:xfrm>
          <a:prstGeom prst="rect">
            <a:avLst/>
          </a:prstGeom>
          <a:noFill/>
          <a:ln w="9525">
            <a:noFill/>
            <a:miter lim="800000"/>
            <a:headEnd/>
            <a:tailEnd/>
          </a:ln>
        </p:spPr>
      </p:pic>
      <p:pic>
        <p:nvPicPr>
          <p:cNvPr id="3078" name="Picture 7" descr="думает"/>
          <p:cNvPicPr>
            <a:picLocks noChangeAspect="1" noChangeArrowheads="1" noCrop="1"/>
          </p:cNvPicPr>
          <p:nvPr/>
        </p:nvPicPr>
        <p:blipFill>
          <a:blip r:embed="rId5"/>
          <a:srcRect/>
          <a:stretch>
            <a:fillRect/>
          </a:stretch>
        </p:blipFill>
        <p:spPr bwMode="auto">
          <a:xfrm>
            <a:off x="214282" y="142852"/>
            <a:ext cx="1857375" cy="1412875"/>
          </a:xfrm>
          <a:prstGeom prst="rect">
            <a:avLst/>
          </a:prstGeom>
          <a:noFill/>
          <a:ln w="9525">
            <a:noFill/>
            <a:miter lim="800000"/>
            <a:headEnd/>
            <a:tailEnd/>
          </a:ln>
        </p:spPr>
      </p:pic>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wheel(4)">
                                      <p:cBhvr>
                                        <p:cTn id="7" dur="1000"/>
                                        <p:tgtEl>
                                          <p:spTgt spid="6148"/>
                                        </p:tgtEl>
                                      </p:cBhvr>
                                    </p:animEffect>
                                  </p:childTnLst>
                                </p:cTn>
                              </p:par>
                              <p:par>
                                <p:cTn id="8" presetID="21" presetClass="entr" presetSubtype="4" fill="hold" nodeType="withEffect">
                                  <p:stCondLst>
                                    <p:cond delay="0"/>
                                  </p:stCondLst>
                                  <p:childTnLst>
                                    <p:set>
                                      <p:cBhvr>
                                        <p:cTn id="9" dur="1" fill="hold">
                                          <p:stCondLst>
                                            <p:cond delay="0"/>
                                          </p:stCondLst>
                                        </p:cTn>
                                        <p:tgtEl>
                                          <p:spTgt spid="6147"/>
                                        </p:tgtEl>
                                        <p:attrNameLst>
                                          <p:attrName>style.visibility</p:attrName>
                                        </p:attrNameLst>
                                      </p:cBhvr>
                                      <p:to>
                                        <p:strVal val="visible"/>
                                      </p:to>
                                    </p:set>
                                    <p:animEffect transition="in" filter="wheel(4)">
                                      <p:cBhvr>
                                        <p:cTn id="10" dur="1000"/>
                                        <p:tgtEl>
                                          <p:spTgt spid="6147"/>
                                        </p:tgtEl>
                                      </p:cBhvr>
                                    </p:animEffect>
                                  </p:childTnLst>
                                </p:cTn>
                              </p:par>
                              <p:par>
                                <p:cTn id="11" presetID="21"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4)">
                                      <p:cBhvr>
                                        <p:cTn id="13" dur="1000"/>
                                        <p:tgtEl>
                                          <p:spTgt spid="6"/>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8194"/>
                                        </p:tgtEl>
                                        <p:attrNameLst>
                                          <p:attrName>style.visibility</p:attrName>
                                        </p:attrNameLst>
                                      </p:cBhvr>
                                      <p:to>
                                        <p:strVal val="visible"/>
                                      </p:to>
                                    </p:set>
                                    <p:anim calcmode="lin" valueType="num">
                                      <p:cBhvr>
                                        <p:cTn id="17" dur="500" fill="hold"/>
                                        <p:tgtEl>
                                          <p:spTgt spid="819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8194"/>
                                        </p:tgtEl>
                                        <p:attrNameLst>
                                          <p:attrName>ppt_y</p:attrName>
                                        </p:attrNameLst>
                                      </p:cBhvr>
                                      <p:tavLst>
                                        <p:tav tm="0">
                                          <p:val>
                                            <p:strVal val="#ppt_y"/>
                                          </p:val>
                                        </p:tav>
                                        <p:tav tm="100000">
                                          <p:val>
                                            <p:strVal val="#ppt_y"/>
                                          </p:val>
                                        </p:tav>
                                      </p:tavLst>
                                    </p:anim>
                                    <p:anim calcmode="lin" valueType="num">
                                      <p:cBhvr>
                                        <p:cTn id="19" dur="500" fill="hold"/>
                                        <p:tgtEl>
                                          <p:spTgt spid="819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819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u="sng" dirty="0" smtClean="0">
                <a:solidFill>
                  <a:srgbClr val="990000"/>
                </a:solidFill>
              </a:rPr>
              <a:t>АКТУАЛЬНОСТЬ</a:t>
            </a:r>
            <a:endParaRPr lang="ru-RU" b="1" u="sng" dirty="0">
              <a:solidFill>
                <a:srgbClr val="990000"/>
              </a:solidFill>
            </a:endParaRPr>
          </a:p>
        </p:txBody>
      </p:sp>
      <p:sp>
        <p:nvSpPr>
          <p:cNvPr id="3" name="Содержимое 2"/>
          <p:cNvSpPr>
            <a:spLocks noGrp="1"/>
          </p:cNvSpPr>
          <p:nvPr>
            <p:ph idx="1"/>
          </p:nvPr>
        </p:nvSpPr>
        <p:spPr/>
        <p:txBody>
          <a:bodyPr>
            <a:normAutofit fontScale="92500" lnSpcReduction="20000"/>
          </a:bodyPr>
          <a:lstStyle/>
          <a:p>
            <a:endParaRPr lang="ru-RU" dirty="0" smtClean="0"/>
          </a:p>
          <a:p>
            <a:pPr algn="just"/>
            <a:r>
              <a:rPr lang="ru-RU" dirty="0" smtClean="0">
                <a:latin typeface="Times New Roman" pitchFamily="18" charset="0"/>
                <a:cs typeface="Times New Roman" pitchFamily="18" charset="0"/>
              </a:rPr>
              <a:t>Математика - древнейшая наука . На протяжении всей истории ею занимались, делали открытия и достигали высот мужчины. А что же женщины? Мало кто задумывается, что среди женщин также есть немало ученых- математиков, может быть, незаслуженно забытых. Так кого же больше среди математиков- женщин или мужчин, и почему? Кто из женщин внес весомый вклад в развитие математики? </a:t>
            </a:r>
          </a:p>
          <a:p>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Назовите великих математиков</a:t>
            </a:r>
            <a:endParaRPr lang="ru-RU" b="1" i="1"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Кого больше среди математиков :  мужчин или женщин?</a:t>
            </a:r>
            <a:endParaRPr lang="ru-RU" b="1" i="1"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Кто из женщин внёс весомый вклад в развитие математики?</a:t>
            </a:r>
            <a:endParaRPr lang="ru-RU" b="1" i="1"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777875"/>
          </a:xfrm>
        </p:spPr>
        <p:txBody>
          <a:bodyPr/>
          <a:lstStyle/>
          <a:p>
            <a:r>
              <a:rPr lang="ru-RU" sz="4000" b="1" u="sng" dirty="0" smtClean="0">
                <a:solidFill>
                  <a:srgbClr val="8A0000"/>
                </a:solidFill>
                <a:latin typeface="Arial Black" pitchFamily="34" charset="0"/>
              </a:rPr>
              <a:t>ЦЕЛЬ И ЗАДАЧИ ПРОЕКТА</a:t>
            </a:r>
          </a:p>
        </p:txBody>
      </p:sp>
      <p:sp>
        <p:nvSpPr>
          <p:cNvPr id="5123" name="Rectangle 3"/>
          <p:cNvSpPr>
            <a:spLocks noGrp="1" noChangeArrowheads="1"/>
          </p:cNvSpPr>
          <p:nvPr>
            <p:ph type="body" idx="1"/>
          </p:nvPr>
        </p:nvSpPr>
        <p:spPr>
          <a:xfrm>
            <a:off x="250825" y="1125538"/>
            <a:ext cx="8642350" cy="5327650"/>
          </a:xfrm>
        </p:spPr>
        <p:txBody>
          <a:bodyPr>
            <a:normAutofit fontScale="92500" lnSpcReduction="10000"/>
          </a:bodyPr>
          <a:lstStyle/>
          <a:p>
            <a:pPr algn="just">
              <a:buFontTx/>
              <a:buNone/>
            </a:pPr>
            <a:r>
              <a:rPr lang="ru-RU" b="1" u="sng" dirty="0" smtClean="0">
                <a:latin typeface="Times New Roman" pitchFamily="18" charset="0"/>
                <a:cs typeface="Times New Roman" pitchFamily="18" charset="0"/>
              </a:rPr>
              <a:t>Цель</a:t>
            </a:r>
            <a:r>
              <a:rPr lang="ru-RU" dirty="0" smtClean="0">
                <a:latin typeface="Times New Roman" pitchFamily="18" charset="0"/>
                <a:cs typeface="Times New Roman" pitchFamily="18" charset="0"/>
              </a:rPr>
              <a:t>: изучение  вклада  женщин в развитие  математики</a:t>
            </a:r>
            <a:endParaRPr lang="en-US" b="1" u="sng" dirty="0" smtClean="0">
              <a:latin typeface="Times New Roman" pitchFamily="18" charset="0"/>
              <a:cs typeface="Times New Roman" pitchFamily="18" charset="0"/>
            </a:endParaRPr>
          </a:p>
          <a:p>
            <a:pPr algn="just">
              <a:buFontTx/>
              <a:buNone/>
            </a:pPr>
            <a:r>
              <a:rPr lang="ru-RU" b="1" u="sng" dirty="0" smtClean="0">
                <a:latin typeface="Times New Roman" pitchFamily="18" charset="0"/>
                <a:cs typeface="Times New Roman" pitchFamily="18" charset="0"/>
              </a:rPr>
              <a:t>Задачи:</a:t>
            </a:r>
          </a:p>
          <a:p>
            <a:pPr algn="just"/>
            <a:r>
              <a:rPr lang="ru-RU" dirty="0" smtClean="0">
                <a:latin typeface="Times New Roman" pitchFamily="18" charset="0"/>
                <a:cs typeface="Times New Roman" pitchFamily="18" charset="0"/>
              </a:rPr>
              <a:t>Определить роль женщин в истории математики</a:t>
            </a:r>
          </a:p>
          <a:p>
            <a:pPr algn="just"/>
            <a:r>
              <a:rPr lang="ru-RU" dirty="0" smtClean="0">
                <a:latin typeface="Times New Roman" pitchFamily="18" charset="0"/>
                <a:cs typeface="Times New Roman" pitchFamily="18" charset="0"/>
              </a:rPr>
              <a:t>Познакомиться с историческими и биографическими материалами по теме.</a:t>
            </a:r>
          </a:p>
          <a:p>
            <a:pPr algn="just"/>
            <a:r>
              <a:rPr lang="ru-RU" sz="24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Рассмотреть проблему формирования математических способностей у мужчин и женщин. </a:t>
            </a:r>
          </a:p>
          <a:p>
            <a:pPr algn="just"/>
            <a:r>
              <a:rPr lang="ru-RU" dirty="0" smtClean="0">
                <a:latin typeface="Times New Roman" pitchFamily="18" charset="0"/>
                <a:cs typeface="Times New Roman" pitchFamily="18" charset="0"/>
              </a:rPr>
              <a:t>Выяснить, может ли женщина быть успешной в математике.</a:t>
            </a:r>
            <a:endParaRPr lang="ru-RU" dirty="0" smtClean="0">
              <a:solidFill>
                <a:srgbClr val="99CCFF"/>
              </a:solidFill>
              <a:latin typeface="Times New Roman" pitchFamily="18" charset="0"/>
              <a:cs typeface="Times New Roman" pitchFamily="18" charset="0"/>
            </a:endParaRPr>
          </a:p>
        </p:txBody>
      </p:sp>
    </p:spTree>
  </p:cSld>
  <p:clrMapOvr>
    <a:masterClrMapping/>
  </p:clrMapOvr>
  <p:transition>
    <p:split orient="ver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b="1" u="sng" dirty="0" smtClean="0">
                <a:solidFill>
                  <a:srgbClr val="990000"/>
                </a:solidFill>
              </a:rPr>
              <a:t>ВВЕДЕНИЕ</a:t>
            </a:r>
            <a:endParaRPr lang="ru-RU" sz="4800" b="1" u="sng" dirty="0">
              <a:solidFill>
                <a:srgbClr val="990000"/>
              </a:solidFill>
            </a:endParaRPr>
          </a:p>
        </p:txBody>
      </p:sp>
      <p:sp>
        <p:nvSpPr>
          <p:cNvPr id="3" name="Содержимое 2"/>
          <p:cNvSpPr>
            <a:spLocks noGrp="1"/>
          </p:cNvSpPr>
          <p:nvPr>
            <p:ph idx="1"/>
          </p:nvPr>
        </p:nvSpPr>
        <p:spPr/>
        <p:txBody>
          <a:bodyPr>
            <a:normAutofit fontScale="55000" lnSpcReduction="20000"/>
          </a:bodyPr>
          <a:lstStyle/>
          <a:p>
            <a:pPr algn="just"/>
            <a:r>
              <a:rPr lang="ru-RU" b="1" dirty="0" smtClean="0">
                <a:latin typeface="Times New Roman" pitchFamily="18" charset="0"/>
                <a:cs typeface="Times New Roman" pitchFamily="18" charset="0"/>
              </a:rPr>
              <a:t>Наша Родина всегда была богата математическими талантами, в том числе и женскими. Но в условиях царской России они не находили государственной поддержки и, как правило, гибли без поры и времени.</a:t>
            </a:r>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Чтобы быть “двигателем" математической науки, надо много и очень упорно трудиться. Только упорным трудом человек прокладывает в науке свой путь и создает замечательные духовные ценности, служит своему народу, составляя предмет его законной гордости.</a:t>
            </a:r>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Жизнь женщин-математиков сложилась трудно. Нелегко было пробивать дорогу к науке женщинам, преодолевая и сложные условия того времени и свои тяжелые настроения, которые их порой охватывали под влиянием житейских неудач, борьбы между личным и общественным, между чувством и долгом.</a:t>
            </a:r>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Среди женщин-математиков наиболее известны </a:t>
            </a:r>
            <a:r>
              <a:rPr lang="ru-RU" b="1" dirty="0" err="1" smtClean="0">
                <a:latin typeface="Times New Roman" pitchFamily="18" charset="0"/>
                <a:cs typeface="Times New Roman" pitchFamily="18" charset="0"/>
              </a:rPr>
              <a:t>Феано</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Гипатия</a:t>
            </a:r>
            <a:r>
              <a:rPr lang="ru-RU" b="1" dirty="0" smtClean="0">
                <a:latin typeface="Times New Roman" pitchFamily="18" charset="0"/>
                <a:cs typeface="Times New Roman" pitchFamily="18" charset="0"/>
              </a:rPr>
              <a:t> Александрийская, Софья Васильевна Ковалевская и другие. Описанию жизни и деятельности этих ученых и посвящена данная работа.</a:t>
            </a:r>
            <a:endParaRPr lang="ru-RU"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Rectangle 3">
            <a:hlinkClick r:id="rId2"/>
          </p:cNvPr>
          <p:cNvSpPr>
            <a:spLocks noChangeArrowheads="1"/>
          </p:cNvSpPr>
          <p:nvPr/>
        </p:nvSpPr>
        <p:spPr bwMode="auto">
          <a:xfrm>
            <a:off x="3143240" y="285728"/>
            <a:ext cx="5072098" cy="1357322"/>
          </a:xfrm>
          <a:prstGeom prst="rect">
            <a:avLst/>
          </a:prstGeom>
          <a:noFill/>
          <a:ln w="9525">
            <a:noFill/>
            <a:miter lim="800000"/>
            <a:headEnd/>
            <a:tailEnd/>
          </a:ln>
        </p:spPr>
        <p:txBody>
          <a:bodyPr wrap="square" anchor="ctr">
            <a:spAutoFit/>
          </a:bodyPr>
          <a:lstStyle/>
          <a:p>
            <a:pPr algn="ctr"/>
            <a:r>
              <a:rPr lang="ru-RU" sz="4000" b="1" u="sng" dirty="0">
                <a:solidFill>
                  <a:srgbClr val="8A0000"/>
                </a:solidFill>
                <a:latin typeface="Arial Black" pitchFamily="34" charset="0"/>
              </a:rPr>
              <a:t>ФЕАНО </a:t>
            </a:r>
          </a:p>
          <a:p>
            <a:pPr algn="ctr"/>
            <a:r>
              <a:rPr lang="ru-RU" sz="4000" b="1" u="sng" dirty="0">
                <a:solidFill>
                  <a:srgbClr val="8A0000"/>
                </a:solidFill>
                <a:latin typeface="Arial Black" pitchFamily="34" charset="0"/>
              </a:rPr>
              <a:t>(6 век до н.э.)</a:t>
            </a:r>
            <a:endParaRPr lang="ru-RU" sz="4000" dirty="0">
              <a:solidFill>
                <a:srgbClr val="8A0000"/>
              </a:solidFill>
              <a:latin typeface="Arial Black" pitchFamily="34" charset="0"/>
            </a:endParaRPr>
          </a:p>
        </p:txBody>
      </p:sp>
      <p:sp>
        <p:nvSpPr>
          <p:cNvPr id="14" name="Rectangle 3">
            <a:hlinkClick r:id="rId2"/>
          </p:cNvPr>
          <p:cNvSpPr>
            <a:spLocks noChangeArrowheads="1"/>
          </p:cNvSpPr>
          <p:nvPr/>
        </p:nvSpPr>
        <p:spPr bwMode="auto">
          <a:xfrm>
            <a:off x="3500430" y="1571612"/>
            <a:ext cx="5429288" cy="4524315"/>
          </a:xfrm>
          <a:prstGeom prst="rect">
            <a:avLst/>
          </a:prstGeom>
          <a:noFill/>
          <a:ln w="9525">
            <a:noFill/>
            <a:miter lim="800000"/>
            <a:headEnd/>
            <a:tailEnd/>
          </a:ln>
        </p:spPr>
        <p:txBody>
          <a:bodyPr wrap="square" anchor="ctr">
            <a:spAutoFit/>
          </a:bodyPr>
          <a:lstStyle/>
          <a:p>
            <a:pPr indent="457200"/>
            <a:endParaRPr lang="en-US" sz="1600" dirty="0">
              <a:latin typeface="Times New Roman" pitchFamily="18" charset="0"/>
              <a:cs typeface="Times New Roman" pitchFamily="18" charset="0"/>
            </a:endParaRPr>
          </a:p>
          <a:p>
            <a:pPr indent="457200" algn="just"/>
            <a:r>
              <a:rPr lang="ru-RU" sz="1600" dirty="0" err="1">
                <a:latin typeface="Times New Roman" pitchFamily="18" charset="0"/>
                <a:cs typeface="Times New Roman" pitchFamily="18" charset="0"/>
              </a:rPr>
              <a:t>Феано</a:t>
            </a:r>
            <a:r>
              <a:rPr lang="ru-RU" sz="1600" dirty="0">
                <a:latin typeface="Times New Roman" pitchFamily="18" charset="0"/>
                <a:cs typeface="Times New Roman" pitchFamily="18" charset="0"/>
              </a:rPr>
              <a:t> – ученица и жена древнегреческого философа, великого математика и мудреца – Пифагора, жившего в VI – V вв. до н.э. </a:t>
            </a:r>
            <a:r>
              <a:rPr lang="ru-RU" sz="1600" dirty="0" err="1">
                <a:latin typeface="Times New Roman" pitchFamily="18" charset="0"/>
                <a:cs typeface="Times New Roman" pitchFamily="18" charset="0"/>
              </a:rPr>
              <a:t>Феано</a:t>
            </a:r>
            <a:r>
              <a:rPr lang="ru-RU" sz="1600" dirty="0">
                <a:latin typeface="Times New Roman" pitchFamily="18" charset="0"/>
                <a:cs typeface="Times New Roman" pitchFamily="18" charset="0"/>
              </a:rPr>
              <a:t> прониклась идеями мужа с такой полнотой, что после его смерти она стала центром пифагорейского ордена, и один из греческих авторов приводит, как авторитет, ее мнение относительно учения Чисел.</a:t>
            </a:r>
          </a:p>
          <a:p>
            <a:pPr indent="457200" algn="just"/>
            <a:r>
              <a:rPr lang="ru-RU" sz="1600" dirty="0" err="1">
                <a:latin typeface="Times New Roman" pitchFamily="18" charset="0"/>
                <a:cs typeface="Times New Roman" pitchFamily="18" charset="0"/>
              </a:rPr>
              <a:t>Феано</a:t>
            </a:r>
            <a:r>
              <a:rPr lang="ru-RU" sz="1600" dirty="0">
                <a:latin typeface="Times New Roman" pitchFamily="18" charset="0"/>
                <a:cs typeface="Times New Roman" pitchFamily="18" charset="0"/>
              </a:rPr>
              <a:t> дала Пифагору двух сыновей и дочь, все они были верными последователями своего Великого отца. Один из сыновей Пифагора стал впоследствии учителем </a:t>
            </a:r>
            <a:r>
              <a:rPr lang="ru-RU" sz="1600" dirty="0" err="1">
                <a:latin typeface="Times New Roman" pitchFamily="18" charset="0"/>
                <a:cs typeface="Times New Roman" pitchFamily="18" charset="0"/>
              </a:rPr>
              <a:t>Эмпидокла</a:t>
            </a:r>
            <a:r>
              <a:rPr lang="ru-RU" sz="1600" dirty="0">
                <a:latin typeface="Times New Roman" pitchFamily="18" charset="0"/>
                <a:cs typeface="Times New Roman" pitchFamily="18" charset="0"/>
              </a:rPr>
              <a:t> и посвятил его в тайны пифагорейского учения. Дочери своей Дано Пифагор доверил хранение своих рукописей. После смерти отца и распада союза Дано жила в величайшей бедности, ей предлагали большие суммы за манускрипты, но верная воле отца, она отказалась отдать их в посторонние руки.</a:t>
            </a:r>
          </a:p>
          <a:p>
            <a:pPr indent="457200" algn="just"/>
            <a:endParaRPr lang="ru-RU" sz="1600" dirty="0">
              <a:latin typeface="Times New Roman" pitchFamily="18" charset="0"/>
              <a:cs typeface="Times New Roman" pitchFamily="18" charset="0"/>
            </a:endParaRPr>
          </a:p>
        </p:txBody>
      </p:sp>
      <p:sp>
        <p:nvSpPr>
          <p:cNvPr id="614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r>
              <a:rPr lang="ru-RU" sz="1200">
                <a:cs typeface="Times New Roman" pitchFamily="18" charset="0"/>
              </a:rPr>
              <a:t> </a:t>
            </a:r>
            <a:endParaRPr lang="ru-RU"/>
          </a:p>
        </p:txBody>
      </p:sp>
      <p:sp>
        <p:nvSpPr>
          <p:cNvPr id="6149" name="Rectangle 3"/>
          <p:cNvSpPr>
            <a:spLocks noChangeArrowheads="1"/>
          </p:cNvSpPr>
          <p:nvPr/>
        </p:nvSpPr>
        <p:spPr bwMode="auto">
          <a:xfrm>
            <a:off x="0" y="1314450"/>
            <a:ext cx="9144000" cy="0"/>
          </a:xfrm>
          <a:prstGeom prst="rect">
            <a:avLst/>
          </a:prstGeom>
          <a:noFill/>
          <a:ln w="9525">
            <a:noFill/>
            <a:miter lim="800000"/>
            <a:headEnd/>
            <a:tailEnd/>
          </a:ln>
        </p:spPr>
        <p:txBody>
          <a:bodyPr wrap="none" anchor="ctr">
            <a:spAutoFit/>
          </a:bodyPr>
          <a:lstStyle/>
          <a:p>
            <a:r>
              <a:rPr lang="ru-RU" sz="1200">
                <a:cs typeface="Times New Roman" pitchFamily="18" charset="0"/>
              </a:rPr>
              <a:t> </a:t>
            </a:r>
            <a:r>
              <a:rPr lang="ru-RU" sz="1100"/>
              <a:t> </a:t>
            </a:r>
            <a:endParaRPr lang="ru-RU"/>
          </a:p>
        </p:txBody>
      </p:sp>
      <p:pic>
        <p:nvPicPr>
          <p:cNvPr id="7" name="Picture 8" descr="Феано1"/>
          <p:cNvPicPr>
            <a:picLocks noGrp="1" noChangeAspect="1" noChangeArrowheads="1"/>
          </p:cNvPicPr>
          <p:nvPr>
            <p:ph sz="half" idx="2"/>
          </p:nvPr>
        </p:nvPicPr>
        <p:blipFill>
          <a:blip r:embed="rId3"/>
          <a:srcRect/>
          <a:stretch>
            <a:fillRect/>
          </a:stretch>
        </p:blipFill>
        <p:spPr>
          <a:xfrm>
            <a:off x="285720" y="3071810"/>
            <a:ext cx="2940050" cy="3357562"/>
          </a:xfrm>
        </p:spPr>
      </p:pic>
      <p:pic>
        <p:nvPicPr>
          <p:cNvPr id="8" name="Picture 2" descr="http://i197.photobucket.com/albums/aa162/MasudiAl/aspasia.jpg"/>
          <p:cNvPicPr>
            <a:picLocks noChangeAspect="1" noChangeArrowheads="1"/>
          </p:cNvPicPr>
          <p:nvPr/>
        </p:nvPicPr>
        <p:blipFill>
          <a:blip r:embed="rId4" cstate="print"/>
          <a:srcRect/>
          <a:stretch>
            <a:fillRect/>
          </a:stretch>
        </p:blipFill>
        <p:spPr bwMode="auto">
          <a:xfrm>
            <a:off x="428596" y="1"/>
            <a:ext cx="2286016" cy="3087300"/>
          </a:xfrm>
          <a:prstGeom prst="rect">
            <a:avLst/>
          </a:prstGeom>
          <a:ln>
            <a:noFill/>
          </a:ln>
          <a:effectLst>
            <a:softEdge rad="112500"/>
          </a:effectLst>
        </p:spPr>
      </p:pic>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plus(in)">
                                      <p:cBhvr>
                                        <p:cTn id="7" dur="2000"/>
                                        <p:tgtEl>
                                          <p:spTgt spid="1027"/>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4)">
                                      <p:cBhvr>
                                        <p:cTn id="11" dur="2000"/>
                                        <p:tgtEl>
                                          <p:spTgt spid="7"/>
                                        </p:tgtEl>
                                      </p:cBhvr>
                                    </p:animEffect>
                                  </p:childTnLst>
                                </p:cTn>
                              </p:par>
                              <p:par>
                                <p:cTn id="12" presetID="55"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Rectangle 3">
            <a:hlinkClick r:id="rId2"/>
          </p:cNvPr>
          <p:cNvSpPr>
            <a:spLocks noChangeArrowheads="1"/>
          </p:cNvSpPr>
          <p:nvPr/>
        </p:nvSpPr>
        <p:spPr bwMode="auto">
          <a:xfrm>
            <a:off x="0" y="214313"/>
            <a:ext cx="9144000" cy="1323975"/>
          </a:xfrm>
          <a:prstGeom prst="rect">
            <a:avLst/>
          </a:prstGeom>
          <a:noFill/>
          <a:ln w="9525">
            <a:noFill/>
            <a:miter lim="800000"/>
            <a:headEnd/>
            <a:tailEnd/>
          </a:ln>
        </p:spPr>
        <p:txBody>
          <a:bodyPr anchor="ctr">
            <a:spAutoFit/>
          </a:bodyPr>
          <a:lstStyle/>
          <a:p>
            <a:pPr algn="ctr"/>
            <a:r>
              <a:rPr lang="ru-RU" sz="4000" b="1" u="sng" dirty="0" smtClean="0">
                <a:solidFill>
                  <a:srgbClr val="8A0000"/>
                </a:solidFill>
                <a:latin typeface="Arial Black" pitchFamily="34" charset="0"/>
              </a:rPr>
              <a:t>ГИПАТИЯ АЛЕКСАНДРИЙСКАЯ </a:t>
            </a:r>
            <a:r>
              <a:rPr lang="ru-RU" sz="4000" b="1" u="sng" dirty="0">
                <a:solidFill>
                  <a:srgbClr val="8A0000"/>
                </a:solidFill>
                <a:latin typeface="Arial Black" pitchFamily="34" charset="0"/>
              </a:rPr>
              <a:t>(370-415)</a:t>
            </a:r>
            <a:endParaRPr lang="ru-RU" sz="4000" b="1" dirty="0">
              <a:solidFill>
                <a:srgbClr val="8A0000"/>
              </a:solidFill>
              <a:latin typeface="Arial Black" pitchFamily="34" charset="0"/>
            </a:endParaRPr>
          </a:p>
        </p:txBody>
      </p:sp>
      <p:sp>
        <p:nvSpPr>
          <p:cNvPr id="14" name="Rectangle 3">
            <a:hlinkClick r:id="rId2"/>
          </p:cNvPr>
          <p:cNvSpPr>
            <a:spLocks noChangeArrowheads="1"/>
          </p:cNvSpPr>
          <p:nvPr/>
        </p:nvSpPr>
        <p:spPr bwMode="auto">
          <a:xfrm>
            <a:off x="3357563" y="1643063"/>
            <a:ext cx="5786437" cy="5016500"/>
          </a:xfrm>
          <a:prstGeom prst="rect">
            <a:avLst/>
          </a:prstGeom>
          <a:noFill/>
          <a:ln w="9525">
            <a:noFill/>
            <a:miter lim="800000"/>
            <a:headEnd/>
            <a:tailEnd/>
          </a:ln>
        </p:spPr>
        <p:txBody>
          <a:bodyPr anchor="ctr">
            <a:spAutoFit/>
          </a:bodyPr>
          <a:lstStyle/>
          <a:p>
            <a:pPr indent="457200" algn="just"/>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Гипатия</a:t>
            </a:r>
            <a:r>
              <a:rPr lang="ru-RU" sz="1600" dirty="0">
                <a:latin typeface="Times New Roman" pitchFamily="18" charset="0"/>
                <a:cs typeface="Times New Roman" pitchFamily="18" charset="0"/>
              </a:rPr>
              <a:t> - греческий математик, философ. Руководительница школы неоплатоников в Александрии. Активно занималась просветительской и полемической деятельностью, автор комментариев к Диофанту и </a:t>
            </a:r>
            <a:r>
              <a:rPr lang="ru-RU" sz="1600" dirty="0" err="1">
                <a:latin typeface="Times New Roman" pitchFamily="18" charset="0"/>
                <a:cs typeface="Times New Roman" pitchFamily="18" charset="0"/>
              </a:rPr>
              <a:t>Аполонию</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Пергамскому</a:t>
            </a:r>
            <a:r>
              <a:rPr lang="ru-RU" sz="1600" dirty="0">
                <a:latin typeface="Times New Roman" pitchFamily="18" charset="0"/>
                <a:cs typeface="Times New Roman" pitchFamily="18" charset="0"/>
              </a:rPr>
              <a:t>. За книгами древних философов </a:t>
            </a:r>
            <a:r>
              <a:rPr lang="ru-RU" sz="1600" dirty="0" err="1">
                <a:latin typeface="Times New Roman" pitchFamily="18" charset="0"/>
                <a:cs typeface="Times New Roman" pitchFamily="18" charset="0"/>
              </a:rPr>
              <a:t>Гипатия</a:t>
            </a:r>
            <a:r>
              <a:rPr lang="ru-RU" sz="1600" dirty="0">
                <a:latin typeface="Times New Roman" pitchFamily="18" charset="0"/>
                <a:cs typeface="Times New Roman" pitchFamily="18" charset="0"/>
              </a:rPr>
              <a:t> провела многие годы. Широта интересов, удивительная работоспособность, острота ума, глубокое понимание Платона и Аристотеля снискали ей уважение профессоров </a:t>
            </a:r>
            <a:r>
              <a:rPr lang="ru-RU" sz="1600" dirty="0" err="1">
                <a:latin typeface="Times New Roman" pitchFamily="18" charset="0"/>
                <a:cs typeface="Times New Roman" pitchFamily="18" charset="0"/>
              </a:rPr>
              <a:t>Мусейона</a:t>
            </a:r>
            <a:r>
              <a:rPr lang="ru-RU" sz="1600" dirty="0">
                <a:latin typeface="Times New Roman" pitchFamily="18" charset="0"/>
                <a:cs typeface="Times New Roman" pitchFamily="18" charset="0"/>
              </a:rPr>
              <a:t>. Она была еще очень молода, когда у нее появились первые ученики.</a:t>
            </a:r>
          </a:p>
          <a:p>
            <a:pPr indent="457200" algn="just"/>
            <a:r>
              <a:rPr lang="ru-RU" sz="1600" dirty="0">
                <a:latin typeface="Times New Roman" pitchFamily="18" charset="0"/>
                <a:cs typeface="Times New Roman" pitchFamily="18" charset="0"/>
              </a:rPr>
              <a:t>Шестнадцать веков назад, </a:t>
            </a:r>
            <a:r>
              <a:rPr lang="ru-RU" sz="1600" dirty="0" err="1">
                <a:latin typeface="Times New Roman" pitchFamily="18" charset="0"/>
                <a:cs typeface="Times New Roman" pitchFamily="18" charset="0"/>
              </a:rPr>
              <a:t>Гипатия</a:t>
            </a:r>
            <a:r>
              <a:rPr lang="ru-RU" sz="1600" dirty="0">
                <a:latin typeface="Times New Roman" pitchFamily="18" charset="0"/>
                <a:cs typeface="Times New Roman" pitchFamily="18" charset="0"/>
              </a:rPr>
              <a:t> была одним из самых эрудированных в математике и астрономии людей в мире. </a:t>
            </a:r>
          </a:p>
          <a:p>
            <a:pPr indent="457200" algn="just"/>
            <a:r>
              <a:rPr lang="ru-RU" sz="1600" dirty="0" err="1">
                <a:latin typeface="Times New Roman" pitchFamily="18" charset="0"/>
                <a:cs typeface="Times New Roman" pitchFamily="18" charset="0"/>
              </a:rPr>
              <a:t>Гипатия</a:t>
            </a:r>
            <a:r>
              <a:rPr lang="ru-RU" sz="1600" dirty="0">
                <a:latin typeface="Times New Roman" pitchFamily="18" charset="0"/>
                <a:cs typeface="Times New Roman" pitchFamily="18" charset="0"/>
              </a:rPr>
              <a:t> жила в трудное время гонений. Однажды не выдержала и в публичной лекции позволила коснуться богословских взглядов Кирилла.  Это вызвало сильнейшее недовольство Кирилла, так как играло на руку его врагам в борьбе за власть . </a:t>
            </a:r>
            <a:r>
              <a:rPr lang="ru-RU" sz="1600" dirty="0" err="1">
                <a:latin typeface="Times New Roman" pitchFamily="18" charset="0"/>
                <a:cs typeface="Times New Roman" pitchFamily="18" charset="0"/>
              </a:rPr>
              <a:t>Гипатию</a:t>
            </a:r>
            <a:r>
              <a:rPr lang="ru-RU" sz="1600" dirty="0">
                <a:latin typeface="Times New Roman" pitchFamily="18" charset="0"/>
                <a:cs typeface="Times New Roman" pitchFamily="18" charset="0"/>
              </a:rPr>
              <a:t> подстерегли, ее буквально разорвали на части, а останки были сожжены на костре. </a:t>
            </a:r>
            <a:r>
              <a:rPr lang="ru-RU" sz="1600" dirty="0" err="1">
                <a:latin typeface="Times New Roman" pitchFamily="18" charset="0"/>
                <a:cs typeface="Times New Roman" pitchFamily="18" charset="0"/>
              </a:rPr>
              <a:t>Гипатия</a:t>
            </a:r>
            <a:r>
              <a:rPr lang="ru-RU" sz="1600" dirty="0">
                <a:latin typeface="Times New Roman" pitchFamily="18" charset="0"/>
                <a:cs typeface="Times New Roman" pitchFamily="18" charset="0"/>
              </a:rPr>
              <a:t> внесла свой вклад в геометрию и астрометрию, кроме того, сыграла важную роль в создании астролябии.</a:t>
            </a:r>
            <a:endParaRPr lang="ru-RU" sz="1600" b="1" dirty="0">
              <a:solidFill>
                <a:srgbClr val="8A0000"/>
              </a:solidFill>
              <a:latin typeface="Times New Roman" pitchFamily="18" charset="0"/>
              <a:cs typeface="Times New Roman" pitchFamily="18" charset="0"/>
            </a:endParaRPr>
          </a:p>
        </p:txBody>
      </p:sp>
      <p:pic>
        <p:nvPicPr>
          <p:cNvPr id="17410" name="i-main-pic" descr="Картинка 9 из 14"/>
          <p:cNvPicPr>
            <a:picLocks noChangeAspect="1" noChangeArrowheads="1"/>
          </p:cNvPicPr>
          <p:nvPr/>
        </p:nvPicPr>
        <p:blipFill>
          <a:blip r:embed="rId3"/>
          <a:srcRect/>
          <a:stretch>
            <a:fillRect/>
          </a:stretch>
        </p:blipFill>
        <p:spPr bwMode="auto">
          <a:xfrm>
            <a:off x="285750" y="1857375"/>
            <a:ext cx="3030538" cy="3751263"/>
          </a:xfrm>
          <a:prstGeom prst="rect">
            <a:avLst/>
          </a:prstGeom>
          <a:noFill/>
          <a:ln w="9525">
            <a:noFill/>
            <a:miter lim="800000"/>
            <a:headEnd/>
            <a:tailEnd/>
          </a:ln>
        </p:spPr>
      </p:pic>
    </p:spTree>
  </p:cSld>
  <p:clrMapOvr>
    <a:masterClrMapping/>
  </p:clrMapOvr>
  <p:transition spd="med">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plus(in)">
                                      <p:cBhvr>
                                        <p:cTn id="7" dur="2000"/>
                                        <p:tgtEl>
                                          <p:spTgt spid="1027"/>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7410"/>
                                        </p:tgtEl>
                                        <p:attrNameLst>
                                          <p:attrName>style.visibility</p:attrName>
                                        </p:attrNameLst>
                                      </p:cBhvr>
                                      <p:to>
                                        <p:strVal val="visible"/>
                                      </p:to>
                                    </p:set>
                                    <p:animEffect transition="in" filter="wheel(4)">
                                      <p:cBhvr>
                                        <p:cTn id="11" dur="2000"/>
                                        <p:tgtEl>
                                          <p:spTgt spid="17410"/>
                                        </p:tgtEl>
                                      </p:cBhvr>
                                    </p:animEffect>
                                  </p:childTnLst>
                                </p:cTn>
                              </p:par>
                              <p:par>
                                <p:cTn id="12" presetID="55"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428604"/>
            <a:ext cx="8186766" cy="989034"/>
          </a:xfrm>
        </p:spPr>
        <p:txBody>
          <a:bodyPr>
            <a:noAutofit/>
          </a:bodyPr>
          <a:lstStyle/>
          <a:p>
            <a:r>
              <a:rPr lang="ru-RU" sz="4000" b="1" u="sng" dirty="0" smtClean="0">
                <a:solidFill>
                  <a:srgbClr val="8A0000"/>
                </a:solidFill>
                <a:latin typeface="Arial Black" pitchFamily="34" charset="0"/>
              </a:rPr>
              <a:t>СОФЬЯ КОВАЛЕВСКАЯ</a:t>
            </a:r>
            <a:br>
              <a:rPr lang="ru-RU" sz="4000" b="1" u="sng" dirty="0" smtClean="0">
                <a:solidFill>
                  <a:srgbClr val="8A0000"/>
                </a:solidFill>
                <a:latin typeface="Arial Black" pitchFamily="34" charset="0"/>
              </a:rPr>
            </a:br>
            <a:endParaRPr lang="ru-RU" sz="4000" b="1" dirty="0">
              <a:solidFill>
                <a:srgbClr val="8A0000"/>
              </a:solidFill>
              <a:latin typeface="Arial Black" pitchFamily="34" charset="0"/>
              <a:cs typeface="Times New Roman" pitchFamily="18" charset="0"/>
            </a:endParaRPr>
          </a:p>
        </p:txBody>
      </p:sp>
      <p:sp>
        <p:nvSpPr>
          <p:cNvPr id="5" name="Текст 4"/>
          <p:cNvSpPr>
            <a:spLocks noGrp="1"/>
          </p:cNvSpPr>
          <p:nvPr>
            <p:ph sz="half" idx="1"/>
          </p:nvPr>
        </p:nvSpPr>
        <p:spPr/>
        <p:txBody>
          <a:bodyPr>
            <a:normAutofit fontScale="85000" lnSpcReduction="10000"/>
          </a:bodyPr>
          <a:lstStyle/>
          <a:p>
            <a:pPr algn="just"/>
            <a:r>
              <a:rPr lang="ru-RU" dirty="0" smtClean="0">
                <a:latin typeface="Times New Roman" pitchFamily="18" charset="0"/>
                <a:cs typeface="Times New Roman" pitchFamily="18" charset="0"/>
              </a:rPr>
              <a:t>Знакомство Софьи Ковалевской с математикой произошло в раннем детстве: стены её детской в усадьбе </a:t>
            </a:r>
            <a:r>
              <a:rPr lang="ru-RU" dirty="0" err="1" smtClean="0">
                <a:latin typeface="Times New Roman" pitchFamily="18" charset="0"/>
                <a:cs typeface="Times New Roman" pitchFamily="18" charset="0"/>
              </a:rPr>
              <a:t>Полибино</a:t>
            </a:r>
            <a:r>
              <a:rPr lang="ru-RU" dirty="0" smtClean="0">
                <a:latin typeface="Times New Roman" pitchFamily="18" charset="0"/>
                <a:cs typeface="Times New Roman" pitchFamily="18" charset="0"/>
              </a:rPr>
              <a:t> были оклеены (случайно, из-за нехватки обоев) лекциями профессора Остроградского о дифференциальном и интегральном исчислении.</a:t>
            </a:r>
          </a:p>
          <a:p>
            <a:endParaRPr lang="ru-RU" dirty="0"/>
          </a:p>
        </p:txBody>
      </p:sp>
      <p:sp>
        <p:nvSpPr>
          <p:cNvPr id="7" name="Содержимое 6"/>
          <p:cNvSpPr>
            <a:spLocks noGrp="1"/>
          </p:cNvSpPr>
          <p:nvPr>
            <p:ph sz="half" idx="2"/>
          </p:nvPr>
        </p:nvSpPr>
        <p:spPr/>
        <p:txBody>
          <a:bodyPr>
            <a:normAutofit fontScale="85000" lnSpcReduction="10000"/>
          </a:bodyPr>
          <a:lstStyle/>
          <a:p>
            <a:endParaRPr lang="ru-RU"/>
          </a:p>
        </p:txBody>
      </p:sp>
      <p:pic>
        <p:nvPicPr>
          <p:cNvPr id="32770" name="Picture 2" descr="http://pskovmir.edapskov.ru/pic/110.jpg"/>
          <p:cNvPicPr>
            <a:picLocks noChangeAspect="1" noChangeArrowheads="1"/>
          </p:cNvPicPr>
          <p:nvPr/>
        </p:nvPicPr>
        <p:blipFill>
          <a:blip r:embed="rId2" cstate="print"/>
          <a:srcRect/>
          <a:stretch>
            <a:fillRect/>
          </a:stretch>
        </p:blipFill>
        <p:spPr bwMode="auto">
          <a:xfrm>
            <a:off x="4571976" y="1714464"/>
            <a:ext cx="4143428" cy="41434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Rectangle 3">
            <a:hlinkClick r:id="rId2"/>
          </p:cNvPr>
          <p:cNvSpPr>
            <a:spLocks noChangeArrowheads="1"/>
          </p:cNvSpPr>
          <p:nvPr/>
        </p:nvSpPr>
        <p:spPr bwMode="auto">
          <a:xfrm>
            <a:off x="0" y="214313"/>
            <a:ext cx="8858250" cy="1323975"/>
          </a:xfrm>
          <a:prstGeom prst="rect">
            <a:avLst/>
          </a:prstGeom>
          <a:noFill/>
          <a:ln w="9525">
            <a:noFill/>
            <a:miter lim="800000"/>
            <a:headEnd/>
            <a:tailEnd/>
          </a:ln>
        </p:spPr>
        <p:txBody>
          <a:bodyPr anchor="ctr">
            <a:spAutoFit/>
          </a:bodyPr>
          <a:lstStyle/>
          <a:p>
            <a:pPr algn="ctr"/>
            <a:r>
              <a:rPr lang="ru-RU" sz="4000" b="1" u="sng" dirty="0">
                <a:solidFill>
                  <a:srgbClr val="8A0000"/>
                </a:solidFill>
                <a:latin typeface="Arial Black" pitchFamily="34" charset="0"/>
              </a:rPr>
              <a:t>СОФЬЯ КОВАЛЕВСКАЯ</a:t>
            </a:r>
          </a:p>
          <a:p>
            <a:pPr algn="ctr"/>
            <a:r>
              <a:rPr lang="ru-RU" sz="4000" b="1" u="sng" dirty="0">
                <a:solidFill>
                  <a:srgbClr val="8A0000"/>
                </a:solidFill>
                <a:latin typeface="Arial Black" pitchFamily="34" charset="0"/>
                <a:cs typeface="Times New Roman" pitchFamily="18" charset="0"/>
              </a:rPr>
              <a:t>(1850-1891)</a:t>
            </a:r>
            <a:endParaRPr lang="ru-RU" sz="3200" b="1" dirty="0">
              <a:solidFill>
                <a:srgbClr val="8A0000"/>
              </a:solidFill>
              <a:latin typeface="Arial Black" pitchFamily="34" charset="0"/>
              <a:cs typeface="Times New Roman" pitchFamily="18" charset="0"/>
            </a:endParaRPr>
          </a:p>
        </p:txBody>
      </p:sp>
      <p:sp>
        <p:nvSpPr>
          <p:cNvPr id="14" name="Rectangle 3">
            <a:hlinkClick r:id="rId2"/>
          </p:cNvPr>
          <p:cNvSpPr>
            <a:spLocks noChangeArrowheads="1"/>
          </p:cNvSpPr>
          <p:nvPr/>
        </p:nvSpPr>
        <p:spPr bwMode="auto">
          <a:xfrm>
            <a:off x="3357563" y="1500188"/>
            <a:ext cx="5786437" cy="5262979"/>
          </a:xfrm>
          <a:prstGeom prst="rect">
            <a:avLst/>
          </a:prstGeom>
          <a:noFill/>
          <a:ln w="9525">
            <a:noFill/>
            <a:miter lim="800000"/>
            <a:headEnd/>
            <a:tailEnd/>
          </a:ln>
        </p:spPr>
        <p:txBody>
          <a:bodyPr anchor="ctr">
            <a:spAutoFit/>
          </a:bodyPr>
          <a:lstStyle/>
          <a:p>
            <a:pPr indent="457200" algn="just"/>
            <a:r>
              <a:rPr lang="ru-RU" sz="1600" dirty="0">
                <a:latin typeface="Times New Roman" pitchFamily="18" charset="0"/>
                <a:cs typeface="Times New Roman" pitchFamily="18" charset="0"/>
              </a:rPr>
              <a:t>В 1850 году  3 января родилась, 17 -крещена София  в  семье командира Московского артиллерийского гарнизона, никто не мог предположить,  что она станет ученой. </a:t>
            </a:r>
          </a:p>
          <a:p>
            <a:pPr indent="457200" algn="just"/>
            <a:r>
              <a:rPr lang="ru-RU" sz="1600" dirty="0">
                <a:latin typeface="Times New Roman" pitchFamily="18" charset="0"/>
                <a:cs typeface="Times New Roman" pitchFamily="18" charset="0"/>
              </a:rPr>
              <a:t>Когда Соне было шесть лет, отец вышел в отставку и поселился в своем родовом имении </a:t>
            </a:r>
            <a:r>
              <a:rPr lang="ru-RU" sz="1600" dirty="0" err="1">
                <a:latin typeface="Times New Roman" pitchFamily="18" charset="0"/>
                <a:cs typeface="Times New Roman" pitchFamily="18" charset="0"/>
              </a:rPr>
              <a:t>Полибино</a:t>
            </a:r>
            <a:r>
              <a:rPr lang="ru-RU" sz="1600" dirty="0">
                <a:latin typeface="Times New Roman" pitchFamily="18" charset="0"/>
                <a:cs typeface="Times New Roman" pitchFamily="18" charset="0"/>
              </a:rPr>
              <a:t>, в Витебской губернии. Соня  от корки до корки проштудировала толстый алгебраический задачник. Она ходила по дому, все время что - то складывая, вычитая, умножая. Отец только качал головой и сетовал на то, что ребенок сушит мозги совсем ненужной наукой.</a:t>
            </a:r>
          </a:p>
          <a:p>
            <a:pPr indent="457200" algn="just"/>
            <a:r>
              <a:rPr lang="ru-RU" sz="1600" dirty="0">
                <a:latin typeface="Times New Roman" pitchFamily="18" charset="0"/>
                <a:cs typeface="Times New Roman" pitchFamily="18" charset="0"/>
              </a:rPr>
              <a:t>Приходиться удивляться тому, как при этом она могла совмещать столько обязанностей в столь разных направлениях: ученого, редактора научного журнала, писательницы, общественной деятельницы, матери, светской дамы в шведском обществе. Нужно отметить также, что ее друзья, по-видимому, старались тщательно скрывать ее причастность к социалистическим организациям, а может быть , и ограждали ее от особенно опасных действий.</a:t>
            </a:r>
          </a:p>
          <a:p>
            <a:pPr indent="457200" algn="just"/>
            <a:r>
              <a:rPr lang="ru-RU" sz="1600" dirty="0">
                <a:latin typeface="Times New Roman" pitchFamily="18" charset="0"/>
                <a:cs typeface="Times New Roman" pitchFamily="18" charset="0"/>
              </a:rPr>
              <a:t>10 февраля 1891 года, в возрасте 41 года,  Софья Васильевна Ковалевская умерла во сне. </a:t>
            </a:r>
          </a:p>
        </p:txBody>
      </p:sp>
      <p:sp>
        <p:nvSpPr>
          <p:cNvPr id="1434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r>
              <a:rPr lang="ru-RU" sz="1200">
                <a:cs typeface="Times New Roman" pitchFamily="18" charset="0"/>
              </a:rPr>
              <a:t> </a:t>
            </a:r>
            <a:endParaRPr lang="ru-RU"/>
          </a:p>
        </p:txBody>
      </p:sp>
      <p:pic>
        <p:nvPicPr>
          <p:cNvPr id="24577" name="Picture 1" descr="http://im4-tub.yandex.net/i?id=69139511&amp;tov=4"/>
          <p:cNvPicPr>
            <a:picLocks noChangeAspect="1" noChangeArrowheads="1"/>
          </p:cNvPicPr>
          <p:nvPr/>
        </p:nvPicPr>
        <p:blipFill>
          <a:blip r:embed="rId3" r:link="rId4"/>
          <a:srcRect/>
          <a:stretch>
            <a:fillRect/>
          </a:stretch>
        </p:blipFill>
        <p:spPr bwMode="auto">
          <a:xfrm>
            <a:off x="357188" y="1785938"/>
            <a:ext cx="2711450" cy="3857625"/>
          </a:xfrm>
          <a:prstGeom prst="rect">
            <a:avLst/>
          </a:prstGeom>
          <a:noFill/>
          <a:ln w="9525">
            <a:noFill/>
            <a:miter lim="800000"/>
            <a:headEnd/>
            <a:tailEnd/>
          </a:ln>
        </p:spPr>
      </p:pic>
      <p:sp>
        <p:nvSpPr>
          <p:cNvPr id="14342" name="Rectangle 3"/>
          <p:cNvSpPr>
            <a:spLocks noChangeArrowheads="1"/>
          </p:cNvSpPr>
          <p:nvPr/>
        </p:nvSpPr>
        <p:spPr bwMode="auto">
          <a:xfrm>
            <a:off x="0" y="1314450"/>
            <a:ext cx="9144000" cy="0"/>
          </a:xfrm>
          <a:prstGeom prst="rect">
            <a:avLst/>
          </a:prstGeom>
          <a:noFill/>
          <a:ln w="9525">
            <a:noFill/>
            <a:miter lim="800000"/>
            <a:headEnd/>
            <a:tailEnd/>
          </a:ln>
        </p:spPr>
        <p:txBody>
          <a:bodyPr wrap="none" anchor="ctr">
            <a:spAutoFit/>
          </a:bodyPr>
          <a:lstStyle/>
          <a:p>
            <a:r>
              <a:rPr lang="ru-RU" sz="1200">
                <a:cs typeface="Times New Roman" pitchFamily="18" charset="0"/>
              </a:rPr>
              <a:t> </a:t>
            </a:r>
            <a:r>
              <a:rPr lang="ru-RU" sz="1100"/>
              <a:t> </a:t>
            </a:r>
            <a:endParaRPr lang="ru-RU"/>
          </a:p>
        </p:txBody>
      </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heel(4)">
                                      <p:cBhvr>
                                        <p:cTn id="7" dur="2000"/>
                                        <p:tgtEl>
                                          <p:spTgt spid="1027"/>
                                        </p:tgtEl>
                                      </p:cBhvr>
                                    </p:animEffect>
                                  </p:childTnLst>
                                </p:cTn>
                              </p:par>
                              <p:par>
                                <p:cTn id="8" presetID="21" presetClass="entr" presetSubtype="4" fill="hold" nodeType="withEffect">
                                  <p:stCondLst>
                                    <p:cond delay="0"/>
                                  </p:stCondLst>
                                  <p:childTnLst>
                                    <p:set>
                                      <p:cBhvr>
                                        <p:cTn id="9" dur="1" fill="hold">
                                          <p:stCondLst>
                                            <p:cond delay="0"/>
                                          </p:stCondLst>
                                        </p:cTn>
                                        <p:tgtEl>
                                          <p:spTgt spid="24577"/>
                                        </p:tgtEl>
                                        <p:attrNameLst>
                                          <p:attrName>style.visibility</p:attrName>
                                        </p:attrNameLst>
                                      </p:cBhvr>
                                      <p:to>
                                        <p:strVal val="visible"/>
                                      </p:to>
                                    </p:set>
                                    <p:animEffect transition="in" filter="wheel(4)">
                                      <p:cBhvr>
                                        <p:cTn id="10" dur="2000"/>
                                        <p:tgtEl>
                                          <p:spTgt spid="24577"/>
                                        </p:tgtEl>
                                      </p:cBhvr>
                                    </p:animEffect>
                                  </p:childTnLst>
                                </p:cTn>
                              </p:par>
                              <p:par>
                                <p:cTn id="11" presetID="21"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4)">
                                      <p:cBhvr>
                                        <p:cTn id="1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u="sng" dirty="0" smtClean="0">
                <a:solidFill>
                  <a:srgbClr val="990000"/>
                </a:solidFill>
              </a:rPr>
              <a:t>Этапы развития женского образования. </a:t>
            </a:r>
            <a:endParaRPr lang="ru-RU" b="1" u="sng" dirty="0">
              <a:solidFill>
                <a:srgbClr val="990000"/>
              </a:solidFill>
            </a:endParaRPr>
          </a:p>
        </p:txBody>
      </p:sp>
      <p:sp>
        <p:nvSpPr>
          <p:cNvPr id="5" name="Содержимое 4"/>
          <p:cNvSpPr>
            <a:spLocks noGrp="1"/>
          </p:cNvSpPr>
          <p:nvPr>
            <p:ph sz="half" idx="1"/>
          </p:nvPr>
        </p:nvSpPr>
        <p:spPr/>
        <p:txBody>
          <a:bodyPr>
            <a:noAutofit/>
          </a:bodyPr>
          <a:lstStyle/>
          <a:p>
            <a:pPr algn="just"/>
            <a:r>
              <a:rPr lang="ru-RU" sz="1600" dirty="0" smtClean="0">
                <a:latin typeface="Times New Roman" pitchFamily="18" charset="0"/>
                <a:cs typeface="Times New Roman" pitchFamily="18" charset="0"/>
              </a:rPr>
              <a:t>1619, Англия – открытие первых школ для девочек. </a:t>
            </a:r>
          </a:p>
          <a:p>
            <a:pPr algn="just"/>
            <a:r>
              <a:rPr lang="ru-RU" sz="1600" dirty="0" smtClean="0">
                <a:latin typeface="Times New Roman" pitchFamily="18" charset="0"/>
                <a:cs typeface="Times New Roman" pitchFamily="18" charset="0"/>
              </a:rPr>
              <a:t>1764, Россия – открытие в Петербурге Смольного института благородных девиц – первого привилегированного учебного заведения для женщин. 1826, США – открытие первых государственных школ для девочек. </a:t>
            </a:r>
          </a:p>
          <a:p>
            <a:pPr algn="just"/>
            <a:r>
              <a:rPr lang="ru-RU" sz="1600" dirty="0" smtClean="0">
                <a:latin typeface="Times New Roman" pitchFamily="18" charset="0"/>
                <a:cs typeface="Times New Roman" pitchFamily="18" charset="0"/>
              </a:rPr>
              <a:t>1850, Франция – девочкам доступно начальное школьное образование. </a:t>
            </a:r>
          </a:p>
          <a:p>
            <a:pPr algn="just"/>
            <a:r>
              <a:rPr lang="ru-RU" sz="1600" dirty="0" smtClean="0">
                <a:latin typeface="Times New Roman" pitchFamily="18" charset="0"/>
                <a:cs typeface="Times New Roman" pitchFamily="18" charset="0"/>
              </a:rPr>
              <a:t>1857, Россия – открытие первых женских училищ. </a:t>
            </a:r>
          </a:p>
          <a:p>
            <a:pPr algn="just"/>
            <a:r>
              <a:rPr lang="ru-RU" sz="1600" dirty="0" smtClean="0">
                <a:latin typeface="Times New Roman" pitchFamily="18" charset="0"/>
                <a:cs typeface="Times New Roman" pitchFamily="18" charset="0"/>
              </a:rPr>
              <a:t>1876, Россия – открытие </a:t>
            </a:r>
            <a:r>
              <a:rPr lang="ru-RU" sz="1600" dirty="0" err="1" smtClean="0">
                <a:latin typeface="Times New Roman" pitchFamily="18" charset="0"/>
                <a:cs typeface="Times New Roman" pitchFamily="18" charset="0"/>
              </a:rPr>
              <a:t>Бестужевских</a:t>
            </a:r>
            <a:r>
              <a:rPr lang="ru-RU" sz="1600" dirty="0" smtClean="0">
                <a:latin typeface="Times New Roman" pitchFamily="18" charset="0"/>
                <a:cs typeface="Times New Roman" pitchFamily="18" charset="0"/>
              </a:rPr>
              <a:t> высших женских курсов. 1881, США – открыт прием девушек в Гарвардский университет. 1884, Англия – прием женщин в Оксфордский университет. 1905, Германия – прием женщин в </a:t>
            </a:r>
            <a:r>
              <a:rPr lang="ru-RU" sz="1600" dirty="0" err="1" smtClean="0">
                <a:latin typeface="Times New Roman" pitchFamily="18" charset="0"/>
                <a:cs typeface="Times New Roman" pitchFamily="18" charset="0"/>
              </a:rPr>
              <a:t>Гейдельбергский</a:t>
            </a:r>
            <a:r>
              <a:rPr lang="ru-RU" sz="1600" dirty="0" smtClean="0">
                <a:latin typeface="Times New Roman" pitchFamily="18" charset="0"/>
                <a:cs typeface="Times New Roman" pitchFamily="18" charset="0"/>
              </a:rPr>
              <a:t> и </a:t>
            </a:r>
            <a:r>
              <a:rPr lang="ru-RU" sz="1600" dirty="0" err="1" smtClean="0">
                <a:latin typeface="Times New Roman" pitchFamily="18" charset="0"/>
                <a:cs typeface="Times New Roman" pitchFamily="18" charset="0"/>
              </a:rPr>
              <a:t>Фрайбургский</a:t>
            </a:r>
            <a:r>
              <a:rPr lang="ru-RU" sz="1600" dirty="0" smtClean="0">
                <a:latin typeface="Times New Roman" pitchFamily="18" charset="0"/>
                <a:cs typeface="Times New Roman" pitchFamily="18" charset="0"/>
              </a:rPr>
              <a:t> университет.</a:t>
            </a:r>
          </a:p>
          <a:p>
            <a:pPr algn="just"/>
            <a:endParaRPr lang="ru-RU" sz="1600" dirty="0">
              <a:latin typeface="Times New Roman" pitchFamily="18" charset="0"/>
              <a:cs typeface="Times New Roman" pitchFamily="18" charset="0"/>
            </a:endParaRPr>
          </a:p>
        </p:txBody>
      </p:sp>
      <p:sp>
        <p:nvSpPr>
          <p:cNvPr id="6" name="Содержимое 5"/>
          <p:cNvSpPr>
            <a:spLocks noGrp="1"/>
          </p:cNvSpPr>
          <p:nvPr>
            <p:ph sz="half" idx="2"/>
          </p:nvPr>
        </p:nvSpPr>
        <p:spPr/>
        <p:txBody>
          <a:bodyPr>
            <a:normAutofit/>
          </a:bodyPr>
          <a:lstStyle/>
          <a:p>
            <a:endParaRPr lang="ru-RU" sz="3600" dirty="0" smtClean="0"/>
          </a:p>
          <a:p>
            <a:endParaRPr lang="ru-RU" sz="3600" dirty="0" smtClean="0"/>
          </a:p>
          <a:p>
            <a:endParaRPr lang="ru-RU" sz="3600" dirty="0" smtClean="0"/>
          </a:p>
          <a:p>
            <a:endParaRPr lang="ru-RU" sz="3600" dirty="0" smtClean="0"/>
          </a:p>
          <a:p>
            <a:endParaRPr lang="ru-RU" sz="2000" dirty="0" smtClean="0"/>
          </a:p>
          <a:p>
            <a:r>
              <a:rPr lang="ru-RU" sz="2000" dirty="0" smtClean="0"/>
              <a:t>Смольный институт 1823г.</a:t>
            </a:r>
            <a:endParaRPr lang="ru-RU" sz="2000" dirty="0"/>
          </a:p>
        </p:txBody>
      </p:sp>
      <p:pic>
        <p:nvPicPr>
          <p:cNvPr id="22530" name="Picture 2" descr="File:Galaktionov Smolny institute 1823.jpg">
            <a:hlinkClick r:id="rId2"/>
          </p:cNvPr>
          <p:cNvPicPr>
            <a:picLocks noChangeAspect="1" noChangeArrowheads="1"/>
          </p:cNvPicPr>
          <p:nvPr/>
        </p:nvPicPr>
        <p:blipFill>
          <a:blip r:embed="rId3"/>
          <a:srcRect/>
          <a:stretch>
            <a:fillRect/>
          </a:stretch>
        </p:blipFill>
        <p:spPr bwMode="auto">
          <a:xfrm>
            <a:off x="4643438" y="1785926"/>
            <a:ext cx="4157655" cy="277177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u="sng" dirty="0" smtClean="0">
                <a:solidFill>
                  <a:srgbClr val="990000"/>
                </a:solidFill>
              </a:rPr>
              <a:t>Самый умный человек на планете.</a:t>
            </a:r>
            <a:endParaRPr lang="ru-RU" b="1" u="sng" dirty="0">
              <a:solidFill>
                <a:srgbClr val="990000"/>
              </a:solidFill>
            </a:endParaRPr>
          </a:p>
        </p:txBody>
      </p:sp>
      <p:sp>
        <p:nvSpPr>
          <p:cNvPr id="3" name="Содержимое 2"/>
          <p:cNvSpPr>
            <a:spLocks noGrp="1"/>
          </p:cNvSpPr>
          <p:nvPr>
            <p:ph sz="half" idx="1"/>
          </p:nvPr>
        </p:nvSpPr>
        <p:spPr>
          <a:xfrm>
            <a:off x="0" y="1600200"/>
            <a:ext cx="4929190" cy="4900634"/>
          </a:xfrm>
        </p:spPr>
        <p:txBody>
          <a:bodyPr>
            <a:normAutofit fontScale="25000" lnSpcReduction="20000"/>
          </a:bodyPr>
          <a:lstStyle/>
          <a:p>
            <a:pPr algn="just"/>
            <a:r>
              <a:rPr lang="ru-RU" sz="8000" dirty="0" smtClean="0">
                <a:latin typeface="Times New Roman" pitchFamily="18" charset="0"/>
                <a:cs typeface="Times New Roman" pitchFamily="18" charset="0"/>
              </a:rPr>
              <a:t>Самый умный человек на планете- женщина. Мэрилин </a:t>
            </a:r>
            <a:r>
              <a:rPr lang="ru-RU" sz="8000" dirty="0" err="1" smtClean="0">
                <a:latin typeface="Times New Roman" pitchFamily="18" charset="0"/>
                <a:cs typeface="Times New Roman" pitchFamily="18" charset="0"/>
              </a:rPr>
              <a:t>Вос</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Савант</a:t>
            </a:r>
            <a:r>
              <a:rPr lang="ru-RU" sz="8000" dirty="0" smtClean="0">
                <a:latin typeface="Times New Roman" pitchFamily="18" charset="0"/>
                <a:cs typeface="Times New Roman" pitchFamily="18" charset="0"/>
              </a:rPr>
              <a:t> - американская писательница, журналист- обладательница самого высокого в мире зарегистрированного IQ. По результатам различных тестов, коэффициент интеллекта этой женщины определяют как 167, 186, 218, 228 или 230. Рекорд был зафиксирован, когда девочке было 10 лет. Однако если рассмотреть тему женской глупости в фольклоре, то остается тогда загадкой, почему Иван - традиционно </a:t>
            </a:r>
            <a:r>
              <a:rPr lang="ru-RU" sz="8000" dirty="0" err="1" smtClean="0">
                <a:latin typeface="Times New Roman" pitchFamily="18" charset="0"/>
                <a:cs typeface="Times New Roman" pitchFamily="18" charset="0"/>
              </a:rPr>
              <a:t>дурак</a:t>
            </a:r>
            <a:r>
              <a:rPr lang="ru-RU" sz="8000" dirty="0" smtClean="0">
                <a:latin typeface="Times New Roman" pitchFamily="18" charset="0"/>
                <a:cs typeface="Times New Roman" pitchFamily="18" charset="0"/>
              </a:rPr>
              <a:t> , а Василиса – наоборот, премудрая.</a:t>
            </a:r>
          </a:p>
          <a:p>
            <a:pPr algn="just"/>
            <a:endParaRPr lang="ru-RU" dirty="0">
              <a:latin typeface="Times New Roman" pitchFamily="18" charset="0"/>
              <a:cs typeface="Times New Roman" pitchFamily="18" charset="0"/>
            </a:endParaRPr>
          </a:p>
        </p:txBody>
      </p:sp>
      <p:sp>
        <p:nvSpPr>
          <p:cNvPr id="5" name="Содержимое 4"/>
          <p:cNvSpPr>
            <a:spLocks noGrp="1"/>
          </p:cNvSpPr>
          <p:nvPr>
            <p:ph sz="half" idx="2"/>
          </p:nvPr>
        </p:nvSpPr>
        <p:spPr/>
        <p:txBody>
          <a:bodyPr>
            <a:normAutofit fontScale="25000" lnSpcReduction="20000"/>
          </a:bodyPr>
          <a:lstStyle/>
          <a:p>
            <a:endParaRPr lang="ru-RU"/>
          </a:p>
        </p:txBody>
      </p:sp>
      <p:pic>
        <p:nvPicPr>
          <p:cNvPr id="20482" name="Picture 2" descr="http://static2.parade.com/wp-content/uploads/2011/01/marilyn-vos-savant-13.jpg">
            <a:hlinkClick r:id="rId2"/>
          </p:cNvPr>
          <p:cNvPicPr>
            <a:picLocks noChangeAspect="1" noChangeArrowheads="1"/>
          </p:cNvPicPr>
          <p:nvPr/>
        </p:nvPicPr>
        <p:blipFill>
          <a:blip r:embed="rId3"/>
          <a:srcRect/>
          <a:stretch>
            <a:fillRect/>
          </a:stretch>
        </p:blipFill>
        <p:spPr bwMode="auto">
          <a:xfrm>
            <a:off x="4857752" y="1643050"/>
            <a:ext cx="3554398" cy="44291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Различные исследования доказывают, что даже если мужчины и женщины демонстрируют различные успехи в математике, эти отличия очень малы. Математический тест для учащихся 8 класса</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a:p>
        </p:txBody>
      </p:sp>
      <p:sp>
        <p:nvSpPr>
          <p:cNvPr id="8" name="Текст 7"/>
          <p:cNvSpPr>
            <a:spLocks noGrp="1"/>
          </p:cNvSpPr>
          <p:nvPr>
            <p:ph type="body" idx="1"/>
          </p:nvPr>
        </p:nvSpPr>
        <p:spPr/>
        <p:txBody>
          <a:bodyPr/>
          <a:lstStyle/>
          <a:p>
            <a:r>
              <a:rPr lang="ru-RU" dirty="0" smtClean="0"/>
              <a:t>1 СРЕЗ</a:t>
            </a:r>
            <a:endParaRPr lang="ru-RU" dirty="0"/>
          </a:p>
        </p:txBody>
      </p:sp>
      <p:graphicFrame>
        <p:nvGraphicFramePr>
          <p:cNvPr id="12" name="Содержимое 11"/>
          <p:cNvGraphicFramePr>
            <a:graphicFrameLocks noGrp="1"/>
          </p:cNvGraphicFramePr>
          <p:nvPr>
            <p:ph sz="half" idx="2"/>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sp>
        <p:nvSpPr>
          <p:cNvPr id="10" name="Текст 9"/>
          <p:cNvSpPr>
            <a:spLocks noGrp="1"/>
          </p:cNvSpPr>
          <p:nvPr>
            <p:ph type="body" sz="quarter" idx="3"/>
          </p:nvPr>
        </p:nvSpPr>
        <p:spPr/>
        <p:txBody>
          <a:bodyPr/>
          <a:lstStyle/>
          <a:p>
            <a:r>
              <a:rPr lang="ru-RU" dirty="0" smtClean="0"/>
              <a:t>2 СРЕЗ</a:t>
            </a:r>
            <a:endParaRPr lang="ru-RU" dirty="0"/>
          </a:p>
        </p:txBody>
      </p:sp>
      <p:graphicFrame>
        <p:nvGraphicFramePr>
          <p:cNvPr id="13" name="Содержимое 12"/>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pPr algn="just"/>
            <a:r>
              <a:rPr lang="ru-RU" dirty="0" smtClean="0">
                <a:latin typeface="Times New Roman" pitchFamily="18" charset="0"/>
                <a:cs typeface="Times New Roman" pitchFamily="18" charset="0"/>
              </a:rPr>
              <a:t>Многочисленные исследования показывают, что в школе девочки учатся по математике ничуть не хуже, чем мальчики, но в институте молодые люди начинают девушек обгонять по математическим дисциплинам. Девочки могут считать математические достижения неподходящими для своей роли супруги и матери. Успехи в математике, как кажется многим девушкам, значительно снижают их привлекательность для юношей. Родители и учителя редко поощряют девочек в изучении математики. Одно из исследований выяснило, что родители в том случае, если успехи в математике делает их дочь, относят их за счет старания, а не способностей. Что касается сыновей, то для них действительно обратное. Вот некоторые причины. Женщинам недостает уверенности в своих математических способностях, и они не рассчитывают на успех в этой области.</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Легко ли тебе дается математика?</a:t>
            </a:r>
            <a:br>
              <a:rPr lang="ru-RU" dirty="0" smtClean="0"/>
            </a:br>
            <a:endParaRPr lang="ru-RU" dirty="0"/>
          </a:p>
        </p:txBody>
      </p:sp>
      <p:graphicFrame>
        <p:nvGraphicFramePr>
          <p:cNvPr id="5" name="Содержимое 4"/>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Содержимое 5"/>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Нравится ли тебе математика?</a:t>
            </a:r>
            <a:endParaRPr lang="ru-RU" dirty="0"/>
          </a:p>
        </p:txBody>
      </p:sp>
      <p:graphicFrame>
        <p:nvGraphicFramePr>
          <p:cNvPr id="7" name="Содержимое 6"/>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Содержимое 7"/>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fontScale="90000"/>
          </a:bodyPr>
          <a:lstStyle/>
          <a:p>
            <a:r>
              <a:rPr lang="ru-RU" dirty="0" smtClean="0"/>
              <a:t>Связана ли твоя будущая профессия с математикой?</a:t>
            </a:r>
            <a:br>
              <a:rPr lang="ru-RU" dirty="0" smtClean="0"/>
            </a:br>
            <a:endParaRPr lang="ru-RU" dirty="0"/>
          </a:p>
        </p:txBody>
      </p:sp>
      <p:graphicFrame>
        <p:nvGraphicFramePr>
          <p:cNvPr id="9" name="Содержимое 8"/>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Содержимое 9"/>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u="sng" dirty="0" smtClean="0">
                <a:solidFill>
                  <a:srgbClr val="990000"/>
                </a:solidFill>
              </a:rPr>
              <a:t>ВЫВОДЫ</a:t>
            </a:r>
            <a:endParaRPr lang="ru-RU" dirty="0"/>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Математика - наука не сугубо мужская. Место, которое занимают женщины в математике, обусловлено их положением в обществе и существующей системой образования.</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u="sng" dirty="0" smtClean="0">
                <a:solidFill>
                  <a:srgbClr val="990000"/>
                </a:solidFill>
              </a:rPr>
              <a:t>ВЫВОДЫ</a:t>
            </a:r>
            <a:endParaRPr lang="ru-RU" b="1" u="sng" dirty="0">
              <a:solidFill>
                <a:srgbClr val="990000"/>
              </a:solidFill>
            </a:endParaRPr>
          </a:p>
        </p:txBody>
      </p:sp>
      <p:sp>
        <p:nvSpPr>
          <p:cNvPr id="3" name="Содержимое 2"/>
          <p:cNvSpPr>
            <a:spLocks noGrp="1"/>
          </p:cNvSpPr>
          <p:nvPr>
            <p:ph idx="1"/>
          </p:nvPr>
        </p:nvSpPr>
        <p:spPr/>
        <p:txBody>
          <a:bodyPr>
            <a:normAutofit fontScale="92500" lnSpcReduction="10000"/>
          </a:bodyPr>
          <a:lstStyle/>
          <a:p>
            <a:pPr algn="just"/>
            <a:r>
              <a:rPr lang="ru-RU" dirty="0" smtClean="0">
                <a:latin typeface="Times New Roman" pitchFamily="18" charset="0"/>
                <a:cs typeface="Times New Roman" pitchFamily="18" charset="0"/>
              </a:rPr>
              <a:t>Женщины внесли весомый вклад в развитие математики. Однако о научных достижениях женщин широкая общественность знает достаточно мало. Женщинам, решившим посвятить себя науке, всегда было нелегко. Общество и в 21 веке все еще связывает образ ученого с мужчиной. Одновременно с сокращением числа женщин в науке происходит улучшение качественного состава остающихся в ней.</a:t>
            </a:r>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u="sng" dirty="0" smtClean="0">
                <a:solidFill>
                  <a:srgbClr val="990000"/>
                </a:solidFill>
              </a:rPr>
              <a:t>ВЫВОДЫ</a:t>
            </a:r>
            <a:endParaRPr lang="ru-RU" dirty="0">
              <a:solidFill>
                <a:srgbClr val="990000"/>
              </a:solidFill>
            </a:endParaRPr>
          </a:p>
        </p:txBody>
      </p:sp>
      <p:sp>
        <p:nvSpPr>
          <p:cNvPr id="3" name="Содержимое 2"/>
          <p:cNvSpPr>
            <a:spLocks noGrp="1"/>
          </p:cNvSpPr>
          <p:nvPr>
            <p:ph idx="1"/>
          </p:nvPr>
        </p:nvSpPr>
        <p:spPr/>
        <p:txBody>
          <a:bodyPr>
            <a:normAutofit fontScale="92500" lnSpcReduction="20000"/>
          </a:bodyPr>
          <a:lstStyle/>
          <a:p>
            <a:pPr algn="just"/>
            <a:r>
              <a:rPr lang="ru-RU" dirty="0" smtClean="0">
                <a:latin typeface="Times New Roman" pitchFamily="18" charset="0"/>
                <a:cs typeface="Times New Roman" pitchFamily="18" charset="0"/>
              </a:rPr>
              <a:t>Мужчины и женщины равны в своих математических способностях. Роль женщин в науке в будущем должна измениться. И огромная роль в развитии математических способностей принадлежит школе, которая может привить интерес к математике.</a:t>
            </a:r>
          </a:p>
          <a:p>
            <a:pPr algn="just"/>
            <a:r>
              <a:rPr lang="ru-RU" dirty="0" smtClean="0">
                <a:latin typeface="Times New Roman" pitchFamily="18" charset="0"/>
                <a:cs typeface="Times New Roman" pitchFamily="18" charset="0"/>
              </a:rPr>
              <a:t>«Едва ли есть что - </a:t>
            </a:r>
            <a:r>
              <a:rPr lang="ru-RU" dirty="0" err="1" smtClean="0">
                <a:latin typeface="Times New Roman" pitchFamily="18" charset="0"/>
                <a:cs typeface="Times New Roman" pitchFamily="18" charset="0"/>
              </a:rPr>
              <a:t>нибудь</a:t>
            </a:r>
            <a:r>
              <a:rPr lang="ru-RU" dirty="0" smtClean="0">
                <a:latin typeface="Times New Roman" pitchFamily="18" charset="0"/>
                <a:cs typeface="Times New Roman" pitchFamily="18" charset="0"/>
              </a:rPr>
              <a:t> на свете, чего женский ум не может одолеть и понять наравне с мужским. Нужно для этого только одно: предмет должен заинтересовать женщину.» М. Н. </a:t>
            </a:r>
            <a:r>
              <a:rPr lang="ru-RU" dirty="0" err="1" smtClean="0">
                <a:latin typeface="Times New Roman" pitchFamily="18" charset="0"/>
                <a:cs typeface="Times New Roman" pitchFamily="18" charset="0"/>
              </a:rPr>
              <a:t>Лапинский</a:t>
            </a:r>
            <a:r>
              <a:rPr lang="ru-RU" dirty="0" smtClean="0">
                <a:latin typeface="Times New Roman" pitchFamily="18" charset="0"/>
                <a:cs typeface="Times New Roman" pitchFamily="18" charset="0"/>
              </a:rPr>
              <a:t>, 1915 год.</a:t>
            </a:r>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u="sng" dirty="0" smtClean="0">
                <a:solidFill>
                  <a:srgbClr val="990000"/>
                </a:solidFill>
              </a:rPr>
              <a:t>ЛИТЕРАТУРА.</a:t>
            </a:r>
            <a:endParaRPr lang="ru-RU" b="1" u="sng" dirty="0">
              <a:solidFill>
                <a:srgbClr val="990000"/>
              </a:solidFill>
            </a:endParaRPr>
          </a:p>
        </p:txBody>
      </p:sp>
      <p:sp>
        <p:nvSpPr>
          <p:cNvPr id="3" name="Содержимое 2"/>
          <p:cNvSpPr>
            <a:spLocks noGrp="1"/>
          </p:cNvSpPr>
          <p:nvPr>
            <p:ph idx="1"/>
          </p:nvPr>
        </p:nvSpPr>
        <p:spPr/>
        <p:txBody>
          <a:bodyPr>
            <a:normAutofit lnSpcReduction="10000"/>
          </a:bodyPr>
          <a:lstStyle/>
          <a:p>
            <a:pPr algn="just"/>
            <a:r>
              <a:rPr lang="ru-RU" b="1" i="1" dirty="0" smtClean="0">
                <a:latin typeface="Times New Roman" pitchFamily="18" charset="0"/>
                <a:cs typeface="Times New Roman" pitchFamily="18" charset="0"/>
              </a:rPr>
              <a:t>1. </a:t>
            </a:r>
            <a:r>
              <a:rPr lang="ru-RU" dirty="0" smtClean="0">
                <a:latin typeface="Times New Roman" pitchFamily="18" charset="0"/>
                <a:cs typeface="Times New Roman" pitchFamily="18" charset="0"/>
              </a:rPr>
              <a:t>Воронцова Л. Софья Ковалевская. - Москва, “Молодая гвардия", 1957. - 315 с.</a:t>
            </a:r>
          </a:p>
          <a:p>
            <a:pPr algn="just"/>
            <a:r>
              <a:rPr lang="ru-RU" dirty="0" smtClean="0">
                <a:latin typeface="Times New Roman" pitchFamily="18" charset="0"/>
                <a:cs typeface="Times New Roman" pitchFamily="18" charset="0"/>
              </a:rPr>
              <a:t>2. Фильчаков П.Ф. Справочник по высшей математике. - Киев, “</a:t>
            </a:r>
            <a:r>
              <a:rPr lang="ru-RU" dirty="0" err="1" smtClean="0">
                <a:latin typeface="Times New Roman" pitchFamily="18" charset="0"/>
                <a:cs typeface="Times New Roman" pitchFamily="18" charset="0"/>
              </a:rPr>
              <a:t>Наукова</a:t>
            </a:r>
            <a:r>
              <a:rPr lang="ru-RU" dirty="0" smtClean="0">
                <a:latin typeface="Times New Roman" pitchFamily="18" charset="0"/>
                <a:cs typeface="Times New Roman" pitchFamily="18" charset="0"/>
              </a:rPr>
              <a:t> думка", 1974. - 741 с.</a:t>
            </a:r>
          </a:p>
          <a:p>
            <a:pPr algn="just"/>
            <a:r>
              <a:rPr lang="ru-RU" dirty="0" smtClean="0">
                <a:latin typeface="Times New Roman" pitchFamily="18" charset="0"/>
                <a:cs typeface="Times New Roman" pitchFamily="18" charset="0"/>
              </a:rPr>
              <a:t>3. Чистяков В.Д. Рассказы о математиках. - Минск, “</a:t>
            </a:r>
            <a:r>
              <a:rPr lang="ru-RU" dirty="0" err="1" smtClean="0">
                <a:latin typeface="Times New Roman" pitchFamily="18" charset="0"/>
                <a:cs typeface="Times New Roman" pitchFamily="18" charset="0"/>
              </a:rPr>
              <a:t>Вышейшая</a:t>
            </a:r>
            <a:r>
              <a:rPr lang="ru-RU" dirty="0" smtClean="0">
                <a:latin typeface="Times New Roman" pitchFamily="18" charset="0"/>
                <a:cs typeface="Times New Roman" pitchFamily="18" charset="0"/>
              </a:rPr>
              <a:t> школа", 1966. - 410 с.</a:t>
            </a:r>
          </a:p>
          <a:p>
            <a:pPr algn="just"/>
            <a:r>
              <a:rPr lang="ru-RU" dirty="0" smtClean="0">
                <a:latin typeface="Times New Roman" pitchFamily="18" charset="0"/>
                <a:cs typeface="Times New Roman" pitchFamily="18" charset="0"/>
              </a:rPr>
              <a:t>4. Юшкевич А.П. История математики в России. - Москва, “Наука”, 1968. - 592 с.</a:t>
            </a:r>
          </a:p>
          <a:p>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Autofit/>
          </a:bodyPr>
          <a:lstStyle/>
          <a:p>
            <a:r>
              <a:rPr lang="ru-RU" sz="8800" b="1" dirty="0" smtClean="0">
                <a:solidFill>
                  <a:srgbClr val="990000"/>
                </a:solidFill>
              </a:rPr>
              <a:t>СПАСИБО ЗА ВНИМАНИЕ.</a:t>
            </a:r>
            <a:endParaRPr lang="ru-RU" sz="8800" b="1" dirty="0">
              <a:solidFill>
                <a:srgbClr val="990000"/>
              </a:solidFill>
            </a:endParaRPr>
          </a:p>
        </p:txBody>
      </p:sp>
      <p:sp>
        <p:nvSpPr>
          <p:cNvPr id="5" name="Подзаголовок 4"/>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E9781700BE97940A2D5EAE2BF8D4151" ma:contentTypeVersion="0" ma:contentTypeDescription="Создание документа." ma:contentTypeScope="" ma:versionID="8cf9b56f566f353b7a31f58f522bca71">
  <xsd:schema xmlns:xsd="http://www.w3.org/2001/XMLSchema" xmlns:p="http://schemas.microsoft.com/office/2006/metadata/properties" targetNamespace="http://schemas.microsoft.com/office/2006/metadata/properties" ma:root="true" ma:fieldsID="53974d1da0c14f073d2cc649cae9f3e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содержимого" ma:readOnly="true"/>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E779392-4CB2-4FF7-B342-BF162C375E1C}"/>
</file>

<file path=customXml/itemProps2.xml><?xml version="1.0" encoding="utf-8"?>
<ds:datastoreItem xmlns:ds="http://schemas.openxmlformats.org/officeDocument/2006/customXml" ds:itemID="{8D26A23A-2D26-430D-852F-1160911C8E01}"/>
</file>

<file path=customXml/itemProps3.xml><?xml version="1.0" encoding="utf-8"?>
<ds:datastoreItem xmlns:ds="http://schemas.openxmlformats.org/officeDocument/2006/customXml" ds:itemID="{81DB11D1-95A6-4F0F-8990-CA416B8F9ADD}"/>
</file>

<file path=docProps/app.xml><?xml version="1.0" encoding="utf-8"?>
<Properties xmlns="http://schemas.openxmlformats.org/officeDocument/2006/extended-properties" xmlns:vt="http://schemas.openxmlformats.org/officeDocument/2006/docPropsVTypes">
  <Template/>
  <TotalTime>288</TotalTime>
  <Words>1367</Words>
  <Application>Microsoft Office PowerPoint</Application>
  <PresentationFormat>Экран (4:3)</PresentationFormat>
  <Paragraphs>80</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Математика-дело женское? работу выполнила обучающаяся 8-го класса  МОБУ «СОШ п.Силикатный» </vt:lpstr>
      <vt:lpstr>АКТУАЛЬНОСТЬ</vt:lpstr>
      <vt:lpstr>Назовите великих математиков</vt:lpstr>
      <vt:lpstr>Кого больше среди математиков :  мужчин или женщин?</vt:lpstr>
      <vt:lpstr>Кто из женщин внёс весомый вклад в развитие математики?</vt:lpstr>
      <vt:lpstr>ЦЕЛЬ И ЗАДАЧИ ПРОЕКТА</vt:lpstr>
      <vt:lpstr>ВВЕДЕНИЕ</vt:lpstr>
      <vt:lpstr>Презентация PowerPoint</vt:lpstr>
      <vt:lpstr>Презентация PowerPoint</vt:lpstr>
      <vt:lpstr>СОФЬЯ КОВАЛЕВСКАЯ </vt:lpstr>
      <vt:lpstr>Презентация PowerPoint</vt:lpstr>
      <vt:lpstr>Этапы развития женского образования. </vt:lpstr>
      <vt:lpstr>Самый умный человек на планете.</vt:lpstr>
      <vt:lpstr>Презентация PowerPoint</vt:lpstr>
      <vt:lpstr>Презентация PowerPoint</vt:lpstr>
      <vt:lpstr>Презентация PowerPoint</vt:lpstr>
      <vt:lpstr>Легко ли тебе дается математика? </vt:lpstr>
      <vt:lpstr>Нравится ли тебе математика?</vt:lpstr>
      <vt:lpstr>Связана ли твоя будущая профессия с математикой? </vt:lpstr>
      <vt:lpstr>ВЫВОДЫ</vt:lpstr>
      <vt:lpstr>ВЫВОДЫ</vt:lpstr>
      <vt:lpstr>ВЫВОДЫ</vt:lpstr>
      <vt:lpstr>ЛИТЕРАТУРА.</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Великие женщины математики.</dc:title>
  <dc:creator>user</dc:creator>
  <cp:lastModifiedBy>Пользователь Windows</cp:lastModifiedBy>
  <cp:revision>30</cp:revision>
  <dcterms:created xsi:type="dcterms:W3CDTF">2014-04-21T17:26:06Z</dcterms:created>
  <dcterms:modified xsi:type="dcterms:W3CDTF">2021-11-02T12:06:41Z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0x0101003E9781700BE97940A2D5EAE2BF8D4151</vt:lpwstr>
  </property>
</Properties>
</file>