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8" r:id="rId3"/>
    <p:sldId id="290" r:id="rId4"/>
    <p:sldId id="289" r:id="rId5"/>
    <p:sldId id="287" r:id="rId6"/>
    <p:sldId id="294" r:id="rId7"/>
    <p:sldId id="298" r:id="rId8"/>
    <p:sldId id="301" r:id="rId9"/>
    <p:sldId id="299" r:id="rId10"/>
    <p:sldId id="296" r:id="rId11"/>
    <p:sldId id="267" r:id="rId12"/>
    <p:sldId id="291" r:id="rId13"/>
    <p:sldId id="293" r:id="rId14"/>
    <p:sldId id="292" r:id="rId15"/>
    <p:sldId id="302" r:id="rId16"/>
    <p:sldId id="279" r:id="rId17"/>
    <p:sldId id="276" r:id="rId18"/>
    <p:sldId id="303" r:id="rId19"/>
    <p:sldId id="286" r:id="rId20"/>
    <p:sldId id="284" r:id="rId21"/>
    <p:sldId id="285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F517"/>
    <a:srgbClr val="FFFF99"/>
    <a:srgbClr val="00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8" autoAdjust="0"/>
    <p:restoredTop sz="92430" autoAdjust="0"/>
  </p:normalViewPr>
  <p:slideViewPr>
    <p:cSldViewPr>
      <p:cViewPr varScale="1">
        <p:scale>
          <a:sx n="98" d="100"/>
          <a:sy n="98" d="100"/>
        </p:scale>
        <p:origin x="-36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ustomXml" Target="../customXml/item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E65CC-A58C-43F2-847F-7B987D399653}" type="datetimeFigureOut">
              <a:rPr lang="ru-RU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1694D-9E48-49FB-A894-C00EB4F234D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92111-3287-441F-8DC7-2CE94DEDE7EC}" type="datetimeFigureOut">
              <a:rPr lang="ru-RU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7F63F-E4F6-446D-A2E0-3E8FE8B18D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63015-B6A3-4A21-9F1F-CC4B53FD586E}" type="datetimeFigureOut">
              <a:rPr lang="ru-RU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C3B9E-F21E-4EE6-BB7C-5A55579DCE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E1771-F733-4F26-A34D-B2DAFD24809A}" type="datetimeFigureOut">
              <a:rPr lang="ru-RU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A98ED-00A9-4DCA-B1EF-F78D9B1A703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2F37F-B3F4-41E1-ADB4-75FBE0ACB5A7}" type="datetimeFigureOut">
              <a:rPr lang="ru-RU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A816E-DA0A-4AA6-ADC9-142E5C853E6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26F66-F4E7-48AC-AB51-C2DCD45D4EE4}" type="datetimeFigureOut">
              <a:rPr lang="ru-RU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73DE8-3471-49F0-9CF3-6B51F8D8F3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353DB-AD6F-43C4-BA20-8A7903BBA9F8}" type="datetimeFigureOut">
              <a:rPr lang="ru-RU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D8EA0-25DC-42EB-BC57-BF8C655AA99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152DF-E909-45F2-9678-E4C1B52591FE}" type="datetimeFigureOut">
              <a:rPr lang="ru-RU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F5467-D35A-48F8-893D-7C5C3E21517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C0CA5-6673-4B97-9F65-0641BEFB9E1D}" type="datetimeFigureOut">
              <a:rPr lang="ru-RU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8A141-2676-48CB-9B99-6AAF50FC46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6136D-9F42-450E-9196-3833AC773D12}" type="datetimeFigureOut">
              <a:rPr lang="ru-RU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FFADF-FF44-4C25-81DA-387E993874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F84A9-0AED-41FE-A75A-92F0EA3C8095}" type="datetimeFigureOut">
              <a:rPr lang="ru-RU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CA9D6-A288-4B5D-A2AC-9CFD336D05E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96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24F525-0BD5-4335-ABD9-F5AA8C079A26}" type="datetimeFigureOut">
              <a:rPr lang="ru-RU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6132072-45B2-446B-A828-9D869092957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F%D0%B8%D1%81%D0%B0%D1%82%D0%B5%D0%BB%D1%8C" TargetMode="External"/><Relationship Id="rId3" Type="http://schemas.openxmlformats.org/officeDocument/2006/relationships/hyperlink" Target="https://ru.wikipedia.org/wiki/1900_%D0%B3%D0%BE%D0%B4" TargetMode="External"/><Relationship Id="rId7" Type="http://schemas.openxmlformats.org/officeDocument/2006/relationships/hyperlink" Target="https://ru.wikipedia.org/wiki/%D0%A4%D1%80%D0%B0%D0%BD%D1%86%D0%B8%D1%8F" TargetMode="External"/><Relationship Id="rId2" Type="http://schemas.openxmlformats.org/officeDocument/2006/relationships/hyperlink" Target="https://ru.wikipedia.org/wiki/29_%D0%B8%D1%8E%D0%BD%D1%8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1944_%D0%B3%D0%BE%D0%B4" TargetMode="External"/><Relationship Id="rId5" Type="http://schemas.openxmlformats.org/officeDocument/2006/relationships/hyperlink" Target="https://ru.wikipedia.org/wiki/31_%D0%B8%D1%8E%D0%BB%D1%8F" TargetMode="External"/><Relationship Id="rId10" Type="http://schemas.openxmlformats.org/officeDocument/2006/relationships/image" Target="../media/image6.jpeg"/><Relationship Id="rId4" Type="http://schemas.openxmlformats.org/officeDocument/2006/relationships/hyperlink" Target="https://ru.wikipedia.org/wiki/%D0%9B%D0%B8%D0%BE%D0%BD" TargetMode="External"/><Relationship Id="rId9" Type="http://schemas.openxmlformats.org/officeDocument/2006/relationships/hyperlink" Target="https://ru.wikipedia.org/wiki/%D0%9F%D0%BE%D1%8D%D1%82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7.xml"/><Relationship Id="rId7" Type="http://schemas.openxmlformats.org/officeDocument/2006/relationships/slide" Target="slide11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slide" Target="slide13.xml"/><Relationship Id="rId10" Type="http://schemas.openxmlformats.org/officeDocument/2006/relationships/slide" Target="slide16.xml"/><Relationship Id="rId4" Type="http://schemas.openxmlformats.org/officeDocument/2006/relationships/slide" Target="slide8.xml"/><Relationship Id="rId9" Type="http://schemas.openxmlformats.org/officeDocument/2006/relationships/slide" Target="slide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Office_PowerPoint111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slide" Target="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:\Documents and Settings\Aida\Рабочий стол\НОвая ГРАФИКА сборник\imag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5901" y="3648075"/>
            <a:ext cx="2500329" cy="2143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714348" y="1214422"/>
            <a:ext cx="7000924" cy="2308324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Открытый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(интегрированный) урок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по </a:t>
            </a: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математике </a:t>
            </a: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и </a:t>
            </a: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химии</a:t>
            </a:r>
            <a:endParaRPr lang="ru-RU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2143125" y="3571875"/>
            <a:ext cx="3214688" cy="642938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+mn-cs"/>
              </a:rPr>
              <a:t>Подготовка к ОГЭ</a:t>
            </a:r>
          </a:p>
        </p:txBody>
      </p:sp>
      <p:sp>
        <p:nvSpPr>
          <p:cNvPr id="13316" name="TextBox 18"/>
          <p:cNvSpPr txBox="1">
            <a:spLocks noChangeArrowheads="1"/>
          </p:cNvSpPr>
          <p:nvPr/>
        </p:nvSpPr>
        <p:spPr bwMode="auto">
          <a:xfrm>
            <a:off x="1571625" y="5805488"/>
            <a:ext cx="46434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ru-RU" sz="1400">
              <a:solidFill>
                <a:srgbClr val="0D0D0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ru-RU" sz="1400">
              <a:solidFill>
                <a:srgbClr val="0D0D0D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:\Documents and Settings\Aida\Рабочий стол\НОвая ГРАФИКА сборник\imag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3714752"/>
            <a:ext cx="2857520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338" name="Прямоугольник 14"/>
          <p:cNvSpPr>
            <a:spLocks noChangeArrowheads="1"/>
          </p:cNvSpPr>
          <p:nvPr/>
        </p:nvSpPr>
        <p:spPr bwMode="auto">
          <a:xfrm>
            <a:off x="428625" y="571500"/>
            <a:ext cx="74295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800" b="1">
                <a:solidFill>
                  <a:schemeClr val="bg1"/>
                </a:solidFill>
                <a:latin typeface="Calibri" pitchFamily="34" charset="0"/>
              </a:rPr>
              <a:t>Тема урока:</a:t>
            </a:r>
            <a:r>
              <a:rPr lang="ru-RU" sz="480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ru-RU" sz="4800" b="1">
                <a:solidFill>
                  <a:srgbClr val="FF0000"/>
                </a:solidFill>
                <a:latin typeface="Calibri" pitchFamily="34" charset="0"/>
              </a:rPr>
              <a:t>«Разложим по «полочкам» задачи на смеси».</a:t>
            </a:r>
            <a:endParaRPr lang="ru-RU" sz="480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рямоугольник 14"/>
          <p:cNvSpPr>
            <a:spLocks noChangeArrowheads="1"/>
          </p:cNvSpPr>
          <p:nvPr/>
        </p:nvSpPr>
        <p:spPr bwMode="auto">
          <a:xfrm>
            <a:off x="428625" y="285750"/>
            <a:ext cx="74295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Цель урока:</a:t>
            </a:r>
            <a:r>
              <a:rPr lang="ru-RU" sz="320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ru-RU" sz="2800" b="1">
                <a:solidFill>
                  <a:srgbClr val="FF0000"/>
                </a:solidFill>
                <a:latin typeface="Calibri" pitchFamily="34" charset="0"/>
              </a:rPr>
              <a:t>Рассмотрение  алгоритма решения задач на смеси: познакомиться с приемами решения в математике и химии, определение взаимосвязи двух предметов</a:t>
            </a:r>
            <a:endParaRPr lang="ru-RU" sz="28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8101013" y="5429250"/>
            <a:ext cx="1042987" cy="1042988"/>
          </a:xfrm>
          <a:prstGeom prst="actionButtonRetur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" name="Picture 1" descr="C:\Users\User\Desktop\imgprevi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2857496"/>
            <a:ext cx="1810706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2" name="Picture 2" descr="C:\Users\User\Desktop\imgprevie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4286256"/>
            <a:ext cx="1891145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3" name="Picture 3" descr="C:\Users\User\Desktop\imgprevie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2786058"/>
            <a:ext cx="2214578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3"/>
          <p:cNvSpPr>
            <a:spLocks noChangeArrowheads="1"/>
          </p:cNvSpPr>
          <p:nvPr/>
        </p:nvSpPr>
        <p:spPr bwMode="auto">
          <a:xfrm>
            <a:off x="3857625" y="3143250"/>
            <a:ext cx="4929188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Calibri" pitchFamily="34" charset="0"/>
              </a:rPr>
              <a:t>Антуан Мари Жан-Батист Роже де Сент-Экзюпери </a:t>
            </a:r>
          </a:p>
          <a:p>
            <a:endParaRPr lang="ru-RU" b="1">
              <a:solidFill>
                <a:srgbClr val="FF0000"/>
              </a:solidFill>
              <a:latin typeface="Calibri" pitchFamily="34" charset="0"/>
            </a:endParaRPr>
          </a:p>
          <a:p>
            <a:endParaRPr lang="ru-RU" b="1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ru-RU">
                <a:solidFill>
                  <a:srgbClr val="FF0000"/>
                </a:solidFill>
                <a:latin typeface="Calibri" pitchFamily="34" charset="0"/>
              </a:rPr>
              <a:t>родился: </a:t>
            </a:r>
            <a:r>
              <a:rPr lang="en-US">
                <a:solidFill>
                  <a:srgbClr val="FF0000"/>
                </a:solidFill>
                <a:latin typeface="Calibri" pitchFamily="34" charset="0"/>
                <a:hlinkClick r:id="rId2" tooltip="29 июня"/>
              </a:rPr>
              <a:t>29 </a:t>
            </a:r>
            <a:r>
              <a:rPr lang="ru-RU">
                <a:solidFill>
                  <a:srgbClr val="FF0000"/>
                </a:solidFill>
                <a:latin typeface="Calibri" pitchFamily="34" charset="0"/>
                <a:hlinkClick r:id="rId2" tooltip="29 июня"/>
              </a:rPr>
              <a:t>июня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 </a:t>
            </a:r>
            <a:r>
              <a:rPr lang="ru-RU">
                <a:solidFill>
                  <a:srgbClr val="FF0000"/>
                </a:solidFill>
                <a:latin typeface="Calibri" pitchFamily="34" charset="0"/>
                <a:hlinkClick r:id="rId3" tooltip="1900 год"/>
              </a:rPr>
              <a:t>1900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, </a:t>
            </a:r>
            <a:r>
              <a:rPr lang="ru-RU">
                <a:solidFill>
                  <a:srgbClr val="FF0000"/>
                </a:solidFill>
                <a:latin typeface="Calibri" pitchFamily="34" charset="0"/>
                <a:hlinkClick r:id="rId4" tooltip="Лион"/>
              </a:rPr>
              <a:t>Лион</a:t>
            </a:r>
            <a:endParaRPr lang="ru-RU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ru-RU">
                <a:solidFill>
                  <a:srgbClr val="FF0000"/>
                </a:solidFill>
                <a:latin typeface="Calibri" pitchFamily="34" charset="0"/>
              </a:rPr>
              <a:t>умер:   </a:t>
            </a:r>
            <a:r>
              <a:rPr lang="ru-RU">
                <a:solidFill>
                  <a:srgbClr val="FF0000"/>
                </a:solidFill>
                <a:latin typeface="Calibri" pitchFamily="34" charset="0"/>
                <a:hlinkClick r:id="rId5" tooltip="31 июля"/>
              </a:rPr>
              <a:t>31 июля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 </a:t>
            </a:r>
            <a:r>
              <a:rPr lang="ru-RU">
                <a:solidFill>
                  <a:srgbClr val="FF0000"/>
                </a:solidFill>
                <a:latin typeface="Calibri" pitchFamily="34" charset="0"/>
                <a:hlinkClick r:id="rId6" tooltip="1944 год"/>
              </a:rPr>
              <a:t>1944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, </a:t>
            </a:r>
            <a:r>
              <a:rPr lang="ru-RU" u="sng">
                <a:solidFill>
                  <a:srgbClr val="FF0000"/>
                </a:solidFill>
                <a:latin typeface="Calibri" pitchFamily="34" charset="0"/>
                <a:hlinkClick r:id="rId7" tooltip="Франция"/>
              </a:rPr>
              <a:t>Франция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 </a:t>
            </a:r>
          </a:p>
          <a:p>
            <a:pPr algn="ctr"/>
            <a:r>
              <a:rPr lang="ru-RU">
                <a:solidFill>
                  <a:srgbClr val="FF0000"/>
                </a:solidFill>
                <a:latin typeface="Calibri" pitchFamily="34" charset="0"/>
              </a:rPr>
              <a:t>французский </a:t>
            </a:r>
            <a:r>
              <a:rPr lang="ru-RU">
                <a:solidFill>
                  <a:srgbClr val="FF0000"/>
                </a:solidFill>
                <a:latin typeface="Calibri" pitchFamily="34" charset="0"/>
                <a:hlinkClick r:id="rId8" tooltip="Писатель"/>
              </a:rPr>
              <a:t>писатель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, </a:t>
            </a:r>
            <a:r>
              <a:rPr lang="ru-RU">
                <a:solidFill>
                  <a:srgbClr val="FF0000"/>
                </a:solidFill>
                <a:latin typeface="Calibri" pitchFamily="34" charset="0"/>
                <a:hlinkClick r:id="rId9" tooltip="Поэт"/>
              </a:rPr>
              <a:t>поэт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 и профессиональный лётчик.</a:t>
            </a:r>
          </a:p>
        </p:txBody>
      </p:sp>
      <p:pic>
        <p:nvPicPr>
          <p:cNvPr id="5" name="Рисунок 4" descr="15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285992"/>
            <a:ext cx="3287101" cy="4143404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714375" y="142875"/>
            <a:ext cx="7929563" cy="36004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00B050"/>
                </a:solidFill>
                <a:latin typeface="+mn-lt"/>
                <a:cs typeface="+mn-cs"/>
              </a:rPr>
              <a:t>Эпиграф :</a:t>
            </a:r>
            <a:r>
              <a:rPr lang="ru-RU" sz="4800" dirty="0">
                <a:solidFill>
                  <a:srgbClr val="00B050"/>
                </a:solidFill>
                <a:latin typeface="+mn-lt"/>
                <a:cs typeface="+mn-cs"/>
              </a:rPr>
              <a:t> 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+mn-lt"/>
                <a:cs typeface="+mn-cs"/>
              </a:rPr>
              <a:t>«Только из союза двух работающих вместе и при помощи друг друга рождаются великие вещи»                                  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25000"/>
                  </a:schemeClr>
                </a:solidFill>
                <a:latin typeface="+mn-lt"/>
                <a:cs typeface="+mn-cs"/>
              </a:rPr>
              <a:t> 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rgbClr val="FF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61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642938" y="1428750"/>
            <a:ext cx="1143000" cy="1016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>
                <a:solidFill>
                  <a:srgbClr val="0070C0"/>
                </a:solidFill>
                <a:latin typeface="Franklin Gothic Heavy" pitchFamily="34" charset="0"/>
              </a:rPr>
              <a:t>1</a:t>
            </a:r>
            <a:endParaRPr lang="ru-RU" sz="6000" b="1">
              <a:solidFill>
                <a:srgbClr val="0070C0"/>
              </a:solidFill>
              <a:latin typeface="Franklin Gothic Heavy" pitchFamily="34" charset="0"/>
            </a:endParaRPr>
          </a:p>
        </p:txBody>
      </p:sp>
      <p:sp>
        <p:nvSpPr>
          <p:cNvPr id="17410" name="TextBox 22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2786063" y="1928813"/>
            <a:ext cx="1143000" cy="1016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0070C0"/>
                </a:solidFill>
                <a:latin typeface="Franklin Gothic Heavy" pitchFamily="34" charset="0"/>
              </a:rPr>
              <a:t>2</a:t>
            </a:r>
          </a:p>
        </p:txBody>
      </p:sp>
      <p:sp>
        <p:nvSpPr>
          <p:cNvPr id="17411" name="TextBox 23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4857750" y="1928813"/>
            <a:ext cx="1143000" cy="1016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0070C0"/>
                </a:solidFill>
                <a:latin typeface="Franklin Gothic Heavy" pitchFamily="34" charset="0"/>
              </a:rPr>
              <a:t>3</a:t>
            </a:r>
          </a:p>
        </p:txBody>
      </p:sp>
      <p:sp>
        <p:nvSpPr>
          <p:cNvPr id="17412" name="TextBox 28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5357813" y="4786313"/>
            <a:ext cx="1143000" cy="1016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0070C0"/>
                </a:solidFill>
                <a:latin typeface="Franklin Gothic Heavy" pitchFamily="34" charset="0"/>
              </a:rPr>
              <a:t>7</a:t>
            </a:r>
          </a:p>
        </p:txBody>
      </p:sp>
      <p:sp>
        <p:nvSpPr>
          <p:cNvPr id="17413" name="TextBox 29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3500438" y="4714875"/>
            <a:ext cx="1143000" cy="1016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0070C0"/>
                </a:solidFill>
                <a:latin typeface="Franklin Gothic Heavy" pitchFamily="34" charset="0"/>
              </a:rPr>
              <a:t>6</a:t>
            </a:r>
          </a:p>
        </p:txBody>
      </p:sp>
      <p:sp>
        <p:nvSpPr>
          <p:cNvPr id="17414" name="TextBox 30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1714500" y="4429125"/>
            <a:ext cx="1143000" cy="1016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0070C0"/>
                </a:solidFill>
                <a:latin typeface="Franklin Gothic Heavy" pitchFamily="34" charset="0"/>
              </a:rPr>
              <a:t>5</a:t>
            </a:r>
          </a:p>
        </p:txBody>
      </p:sp>
      <p:sp>
        <p:nvSpPr>
          <p:cNvPr id="17415" name="TextBox 31">
            <a:hlinkClick r:id="rId8" action="ppaction://hlinksldjump"/>
          </p:cNvPr>
          <p:cNvSpPr txBox="1">
            <a:spLocks noChangeArrowheads="1"/>
          </p:cNvSpPr>
          <p:nvPr/>
        </p:nvSpPr>
        <p:spPr bwMode="auto">
          <a:xfrm>
            <a:off x="6786563" y="1428750"/>
            <a:ext cx="1143000" cy="1016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0070C0"/>
                </a:solidFill>
                <a:latin typeface="Franklin Gothic Heavy" pitchFamily="34" charset="0"/>
              </a:rPr>
              <a:t>4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571480"/>
            <a:ext cx="560563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Математическая разминка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766897" y="3481388"/>
            <a:ext cx="467583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Химическая разминка</a:t>
            </a:r>
          </a:p>
        </p:txBody>
      </p:sp>
      <p:sp>
        <p:nvSpPr>
          <p:cNvPr id="17418" name="TextBox 12">
            <a:hlinkClick r:id="rId9" action="ppaction://hlinksldjump"/>
          </p:cNvPr>
          <p:cNvSpPr txBox="1">
            <a:spLocks noChangeArrowheads="1"/>
          </p:cNvSpPr>
          <p:nvPr/>
        </p:nvSpPr>
        <p:spPr bwMode="auto">
          <a:xfrm>
            <a:off x="7429500" y="4500563"/>
            <a:ext cx="1143000" cy="1016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0070C0"/>
                </a:solidFill>
                <a:latin typeface="Franklin Gothic Heavy" pitchFamily="34" charset="0"/>
              </a:rPr>
              <a:t>8</a:t>
            </a:r>
          </a:p>
        </p:txBody>
      </p:sp>
      <p:sp>
        <p:nvSpPr>
          <p:cNvPr id="12" name="Управляющая кнопка: возврат 11">
            <a:hlinkClick r:id="rId10" action="ppaction://hlinksldjump" highlightClick="1"/>
          </p:cNvPr>
          <p:cNvSpPr/>
          <p:nvPr/>
        </p:nvSpPr>
        <p:spPr>
          <a:xfrm>
            <a:off x="8215313" y="5715000"/>
            <a:ext cx="928687" cy="757238"/>
          </a:xfrm>
          <a:prstGeom prst="actionButtonRetur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Управляющая кнопка: возврат 11">
            <a:hlinkClick r:id="rId10" action="ppaction://hlinksldjump" highlightClick="1"/>
          </p:cNvPr>
          <p:cNvSpPr/>
          <p:nvPr/>
        </p:nvSpPr>
        <p:spPr>
          <a:xfrm>
            <a:off x="8215313" y="5734050"/>
            <a:ext cx="928687" cy="757238"/>
          </a:xfrm>
          <a:prstGeom prst="actionButtonRetur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421" name="Rectangle 14"/>
          <p:cNvSpPr>
            <a:spLocks noChangeArrowheads="1"/>
          </p:cNvSpPr>
          <p:nvPr/>
        </p:nvSpPr>
        <p:spPr bwMode="auto">
          <a:xfrm>
            <a:off x="4416425" y="3246438"/>
            <a:ext cx="841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70C0"/>
                </a:solidFill>
              </a:rPr>
              <a:t>5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3"/>
          <p:cNvSpPr>
            <a:spLocks noGrp="1"/>
          </p:cNvSpPr>
          <p:nvPr>
            <p:ph type="title" idx="4294967295"/>
          </p:nvPr>
        </p:nvSpPr>
        <p:spPr>
          <a:xfrm>
            <a:off x="628650" y="104775"/>
            <a:ext cx="7886700" cy="792163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chemeClr val="bg1"/>
                </a:solidFill>
              </a:rPr>
              <a:t>Продолжи предложение:</a:t>
            </a:r>
          </a:p>
        </p:txBody>
      </p:sp>
      <p:sp>
        <p:nvSpPr>
          <p:cNvPr id="18434" name="Объект 4"/>
          <p:cNvSpPr>
            <a:spLocks noGrp="1"/>
          </p:cNvSpPr>
          <p:nvPr>
            <p:ph idx="4294967295"/>
          </p:nvPr>
        </p:nvSpPr>
        <p:spPr>
          <a:xfrm>
            <a:off x="539750" y="908050"/>
            <a:ext cx="7886700" cy="4624388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ru-RU" sz="3400" smtClean="0">
                <a:solidFill>
                  <a:schemeClr val="bg1"/>
                </a:solidFill>
              </a:rPr>
              <a:t>Процент – это…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ru-RU" sz="3000" smtClean="0">
              <a:solidFill>
                <a:schemeClr val="bg1"/>
              </a:solidFill>
            </a:endParaRP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ru-RU" sz="3400" smtClean="0">
                <a:solidFill>
                  <a:srgbClr val="FF0000"/>
                </a:solidFill>
              </a:rPr>
              <a:t>Чтобы число процентов  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ru-RU" sz="3400" smtClean="0">
                <a:solidFill>
                  <a:srgbClr val="FF0000"/>
                </a:solidFill>
              </a:rPr>
              <a:t>выразить 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ru-RU" sz="3400" smtClean="0">
                <a:solidFill>
                  <a:srgbClr val="FF0000"/>
                </a:solidFill>
              </a:rPr>
              <a:t>в виде дроби надо… 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ru-RU" sz="30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smtClean="0">
                <a:solidFill>
                  <a:schemeClr val="bg1"/>
                </a:solidFill>
              </a:rPr>
              <a:t>Например:       125% =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smtClean="0">
                <a:solidFill>
                  <a:schemeClr val="bg1"/>
                </a:solidFill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smtClean="0">
                <a:solidFill>
                  <a:schemeClr val="bg1"/>
                </a:solidFill>
              </a:rPr>
              <a:t>                             38% = 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smtClean="0"/>
              <a:t>                           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4643438" y="765175"/>
            <a:ext cx="3054350" cy="58102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prstClr val="black"/>
                </a:solidFill>
              </a:rPr>
              <a:t>сотая часть числа.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5211763" y="2052638"/>
            <a:ext cx="3303587" cy="103663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prstClr val="black"/>
                </a:solidFill>
              </a:rPr>
              <a:t>число процентов разделить на 100. 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500563" y="3716338"/>
            <a:ext cx="831850" cy="59213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</a:rPr>
              <a:t>1,25</a:t>
            </a: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4572000" y="4508500"/>
            <a:ext cx="830263" cy="592138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</a:rPr>
              <a:t>0,38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3"/>
          <p:cNvSpPr>
            <a:spLocks noGrp="1"/>
          </p:cNvSpPr>
          <p:nvPr>
            <p:ph type="title" idx="4294967295"/>
          </p:nvPr>
        </p:nvSpPr>
        <p:spPr>
          <a:xfrm>
            <a:off x="628650" y="168275"/>
            <a:ext cx="7886700" cy="78740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chemeClr val="bg1"/>
                </a:solidFill>
              </a:rPr>
              <a:t>Продолжи предложение:</a:t>
            </a:r>
          </a:p>
        </p:txBody>
      </p:sp>
      <p:sp>
        <p:nvSpPr>
          <p:cNvPr id="19458" name="Объект 4"/>
          <p:cNvSpPr>
            <a:spLocks noGrp="1"/>
          </p:cNvSpPr>
          <p:nvPr>
            <p:ph idx="4294967295"/>
          </p:nvPr>
        </p:nvSpPr>
        <p:spPr>
          <a:xfrm>
            <a:off x="466725" y="2924175"/>
            <a:ext cx="7605713" cy="223837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/>
          </a:p>
          <a:p>
            <a:pPr marL="0" indent="0" eaLnBrk="1" hangingPunct="1">
              <a:buFont typeface="Arial" charset="0"/>
              <a:buNone/>
            </a:pPr>
            <a:r>
              <a:rPr lang="ru-RU" smtClean="0">
                <a:solidFill>
                  <a:schemeClr val="bg1"/>
                </a:solidFill>
              </a:rPr>
              <a:t>Например:  0,335 =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mtClean="0">
                <a:solidFill>
                  <a:schemeClr val="bg1"/>
                </a:solidFill>
              </a:rPr>
              <a:t>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mtClean="0">
                <a:solidFill>
                  <a:schemeClr val="bg1"/>
                </a:solidFill>
              </a:rPr>
              <a:t>                       24 = </a:t>
            </a:r>
          </a:p>
        </p:txBody>
      </p:sp>
      <p:sp>
        <p:nvSpPr>
          <p:cNvPr id="19459" name="Прямоугольник 2"/>
          <p:cNvSpPr>
            <a:spLocks noChangeArrowheads="1"/>
          </p:cNvSpPr>
          <p:nvPr/>
        </p:nvSpPr>
        <p:spPr bwMode="auto">
          <a:xfrm>
            <a:off x="498475" y="1316038"/>
            <a:ext cx="3325813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3200">
                <a:solidFill>
                  <a:srgbClr val="FF0000"/>
                </a:solidFill>
                <a:latin typeface="Calibri" pitchFamily="34" charset="0"/>
              </a:rPr>
              <a:t>Чтобы перевести дробь в проценты надо…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4140200" y="1412875"/>
            <a:ext cx="3305175" cy="103822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prstClr val="black"/>
                </a:solidFill>
              </a:rPr>
              <a:t>надо её умножить на 100 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427538" y="3573463"/>
            <a:ext cx="1236662" cy="43497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</a:rPr>
              <a:t>33,5 %</a:t>
            </a: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4427538" y="4652963"/>
            <a:ext cx="1236662" cy="59213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</a:rPr>
              <a:t>2400 %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73075" y="-263525"/>
            <a:ext cx="7886700" cy="1325563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chemeClr val="bg1"/>
                </a:solidFill>
              </a:rPr>
              <a:t>Продолжи предложение:</a:t>
            </a:r>
            <a:endParaRPr lang="ru-RU" smtClean="0">
              <a:solidFill>
                <a:schemeClr val="bg1"/>
              </a:solidFill>
            </a:endParaRPr>
          </a:p>
        </p:txBody>
      </p:sp>
      <p:sp>
        <p:nvSpPr>
          <p:cNvPr id="20482" name="Объект 4"/>
          <p:cNvSpPr>
            <a:spLocks noGrp="1"/>
          </p:cNvSpPr>
          <p:nvPr>
            <p:ph idx="4294967295"/>
          </p:nvPr>
        </p:nvSpPr>
        <p:spPr>
          <a:xfrm>
            <a:off x="250825" y="908050"/>
            <a:ext cx="8224838" cy="4351338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3600" smtClean="0">
                <a:solidFill>
                  <a:srgbClr val="FF0000"/>
                </a:solidFill>
              </a:rPr>
              <a:t>Чтобы найти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3600" smtClean="0">
                <a:solidFill>
                  <a:srgbClr val="FF0000"/>
                </a:solidFill>
              </a:rPr>
              <a:t>проценты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3600" smtClean="0">
                <a:solidFill>
                  <a:srgbClr val="FF0000"/>
                </a:solidFill>
              </a:rPr>
              <a:t> от данного числа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3600" smtClean="0">
                <a:solidFill>
                  <a:srgbClr val="FF0000"/>
                </a:solidFill>
              </a:rPr>
              <a:t>надо…</a:t>
            </a:r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3575050" y="879475"/>
            <a:ext cx="5319713" cy="203676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2800" dirty="0">
                <a:solidFill>
                  <a:prstClr val="black"/>
                </a:solidFill>
              </a:rPr>
              <a:t>Выразить проценты обыкновенной или десятичной дробью</a:t>
            </a:r>
          </a:p>
          <a:p>
            <a:pPr marL="514350" indent="-51435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2800" dirty="0">
                <a:solidFill>
                  <a:prstClr val="black"/>
                </a:solidFill>
              </a:rPr>
              <a:t>Умножить данное число на эту дробь</a:t>
            </a:r>
          </a:p>
        </p:txBody>
      </p:sp>
      <p:sp>
        <p:nvSpPr>
          <p:cNvPr id="20484" name="Прямоугольник 2"/>
          <p:cNvSpPr>
            <a:spLocks noChangeArrowheads="1"/>
          </p:cNvSpPr>
          <p:nvPr/>
        </p:nvSpPr>
        <p:spPr bwMode="auto">
          <a:xfrm>
            <a:off x="473075" y="3400425"/>
            <a:ext cx="4208463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chemeClr val="bg1"/>
                </a:solidFill>
                <a:latin typeface="Calibri" pitchFamily="34" charset="0"/>
              </a:rPr>
              <a:t>Найдите: а) 4% от 100</a:t>
            </a:r>
          </a:p>
          <a:p>
            <a:endParaRPr lang="ru-RU" sz="32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ru-RU" sz="3200">
                <a:solidFill>
                  <a:schemeClr val="bg1"/>
                </a:solidFill>
                <a:latin typeface="Calibri" pitchFamily="34" charset="0"/>
              </a:rPr>
              <a:t>                  б) 130% от 30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5292725" y="3429000"/>
            <a:ext cx="690563" cy="56356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5292725" y="4437063"/>
            <a:ext cx="690563" cy="5334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</a:rPr>
              <a:t>39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20688" y="-161925"/>
            <a:ext cx="7886700" cy="1325563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chemeClr val="bg1"/>
                </a:solidFill>
              </a:rPr>
              <a:t>Продолжи предложение:</a:t>
            </a:r>
            <a:endParaRPr lang="ru-RU" smtClean="0">
              <a:solidFill>
                <a:schemeClr val="bg1"/>
              </a:solidFill>
            </a:endParaRPr>
          </a:p>
        </p:txBody>
      </p:sp>
      <p:sp>
        <p:nvSpPr>
          <p:cNvPr id="21506" name="Объект 4"/>
          <p:cNvSpPr>
            <a:spLocks noGrp="1"/>
          </p:cNvSpPr>
          <p:nvPr>
            <p:ph idx="4294967295"/>
          </p:nvPr>
        </p:nvSpPr>
        <p:spPr>
          <a:xfrm>
            <a:off x="239713" y="836613"/>
            <a:ext cx="3344862" cy="208597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3600" smtClean="0">
                <a:solidFill>
                  <a:srgbClr val="FF0000"/>
                </a:solidFill>
              </a:rPr>
              <a:t>Чтобы найти число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3600" smtClean="0">
                <a:solidFill>
                  <a:srgbClr val="FF0000"/>
                </a:solidFill>
              </a:rPr>
              <a:t>по его процентам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3600" smtClean="0">
                <a:solidFill>
                  <a:srgbClr val="FF0000"/>
                </a:solidFill>
              </a:rPr>
              <a:t> надо: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3584575" y="1163638"/>
            <a:ext cx="5319713" cy="2036762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2800" dirty="0">
                <a:solidFill>
                  <a:prstClr val="black"/>
                </a:solidFill>
              </a:rPr>
              <a:t>Выразить проценты обыкновенной или десятичной дробью</a:t>
            </a:r>
          </a:p>
          <a:p>
            <a:pPr marL="514350" indent="-51435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2800" dirty="0">
                <a:solidFill>
                  <a:prstClr val="black"/>
                </a:solidFill>
              </a:rPr>
              <a:t>Разделить данное число на эту дробь</a:t>
            </a:r>
          </a:p>
        </p:txBody>
      </p:sp>
      <p:sp>
        <p:nvSpPr>
          <p:cNvPr id="21508" name="Прямоугольник 1"/>
          <p:cNvSpPr>
            <a:spLocks noChangeArrowheads="1"/>
          </p:cNvSpPr>
          <p:nvPr/>
        </p:nvSpPr>
        <p:spPr bwMode="auto">
          <a:xfrm>
            <a:off x="179388" y="4005263"/>
            <a:ext cx="603250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chemeClr val="bg1"/>
                </a:solidFill>
                <a:latin typeface="Calibri" pitchFamily="34" charset="0"/>
              </a:rPr>
              <a:t>Найдите число, если: </a:t>
            </a:r>
          </a:p>
          <a:p>
            <a:r>
              <a:rPr lang="ru-RU" sz="3200">
                <a:solidFill>
                  <a:schemeClr val="bg1"/>
                </a:solidFill>
                <a:latin typeface="Calibri" pitchFamily="34" charset="0"/>
              </a:rPr>
              <a:t>       а) 10% этого числа равны 15</a:t>
            </a:r>
          </a:p>
          <a:p>
            <a:r>
              <a:rPr lang="ru-RU" sz="3200">
                <a:solidFill>
                  <a:schemeClr val="bg1"/>
                </a:solidFill>
                <a:latin typeface="Calibri" pitchFamily="34" charset="0"/>
              </a:rPr>
              <a:t>       б) 5%  этого числа равны 12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6443663" y="4292600"/>
            <a:ext cx="825500" cy="592138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</a:rPr>
              <a:t>150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6516688" y="4868863"/>
            <a:ext cx="795337" cy="6477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</a:rPr>
              <a:t>240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82563" y="-80963"/>
            <a:ext cx="7886700" cy="1325563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chemeClr val="bg1"/>
                </a:solidFill>
              </a:rPr>
              <a:t>Продолжи предложение:</a:t>
            </a:r>
            <a:endParaRPr lang="ru-RU" smtClean="0">
              <a:solidFill>
                <a:schemeClr val="bg1"/>
              </a:solidFill>
            </a:endParaRPr>
          </a:p>
        </p:txBody>
      </p:sp>
      <p:sp>
        <p:nvSpPr>
          <p:cNvPr id="22530" name="Объект 4"/>
          <p:cNvSpPr>
            <a:spLocks noGrp="1"/>
          </p:cNvSpPr>
          <p:nvPr>
            <p:ph idx="4294967295"/>
          </p:nvPr>
        </p:nvSpPr>
        <p:spPr>
          <a:xfrm>
            <a:off x="179388" y="1052513"/>
            <a:ext cx="8785225" cy="4351337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3600" smtClean="0">
                <a:solidFill>
                  <a:srgbClr val="FF0000"/>
                </a:solidFill>
              </a:rPr>
              <a:t>Чтобы найти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3600" smtClean="0">
                <a:solidFill>
                  <a:srgbClr val="FF0000"/>
                </a:solidFill>
              </a:rPr>
              <a:t>процентное отношение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3600" smtClean="0">
                <a:solidFill>
                  <a:srgbClr val="FF0000"/>
                </a:solidFill>
              </a:rPr>
              <a:t> двух чисел надо…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5219700" y="1196975"/>
            <a:ext cx="3667125" cy="122237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prstClr val="black"/>
                </a:solidFill>
              </a:rPr>
              <a:t>Отношение этих чисел умножить на 100%</a:t>
            </a:r>
          </a:p>
        </p:txBody>
      </p:sp>
      <p:sp>
        <p:nvSpPr>
          <p:cNvPr id="22532" name="Прямоугольник 1"/>
          <p:cNvSpPr>
            <a:spLocks noChangeArrowheads="1"/>
          </p:cNvSpPr>
          <p:nvPr/>
        </p:nvSpPr>
        <p:spPr bwMode="auto">
          <a:xfrm>
            <a:off x="282575" y="3068638"/>
            <a:ext cx="6226175" cy="19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chemeClr val="bg1"/>
                </a:solidFill>
                <a:latin typeface="Calibri" pitchFamily="34" charset="0"/>
              </a:rPr>
              <a:t>Сколько процентов составляет: </a:t>
            </a:r>
            <a:endParaRPr lang="ru-RU" sz="3200">
              <a:solidFill>
                <a:schemeClr val="bg1"/>
              </a:solidFill>
            </a:endParaRPr>
          </a:p>
          <a:p>
            <a:r>
              <a:rPr lang="ru-RU" sz="3200">
                <a:solidFill>
                  <a:schemeClr val="bg1"/>
                </a:solidFill>
                <a:latin typeface="Calibri" pitchFamily="34" charset="0"/>
              </a:rPr>
              <a:t>а) 6 от 12</a:t>
            </a:r>
            <a:endParaRPr lang="ru-RU" sz="3200">
              <a:solidFill>
                <a:schemeClr val="bg1"/>
              </a:solidFill>
            </a:endParaRPr>
          </a:p>
          <a:p>
            <a:r>
              <a:rPr lang="ru-RU" sz="3200">
                <a:solidFill>
                  <a:schemeClr val="bg1"/>
                </a:solidFill>
                <a:latin typeface="Calibri" pitchFamily="34" charset="0"/>
              </a:rPr>
              <a:t> б) 12 от 6</a:t>
            </a:r>
          </a:p>
          <a:p>
            <a:endParaRPr lang="ru-RU" sz="24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3059113" y="3573463"/>
            <a:ext cx="787400" cy="4318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</a:rPr>
              <a:t>50%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2916238" y="4076700"/>
            <a:ext cx="960437" cy="592138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</a:rPr>
              <a:t>200%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1"/>
          <p:cNvSpPr txBox="1">
            <a:spLocks noChangeArrowheads="1"/>
          </p:cNvSpPr>
          <p:nvPr/>
        </p:nvSpPr>
        <p:spPr bwMode="auto">
          <a:xfrm>
            <a:off x="1187450" y="692150"/>
            <a:ext cx="73215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Какой буквой обозначается массовая доля?</a:t>
            </a:r>
            <a:endParaRPr lang="ru-RU" sz="3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57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55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59" name="Rectangle 12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" name="Управляющая кнопка: настраиваемая 22">
            <a:hlinkClick r:id="" action="ppaction://noaction" highlightClick="1"/>
          </p:cNvPr>
          <p:cNvSpPr/>
          <p:nvPr/>
        </p:nvSpPr>
        <p:spPr>
          <a:xfrm>
            <a:off x="357158" y="2500306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1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28" name="Управляющая кнопка: настраиваемая 27">
            <a:hlinkClick r:id="" action="ppaction://noaction" highlightClick="1"/>
          </p:cNvPr>
          <p:cNvSpPr/>
          <p:nvPr/>
        </p:nvSpPr>
        <p:spPr>
          <a:xfrm>
            <a:off x="357158" y="364331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2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32" name="Управляющая кнопка: настраиваемая 31">
            <a:hlinkClick r:id="" action="ppaction://noaction" highlightClick="1"/>
          </p:cNvPr>
          <p:cNvSpPr/>
          <p:nvPr/>
        </p:nvSpPr>
        <p:spPr>
          <a:xfrm>
            <a:off x="5072066" y="257174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35" name="Управляющая кнопка: настраиваемая 34">
            <a:hlinkClick r:id="" action="ppaction://noaction" highlightClick="1"/>
          </p:cNvPr>
          <p:cNvSpPr/>
          <p:nvPr/>
        </p:nvSpPr>
        <p:spPr>
          <a:xfrm>
            <a:off x="5072066" y="364331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4</a:t>
            </a:r>
          </a:p>
        </p:txBody>
      </p:sp>
      <p:sp>
        <p:nvSpPr>
          <p:cNvPr id="43" name="Скругленная прямоугольная выноска 42"/>
          <p:cNvSpPr/>
          <p:nvPr/>
        </p:nvSpPr>
        <p:spPr>
          <a:xfrm>
            <a:off x="2266950" y="1916113"/>
            <a:ext cx="1928813" cy="571500"/>
          </a:xfrm>
          <a:prstGeom prst="wedgeRoundRectCallout">
            <a:avLst>
              <a:gd name="adj1" fmla="val -62377"/>
              <a:gd name="adj2" fmla="val 9526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2928938" y="3214688"/>
            <a:ext cx="1857375" cy="500062"/>
          </a:xfrm>
          <a:prstGeom prst="wedgeRoundRectCallout">
            <a:avLst>
              <a:gd name="adj1" fmla="val -65170"/>
              <a:gd name="adj2" fmla="val 13471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7215188" y="1643063"/>
            <a:ext cx="1928812" cy="642937"/>
          </a:xfrm>
          <a:prstGeom prst="wedgeRoundRectCallout">
            <a:avLst>
              <a:gd name="adj1" fmla="val -71551"/>
              <a:gd name="adj2" fmla="val 11505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7500938" y="3143250"/>
            <a:ext cx="1643062" cy="428625"/>
          </a:xfrm>
          <a:prstGeom prst="wedgeRoundRectCallout">
            <a:avLst>
              <a:gd name="adj1" fmla="val -62442"/>
              <a:gd name="adj2" fmla="val 183869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Верно!!!</a:t>
            </a:r>
          </a:p>
        </p:txBody>
      </p:sp>
      <p:sp>
        <p:nvSpPr>
          <p:cNvPr id="30" name="Управляющая кнопка: в начало 2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 rot="5400000">
            <a:off x="8185150" y="5503863"/>
            <a:ext cx="614363" cy="928687"/>
          </a:xfrm>
          <a:prstGeom prst="actionButtonBeginning">
            <a:avLst/>
          </a:prstGeom>
          <a:solidFill>
            <a:srgbClr val="FFFF00"/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23577" name="Rectangle 1"/>
          <p:cNvSpPr>
            <a:spLocks noChangeArrowheads="1"/>
          </p:cNvSpPr>
          <p:nvPr/>
        </p:nvSpPr>
        <p:spPr bwMode="auto">
          <a:xfrm>
            <a:off x="684213" y="733425"/>
            <a:ext cx="5429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1778000" algn="l"/>
                <a:tab pos="2946400" algn="l"/>
                <a:tab pos="4102100" algn="l"/>
              </a:tabLst>
            </a:pPr>
            <a:r>
              <a:rPr lang="ru-RU" sz="32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5.</a:t>
            </a:r>
            <a:r>
              <a:rPr lang="en-US" sz="320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  </a:t>
            </a:r>
            <a:endParaRPr lang="ru-RU" sz="3200">
              <a:ea typeface="Times New Roman" pitchFamily="18" charset="0"/>
              <a:cs typeface="Century Schoolbook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31913" y="2205038"/>
            <a:ext cx="792162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  <a:cs typeface="+mn-cs"/>
              </a:rPr>
              <a:t>r</a:t>
            </a:r>
            <a:endParaRPr lang="ru-RU" sz="5400" dirty="0">
              <a:solidFill>
                <a:schemeClr val="bg1">
                  <a:lumMod val="95000"/>
                  <a:lumOff val="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31913" y="3357563"/>
            <a:ext cx="792162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  <a:cs typeface="+mn-cs"/>
              </a:rPr>
              <a:t>g</a:t>
            </a:r>
            <a:endParaRPr lang="ru-RU" sz="5400" dirty="0">
              <a:solidFill>
                <a:schemeClr val="bg1">
                  <a:lumMod val="95000"/>
                  <a:lumOff val="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11863" y="2205038"/>
            <a:ext cx="792162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  <a:cs typeface="+mn-cs"/>
              </a:rPr>
              <a:t>k</a:t>
            </a:r>
            <a:endParaRPr lang="ru-RU" sz="5400" dirty="0">
              <a:solidFill>
                <a:schemeClr val="bg1">
                  <a:lumMod val="95000"/>
                  <a:lumOff val="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84888" y="3429000"/>
            <a:ext cx="792162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Monotype Corsiva" pitchFamily="66" charset="0"/>
                <a:cs typeface="+mn-cs"/>
              </a:rPr>
              <a:t>w</a:t>
            </a:r>
            <a:endParaRPr lang="ru-RU" sz="5400" dirty="0">
              <a:solidFill>
                <a:schemeClr val="bg1">
                  <a:lumMod val="95000"/>
                  <a:lumOff val="5000"/>
                </a:schemeClr>
              </a:solidFill>
              <a:latin typeface="Monotype Corsiva" pitchFamily="66" charset="0"/>
              <a:cs typeface="+mn-cs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22" grpId="0" animBg="1"/>
      <p:bldP spid="22" grpId="1" animBg="1"/>
      <p:bldP spid="24" grpId="0" animBg="1"/>
      <p:bldP spid="24" grpId="1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Box 1"/>
          <p:cNvSpPr txBox="1">
            <a:spLocks noChangeArrowheads="1"/>
          </p:cNvSpPr>
          <p:nvPr/>
        </p:nvSpPr>
        <p:spPr bwMode="auto">
          <a:xfrm>
            <a:off x="827088" y="404813"/>
            <a:ext cx="7561262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По какой формуле рассчитывается массовая доля?</a:t>
            </a:r>
            <a:endParaRPr lang="ru-RU" sz="3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581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8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583" name="Rectangle 12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" name="Управляющая кнопка: настраиваемая 22">
            <a:hlinkClick r:id="" action="ppaction://noaction" highlightClick="1"/>
          </p:cNvPr>
          <p:cNvSpPr/>
          <p:nvPr/>
        </p:nvSpPr>
        <p:spPr>
          <a:xfrm>
            <a:off x="4716020" y="3645030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4</a:t>
            </a:r>
          </a:p>
        </p:txBody>
      </p:sp>
      <p:sp>
        <p:nvSpPr>
          <p:cNvPr id="28" name="Управляющая кнопка: настраиваемая 27">
            <a:hlinkClick r:id="" action="ppaction://noaction" highlightClick="1"/>
          </p:cNvPr>
          <p:cNvSpPr/>
          <p:nvPr/>
        </p:nvSpPr>
        <p:spPr>
          <a:xfrm>
            <a:off x="357158" y="364331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2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32" name="Управляющая кнопка: настраиваемая 31">
            <a:hlinkClick r:id="" action="ppaction://noaction" highlightClick="1"/>
          </p:cNvPr>
          <p:cNvSpPr/>
          <p:nvPr/>
        </p:nvSpPr>
        <p:spPr>
          <a:xfrm>
            <a:off x="4716020" y="2276840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35" name="Управляющая кнопка: настраиваемая 34">
            <a:hlinkClick r:id="" action="ppaction://noaction" highlightClick="1"/>
          </p:cNvPr>
          <p:cNvSpPr/>
          <p:nvPr/>
        </p:nvSpPr>
        <p:spPr>
          <a:xfrm>
            <a:off x="357158" y="221455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43" name="Скругленная прямоугольная выноска 42"/>
          <p:cNvSpPr/>
          <p:nvPr/>
        </p:nvSpPr>
        <p:spPr>
          <a:xfrm>
            <a:off x="7215188" y="3286125"/>
            <a:ext cx="1928812" cy="571500"/>
          </a:xfrm>
          <a:prstGeom prst="wedgeRoundRectCallout">
            <a:avLst>
              <a:gd name="adj1" fmla="val -62377"/>
              <a:gd name="adj2" fmla="val 9526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2928938" y="3214688"/>
            <a:ext cx="1857375" cy="500062"/>
          </a:xfrm>
          <a:prstGeom prst="wedgeRoundRectCallout">
            <a:avLst>
              <a:gd name="adj1" fmla="val -65170"/>
              <a:gd name="adj2" fmla="val 13471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7215188" y="1643063"/>
            <a:ext cx="1928812" cy="642937"/>
          </a:xfrm>
          <a:prstGeom prst="wedgeRoundRectCallout">
            <a:avLst>
              <a:gd name="adj1" fmla="val -71551"/>
              <a:gd name="adj2" fmla="val 11505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2428875" y="1571625"/>
            <a:ext cx="1643063" cy="428625"/>
          </a:xfrm>
          <a:prstGeom prst="wedgeRoundRectCallout">
            <a:avLst>
              <a:gd name="adj1" fmla="val -62442"/>
              <a:gd name="adj2" fmla="val 183869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Верно!!!</a:t>
            </a:r>
          </a:p>
        </p:txBody>
      </p:sp>
      <p:sp>
        <p:nvSpPr>
          <p:cNvPr id="30" name="Управляющая кнопка: в начало 29">
            <a:hlinkClick r:id="rId2" action="ppaction://hlinksldjump" highlightClick="1"/>
          </p:cNvPr>
          <p:cNvSpPr/>
          <p:nvPr/>
        </p:nvSpPr>
        <p:spPr>
          <a:xfrm rot="5400000">
            <a:off x="8158163" y="5486400"/>
            <a:ext cx="614362" cy="928688"/>
          </a:xfrm>
          <a:prstGeom prst="actionButtonBeginn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4601" name="Rectangle 1"/>
          <p:cNvSpPr>
            <a:spLocks noChangeArrowheads="1"/>
          </p:cNvSpPr>
          <p:nvPr/>
        </p:nvSpPr>
        <p:spPr bwMode="auto">
          <a:xfrm>
            <a:off x="466725" y="517525"/>
            <a:ext cx="5429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1778000" algn="l"/>
                <a:tab pos="2946400" algn="l"/>
                <a:tab pos="4102100" algn="l"/>
              </a:tabLst>
            </a:pPr>
            <a:r>
              <a:rPr lang="ru-RU" sz="32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6</a:t>
            </a:r>
            <a:r>
              <a:rPr lang="en-US" sz="32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.</a:t>
            </a:r>
            <a:r>
              <a:rPr lang="en-US" sz="320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  </a:t>
            </a:r>
            <a:endParaRPr lang="ru-RU" sz="3200">
              <a:ea typeface="Times New Roman" pitchFamily="18" charset="0"/>
              <a:cs typeface="Century Schoolbook" pitchFamily="18" charset="0"/>
            </a:endParaRPr>
          </a:p>
        </p:txBody>
      </p:sp>
      <p:sp>
        <p:nvSpPr>
          <p:cNvPr id="24602" name="TextBox 24"/>
          <p:cNvSpPr txBox="1">
            <a:spLocks noChangeArrowheads="1"/>
          </p:cNvSpPr>
          <p:nvPr/>
        </p:nvSpPr>
        <p:spPr bwMode="auto">
          <a:xfrm>
            <a:off x="1116013" y="2492375"/>
            <a:ext cx="35099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W=</a:t>
            </a:r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м(в-ва)/м(р-ра) х100%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4603" name="Прямоугольник 25"/>
          <p:cNvSpPr>
            <a:spLocks noChangeArrowheads="1"/>
          </p:cNvSpPr>
          <p:nvPr/>
        </p:nvSpPr>
        <p:spPr bwMode="auto">
          <a:xfrm>
            <a:off x="1187450" y="4005263"/>
            <a:ext cx="3594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W=</a:t>
            </a:r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м(в-ва)х м(р-ра) х100%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4604" name="Прямоугольник 26"/>
          <p:cNvSpPr>
            <a:spLocks noChangeArrowheads="1"/>
          </p:cNvSpPr>
          <p:nvPr/>
        </p:nvSpPr>
        <p:spPr bwMode="auto">
          <a:xfrm>
            <a:off x="5435600" y="2492375"/>
            <a:ext cx="35115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W=</a:t>
            </a:r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м(р-ра)/м(в-ва) х100%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4605" name="Прямоугольник 30"/>
          <p:cNvSpPr>
            <a:spLocks noChangeArrowheads="1"/>
          </p:cNvSpPr>
          <p:nvPr/>
        </p:nvSpPr>
        <p:spPr bwMode="auto">
          <a:xfrm>
            <a:off x="5549900" y="3933825"/>
            <a:ext cx="35941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W=</a:t>
            </a:r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м(р-ра)х м(в-ва) х100%</a:t>
            </a:r>
            <a:endParaRPr lang="ru-RU" sz="2400"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22" grpId="0" animBg="1"/>
      <p:bldP spid="22" grpId="1" animBg="1"/>
      <p:bldP spid="24" grpId="0" animBg="1"/>
      <p:bldP spid="24" grpId="1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Box 1"/>
          <p:cNvSpPr txBox="1">
            <a:spLocks noChangeArrowheads="1"/>
          </p:cNvSpPr>
          <p:nvPr/>
        </p:nvSpPr>
        <p:spPr bwMode="auto">
          <a:xfrm>
            <a:off x="1116013" y="549275"/>
            <a:ext cx="62404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Что такое массовая доля?</a:t>
            </a:r>
            <a:endParaRPr lang="ru-RU" sz="3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6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05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60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07" name="Rectangle 12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" name="Управляющая кнопка: настраиваемая 22">
            <a:hlinkClick r:id="" action="ppaction://noaction" highlightClick="1"/>
          </p:cNvPr>
          <p:cNvSpPr/>
          <p:nvPr/>
        </p:nvSpPr>
        <p:spPr>
          <a:xfrm>
            <a:off x="4929190" y="3857628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4</a:t>
            </a:r>
          </a:p>
        </p:txBody>
      </p:sp>
      <p:sp>
        <p:nvSpPr>
          <p:cNvPr id="28" name="Управляющая кнопка: настраиваемая 27">
            <a:hlinkClick r:id="" action="ppaction://noaction" highlightClick="1"/>
          </p:cNvPr>
          <p:cNvSpPr/>
          <p:nvPr/>
        </p:nvSpPr>
        <p:spPr>
          <a:xfrm>
            <a:off x="357158" y="2714620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32" name="Управляющая кнопка: настраиваемая 31">
            <a:hlinkClick r:id="" action="ppaction://noaction" highlightClick="1"/>
          </p:cNvPr>
          <p:cNvSpPr/>
          <p:nvPr/>
        </p:nvSpPr>
        <p:spPr>
          <a:xfrm>
            <a:off x="5000628" y="2714620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35" name="Управляющая кнопка: настраиваемая 34">
            <a:hlinkClick r:id="" action="ppaction://noaction" highlightClick="1"/>
          </p:cNvPr>
          <p:cNvSpPr/>
          <p:nvPr/>
        </p:nvSpPr>
        <p:spPr>
          <a:xfrm>
            <a:off x="357158" y="3857628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2</a:t>
            </a:r>
          </a:p>
        </p:txBody>
      </p:sp>
      <p:sp>
        <p:nvSpPr>
          <p:cNvPr id="43" name="Скругленная прямоугольная выноска 42"/>
          <p:cNvSpPr/>
          <p:nvPr/>
        </p:nvSpPr>
        <p:spPr>
          <a:xfrm>
            <a:off x="7215188" y="3141663"/>
            <a:ext cx="1928812" cy="571500"/>
          </a:xfrm>
          <a:prstGeom prst="wedgeRoundRectCallout">
            <a:avLst>
              <a:gd name="adj1" fmla="val -62377"/>
              <a:gd name="adj2" fmla="val 9526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2700338" y="1557338"/>
            <a:ext cx="1857375" cy="500062"/>
          </a:xfrm>
          <a:prstGeom prst="wedgeRoundRectCallout">
            <a:avLst>
              <a:gd name="adj1" fmla="val -65170"/>
              <a:gd name="adj2" fmla="val 13471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7215188" y="1643063"/>
            <a:ext cx="1928812" cy="642937"/>
          </a:xfrm>
          <a:prstGeom prst="wedgeRoundRectCallout">
            <a:avLst>
              <a:gd name="adj1" fmla="val -71551"/>
              <a:gd name="adj2" fmla="val 11505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3419475" y="2997200"/>
            <a:ext cx="1643063" cy="428625"/>
          </a:xfrm>
          <a:prstGeom prst="wedgeRoundRectCallout">
            <a:avLst>
              <a:gd name="adj1" fmla="val -62442"/>
              <a:gd name="adj2" fmla="val 183869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Верно!!!</a:t>
            </a:r>
          </a:p>
        </p:txBody>
      </p:sp>
      <p:sp>
        <p:nvSpPr>
          <p:cNvPr id="30" name="Управляющая кнопка: в начало 29">
            <a:hlinkClick r:id="rId2" action="ppaction://hlinksldjump" highlightClick="1"/>
          </p:cNvPr>
          <p:cNvSpPr/>
          <p:nvPr/>
        </p:nvSpPr>
        <p:spPr>
          <a:xfrm rot="5400000">
            <a:off x="8158163" y="5486400"/>
            <a:ext cx="614362" cy="928688"/>
          </a:xfrm>
          <a:prstGeom prst="actionButtonBeginn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5625" name="Rectangle 1"/>
          <p:cNvSpPr>
            <a:spLocks noChangeArrowheads="1"/>
          </p:cNvSpPr>
          <p:nvPr/>
        </p:nvSpPr>
        <p:spPr bwMode="auto">
          <a:xfrm>
            <a:off x="1187450" y="549275"/>
            <a:ext cx="57626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1778000" algn="l"/>
                <a:tab pos="2946400" algn="l"/>
                <a:tab pos="4102100" algn="l"/>
              </a:tabLst>
            </a:pPr>
            <a:r>
              <a:rPr lang="ru-RU" sz="28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7</a:t>
            </a:r>
            <a:r>
              <a:rPr lang="en-US" sz="28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.</a:t>
            </a:r>
            <a:r>
              <a:rPr lang="en-US" sz="280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  </a:t>
            </a:r>
            <a:endParaRPr lang="ru-RU" sz="2800">
              <a:ea typeface="Times New Roman" pitchFamily="18" charset="0"/>
              <a:cs typeface="Century Schoolbook" pitchFamily="18" charset="0"/>
            </a:endParaRPr>
          </a:p>
        </p:txBody>
      </p:sp>
      <p:sp>
        <p:nvSpPr>
          <p:cNvPr id="25626" name="TextBox 20"/>
          <p:cNvSpPr txBox="1">
            <a:spLocks noChangeArrowheads="1"/>
          </p:cNvSpPr>
          <p:nvPr/>
        </p:nvSpPr>
        <p:spPr bwMode="auto">
          <a:xfrm>
            <a:off x="1187450" y="3860800"/>
            <a:ext cx="36925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это отношение массы вещества </a:t>
            </a:r>
          </a:p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к массе раствора</a:t>
            </a:r>
          </a:p>
        </p:txBody>
      </p:sp>
      <p:sp>
        <p:nvSpPr>
          <p:cNvPr id="25627" name="Прямоугольник 24"/>
          <p:cNvSpPr>
            <a:spLocks noChangeArrowheads="1"/>
          </p:cNvSpPr>
          <p:nvPr/>
        </p:nvSpPr>
        <p:spPr bwMode="auto">
          <a:xfrm>
            <a:off x="1116013" y="2636838"/>
            <a:ext cx="41036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это произведение массы вещества </a:t>
            </a:r>
          </a:p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на массу раствора</a:t>
            </a:r>
          </a:p>
        </p:txBody>
      </p:sp>
      <p:sp>
        <p:nvSpPr>
          <p:cNvPr id="25628" name="Прямоугольник 25"/>
          <p:cNvSpPr>
            <a:spLocks noChangeArrowheads="1"/>
          </p:cNvSpPr>
          <p:nvPr/>
        </p:nvSpPr>
        <p:spPr bwMode="auto">
          <a:xfrm>
            <a:off x="5795963" y="2420938"/>
            <a:ext cx="28432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это отношение массы раствора </a:t>
            </a:r>
          </a:p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к массе вещества</a:t>
            </a:r>
          </a:p>
        </p:txBody>
      </p:sp>
      <p:sp>
        <p:nvSpPr>
          <p:cNvPr id="25629" name="Прямоугольник 26"/>
          <p:cNvSpPr>
            <a:spLocks noChangeArrowheads="1"/>
          </p:cNvSpPr>
          <p:nvPr/>
        </p:nvSpPr>
        <p:spPr bwMode="auto">
          <a:xfrm>
            <a:off x="5867400" y="3789363"/>
            <a:ext cx="24844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это произведение массы раствора </a:t>
            </a:r>
          </a:p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на массу вещества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22" grpId="0" animBg="1"/>
      <p:bldP spid="22" grpId="1" animBg="1"/>
      <p:bldP spid="24" grpId="0" animBg="1"/>
      <p:bldP spid="24" grpId="1" animBg="1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Box 1"/>
          <p:cNvSpPr txBox="1">
            <a:spLocks noChangeArrowheads="1"/>
          </p:cNvSpPr>
          <p:nvPr/>
        </p:nvSpPr>
        <p:spPr bwMode="auto">
          <a:xfrm>
            <a:off x="827088" y="476250"/>
            <a:ext cx="68897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Можно ли выразить массовую долю в процентах?</a:t>
            </a:r>
          </a:p>
        </p:txBody>
      </p:sp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29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63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31" name="Rectangle 12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" name="Управляющая кнопка: настраиваемая 22">
            <a:hlinkClick r:id="" action="ppaction://noaction" highlightClick="1"/>
          </p:cNvPr>
          <p:cNvSpPr/>
          <p:nvPr/>
        </p:nvSpPr>
        <p:spPr>
          <a:xfrm>
            <a:off x="357158" y="2500306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1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28" name="Управляющая кнопка: настраиваемая 27">
            <a:hlinkClick r:id="" action="ppaction://noaction" highlightClick="1"/>
          </p:cNvPr>
          <p:cNvSpPr/>
          <p:nvPr/>
        </p:nvSpPr>
        <p:spPr>
          <a:xfrm>
            <a:off x="357158" y="364331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2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32" name="Управляющая кнопка: настраиваемая 31">
            <a:hlinkClick r:id="" action="ppaction://noaction" highlightClick="1"/>
          </p:cNvPr>
          <p:cNvSpPr/>
          <p:nvPr/>
        </p:nvSpPr>
        <p:spPr>
          <a:xfrm>
            <a:off x="5072066" y="257174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35" name="Управляющая кнопка: настраиваемая 34">
            <a:hlinkClick r:id="" action="ppaction://noaction" highlightClick="1"/>
          </p:cNvPr>
          <p:cNvSpPr/>
          <p:nvPr/>
        </p:nvSpPr>
        <p:spPr>
          <a:xfrm>
            <a:off x="5072066" y="364331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4</a:t>
            </a:r>
          </a:p>
        </p:txBody>
      </p:sp>
      <p:sp>
        <p:nvSpPr>
          <p:cNvPr id="43" name="Скругленная прямоугольная выноска 42"/>
          <p:cNvSpPr/>
          <p:nvPr/>
        </p:nvSpPr>
        <p:spPr>
          <a:xfrm>
            <a:off x="3071813" y="2000250"/>
            <a:ext cx="1928812" cy="571500"/>
          </a:xfrm>
          <a:prstGeom prst="wedgeRoundRectCallout">
            <a:avLst>
              <a:gd name="adj1" fmla="val -62377"/>
              <a:gd name="adj2" fmla="val 9526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3132138" y="2924175"/>
            <a:ext cx="1857375" cy="500063"/>
          </a:xfrm>
          <a:prstGeom prst="wedgeRoundRectCallout">
            <a:avLst>
              <a:gd name="adj1" fmla="val -65170"/>
              <a:gd name="adj2" fmla="val 13471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6877050" y="1412875"/>
            <a:ext cx="1928813" cy="657225"/>
          </a:xfrm>
          <a:prstGeom prst="wedgeRoundRectCallout">
            <a:avLst>
              <a:gd name="adj1" fmla="val -71551"/>
              <a:gd name="adj2" fmla="val 11505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7500938" y="3143250"/>
            <a:ext cx="1643062" cy="428625"/>
          </a:xfrm>
          <a:prstGeom prst="wedgeRoundRectCallout">
            <a:avLst>
              <a:gd name="adj1" fmla="val -62442"/>
              <a:gd name="adj2" fmla="val 183869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Верно!!!</a:t>
            </a:r>
          </a:p>
        </p:txBody>
      </p:sp>
      <p:sp>
        <p:nvSpPr>
          <p:cNvPr id="30" name="Управляющая кнопка: в начало 29">
            <a:hlinkClick r:id="rId2" action="ppaction://hlinksldjump" highlightClick="1"/>
          </p:cNvPr>
          <p:cNvSpPr/>
          <p:nvPr/>
        </p:nvSpPr>
        <p:spPr>
          <a:xfrm rot="5400000">
            <a:off x="8158163" y="5486400"/>
            <a:ext cx="614362" cy="928688"/>
          </a:xfrm>
          <a:prstGeom prst="actionButtonBeginn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6649" name="Rectangle 1"/>
          <p:cNvSpPr>
            <a:spLocks noChangeArrowheads="1"/>
          </p:cNvSpPr>
          <p:nvPr/>
        </p:nvSpPr>
        <p:spPr bwMode="auto">
          <a:xfrm>
            <a:off x="466725" y="476250"/>
            <a:ext cx="4714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1778000" algn="l"/>
                <a:tab pos="2946400" algn="l"/>
                <a:tab pos="4102100" algn="l"/>
              </a:tabLst>
            </a:pPr>
            <a:r>
              <a:rPr lang="ru-RU" sz="28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8</a:t>
            </a:r>
            <a:r>
              <a:rPr lang="en-US" sz="28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.</a:t>
            </a:r>
            <a:r>
              <a:rPr lang="en-US" sz="280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  </a:t>
            </a:r>
            <a:endParaRPr lang="ru-RU" sz="2800">
              <a:ea typeface="Times New Roman" pitchFamily="18" charset="0"/>
              <a:cs typeface="Century Schoolbook" pitchFamily="18" charset="0"/>
            </a:endParaRPr>
          </a:p>
        </p:txBody>
      </p:sp>
      <p:sp>
        <p:nvSpPr>
          <p:cNvPr id="26650" name="TextBox 35"/>
          <p:cNvSpPr txBox="1">
            <a:spLocks noChangeArrowheads="1"/>
          </p:cNvSpPr>
          <p:nvPr/>
        </p:nvSpPr>
        <p:spPr bwMode="auto">
          <a:xfrm>
            <a:off x="1500188" y="2500313"/>
            <a:ext cx="98266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>
                <a:solidFill>
                  <a:srgbClr val="FF0000"/>
                </a:solidFill>
                <a:latin typeface="Calibri" pitchFamily="34" charset="0"/>
              </a:rPr>
              <a:t>нет</a:t>
            </a:r>
          </a:p>
        </p:txBody>
      </p:sp>
      <p:sp>
        <p:nvSpPr>
          <p:cNvPr id="26651" name="TextBox 36"/>
          <p:cNvSpPr txBox="1">
            <a:spLocks noChangeArrowheads="1"/>
          </p:cNvSpPr>
          <p:nvPr/>
        </p:nvSpPr>
        <p:spPr bwMode="auto">
          <a:xfrm>
            <a:off x="6156325" y="2565400"/>
            <a:ext cx="18018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FF0000"/>
                </a:solidFill>
                <a:latin typeface="Calibri" pitchFamily="34" charset="0"/>
              </a:rPr>
              <a:t>Не знаю</a:t>
            </a:r>
          </a:p>
        </p:txBody>
      </p:sp>
      <p:sp>
        <p:nvSpPr>
          <p:cNvPr id="26652" name="TextBox 37"/>
          <p:cNvSpPr txBox="1">
            <a:spLocks noChangeArrowheads="1"/>
          </p:cNvSpPr>
          <p:nvPr/>
        </p:nvSpPr>
        <p:spPr bwMode="auto">
          <a:xfrm>
            <a:off x="1403350" y="3789363"/>
            <a:ext cx="18605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rgbClr val="FF0000"/>
                </a:solidFill>
                <a:latin typeface="Calibri" pitchFamily="34" charset="0"/>
              </a:rPr>
              <a:t>Не всегда</a:t>
            </a:r>
          </a:p>
        </p:txBody>
      </p:sp>
      <p:sp>
        <p:nvSpPr>
          <p:cNvPr id="26653" name="TextBox 38"/>
          <p:cNvSpPr txBox="1">
            <a:spLocks noChangeArrowheads="1"/>
          </p:cNvSpPr>
          <p:nvPr/>
        </p:nvSpPr>
        <p:spPr bwMode="auto">
          <a:xfrm>
            <a:off x="6143625" y="3643313"/>
            <a:ext cx="7175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>
                <a:solidFill>
                  <a:srgbClr val="FF0000"/>
                </a:solidFill>
                <a:latin typeface="Calibri" pitchFamily="34" charset="0"/>
              </a:rPr>
              <a:t>да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22" grpId="0" animBg="1"/>
      <p:bldP spid="22" grpId="1" animBg="1"/>
      <p:bldP spid="24" grpId="0" animBg="1"/>
      <p:bldP spid="24" grpId="1" animBg="1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>
                <a:solidFill>
                  <a:schemeClr val="accent2"/>
                </a:solidFill>
                <a:latin typeface="Arial" charset="0"/>
              </a:rPr>
              <a:t>Задача 1</a:t>
            </a:r>
          </a:p>
        </p:txBody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800" smtClean="0">
                <a:solidFill>
                  <a:schemeClr val="bg1"/>
                </a:solidFill>
                <a:latin typeface="Arial" charset="0"/>
              </a:rPr>
              <a:t>Для приготовления молочного коктейля использовали 200 г мороженого жирностью 10% и 300 г молока 6%-ой жирности. Определите жирность полученного коктейля ( в процентах).</a:t>
            </a:r>
          </a:p>
          <a:p>
            <a:pPr eaLnBrk="1" hangingPunct="1"/>
            <a:endParaRPr lang="ru-RU" smtClean="0">
              <a:solidFill>
                <a:schemeClr val="bg1"/>
              </a:solidFill>
              <a:latin typeface="Arial" charset="0"/>
            </a:endParaRPr>
          </a:p>
          <a:p>
            <a:pPr eaLnBrk="1" hangingPunct="1"/>
            <a:endParaRPr lang="ru-RU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0" y="476250"/>
          <a:ext cx="9144000" cy="5929313"/>
        </p:xfrm>
        <a:graphic>
          <a:graphicData uri="http://schemas.openxmlformats.org/presentationml/2006/ole">
            <p:oleObj spid="_x0000_s1026" name="Презентация" r:id="rId3" imgW="1432676" imgH="1072918" progId="">
              <p:embed/>
            </p:oleObj>
          </a:graphicData>
        </a:graphic>
      </p:graphicFrame>
      <p:sp>
        <p:nvSpPr>
          <p:cNvPr id="3" name="Управляющая кнопка: возврат 2">
            <a:hlinkClick r:id="rId4" action="ppaction://hlinksldjump" highlightClick="1"/>
          </p:cNvPr>
          <p:cNvSpPr/>
          <p:nvPr/>
        </p:nvSpPr>
        <p:spPr>
          <a:xfrm>
            <a:off x="8101013" y="5429250"/>
            <a:ext cx="1042987" cy="1042988"/>
          </a:xfrm>
          <a:prstGeom prst="actionButtonRetur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Прямоугольник 2"/>
          <p:cNvSpPr>
            <a:spLocks noChangeArrowheads="1"/>
          </p:cNvSpPr>
          <p:nvPr/>
        </p:nvSpPr>
        <p:spPr bwMode="auto">
          <a:xfrm>
            <a:off x="539750" y="404813"/>
            <a:ext cx="835818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 </a:t>
            </a:r>
            <a:endParaRPr lang="ru-RU" sz="2400" b="1">
              <a:solidFill>
                <a:srgbClr val="FF0000"/>
              </a:solidFill>
            </a:endParaRPr>
          </a:p>
          <a:p>
            <a:pPr algn="just"/>
            <a:r>
              <a:rPr lang="ru-RU" sz="2200" b="1">
                <a:solidFill>
                  <a:srgbClr val="FF0000"/>
                </a:solidFill>
                <a:latin typeface="Calibri" pitchFamily="34" charset="0"/>
              </a:rPr>
              <a:t>Задача 4.</a:t>
            </a:r>
            <a:r>
              <a:rPr lang="ru-RU" sz="2200" b="1">
                <a:latin typeface="Calibri" pitchFamily="34" charset="0"/>
              </a:rPr>
              <a:t> </a:t>
            </a:r>
            <a:endParaRPr lang="ru-RU" sz="2200">
              <a:solidFill>
                <a:srgbClr val="990033"/>
              </a:solidFill>
              <a:latin typeface="Calibri" pitchFamily="34" charset="0"/>
            </a:endParaRPr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8286750" y="5786438"/>
            <a:ext cx="857250" cy="685800"/>
          </a:xfrm>
          <a:prstGeom prst="actionButtonRetur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900113" y="1628775"/>
            <a:ext cx="7380287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К </a:t>
            </a:r>
            <a:r>
              <a:rPr lang="ru-RU" sz="2800">
                <a:solidFill>
                  <a:schemeClr val="bg1"/>
                </a:solidFill>
              </a:rPr>
              <a:t>200 граммам сиропа, содержащего 25% сахара, добавили 75 граммов воды и некоторое количество сахара.</a:t>
            </a:r>
          </a:p>
          <a:p>
            <a:r>
              <a:rPr lang="ru-RU" sz="2800">
                <a:solidFill>
                  <a:schemeClr val="bg1"/>
                </a:solidFill>
              </a:rPr>
              <a:t> После перемешивания получили сироп, содержащий 28% сахара. </a:t>
            </a:r>
          </a:p>
          <a:p>
            <a:r>
              <a:rPr lang="ru-RU" sz="2800">
                <a:solidFill>
                  <a:schemeClr val="bg1"/>
                </a:solidFill>
              </a:rPr>
              <a:t>Определите, сколько граммов сахара было добавлено.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3"/>
          <p:cNvSpPr>
            <a:spLocks noGrp="1"/>
          </p:cNvSpPr>
          <p:nvPr>
            <p:ph type="body" idx="1"/>
          </p:nvPr>
        </p:nvSpPr>
        <p:spPr>
          <a:xfrm>
            <a:off x="457200" y="1484313"/>
            <a:ext cx="8229600" cy="464185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FF0000"/>
                </a:solidFill>
                <a:latin typeface="Arial" charset="0"/>
              </a:rPr>
              <a:t>Задача 2.</a:t>
            </a:r>
            <a:r>
              <a:rPr lang="ru-RU" smtClean="0">
                <a:latin typeface="Arial" charset="0"/>
              </a:rPr>
              <a:t>       </a:t>
            </a:r>
            <a:r>
              <a:rPr lang="ru-RU" b="1" smtClean="0">
                <a:solidFill>
                  <a:srgbClr val="990033"/>
                </a:solidFill>
                <a:latin typeface="Arial" charset="0"/>
              </a:rPr>
              <a:t>Сплавили 300г. сплава олова и меди, содержащего 60%  олова, и 900г сплава олова и меди, содержащего 80% олова. Сколько процентов олова в полученном сплаве?</a:t>
            </a:r>
          </a:p>
          <a:p>
            <a:pPr eaLnBrk="1" hangingPunct="1"/>
            <a:endParaRPr lang="ru-RU" smtClean="0">
              <a:latin typeface="Arial" charset="0"/>
            </a:endParaRPr>
          </a:p>
          <a:p>
            <a:pPr eaLnBrk="1" hangingPunct="1"/>
            <a:endParaRPr lang="ru-RU" smtClean="0"/>
          </a:p>
        </p:txBody>
      </p:sp>
      <p:pic>
        <p:nvPicPr>
          <p:cNvPr id="13" name="Рисунок 12" descr="imgprevie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5935" y="552437"/>
            <a:ext cx="1832899" cy="1000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28" y="428604"/>
            <a:ext cx="6296083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Домашнее задание:</a:t>
            </a:r>
          </a:p>
        </p:txBody>
      </p:sp>
      <p:sp>
        <p:nvSpPr>
          <p:cNvPr id="32770" name="TextBox 4"/>
          <p:cNvSpPr txBox="1">
            <a:spLocks noChangeArrowheads="1"/>
          </p:cNvSpPr>
          <p:nvPr/>
        </p:nvSpPr>
        <p:spPr bwMode="auto">
          <a:xfrm>
            <a:off x="611188" y="1412875"/>
            <a:ext cx="8215312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u="sng">
                <a:solidFill>
                  <a:schemeClr val="bg1"/>
                </a:solidFill>
                <a:latin typeface="Calibri" pitchFamily="34" charset="0"/>
              </a:rPr>
              <a:t>Математика:</a:t>
            </a:r>
            <a:endParaRPr lang="ru-RU" sz="2400">
              <a:solidFill>
                <a:schemeClr val="bg1"/>
              </a:solidFill>
            </a:endParaRPr>
          </a:p>
          <a:p>
            <a:pPr algn="just"/>
            <a:r>
              <a:rPr lang="ru-RU" sz="2800" b="1">
                <a:solidFill>
                  <a:srgbClr val="990033"/>
                </a:solidFill>
              </a:rPr>
              <a:t>В двух одинаковых сосудах находится растворы серной кислоты концентрации 28,7% и 37,3%. Растворы сливают. Какова концентрация полученного раствора кислоты</a:t>
            </a:r>
            <a:r>
              <a:rPr lang="ru-RU" sz="2800">
                <a:solidFill>
                  <a:srgbClr val="990033"/>
                </a:solidFill>
              </a:rPr>
              <a:t>? </a:t>
            </a:r>
          </a:p>
          <a:p>
            <a:endParaRPr lang="ru-RU" sz="28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771" name="TextBox 5"/>
          <p:cNvSpPr txBox="1">
            <a:spLocks noChangeArrowheads="1"/>
          </p:cNvSpPr>
          <p:nvPr/>
        </p:nvSpPr>
        <p:spPr bwMode="auto">
          <a:xfrm>
            <a:off x="1042988" y="4581525"/>
            <a:ext cx="7672387" cy="158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u="sng">
                <a:solidFill>
                  <a:srgbClr val="262626"/>
                </a:solidFill>
                <a:latin typeface="Calibri" pitchFamily="34" charset="0"/>
              </a:rPr>
              <a:t>Химия:</a:t>
            </a:r>
          </a:p>
          <a:p>
            <a:r>
              <a:rPr lang="ru-RU" sz="2800" b="1">
                <a:solidFill>
                  <a:schemeClr val="bg1"/>
                </a:solidFill>
                <a:latin typeface="Calibri" pitchFamily="34" charset="0"/>
              </a:rPr>
              <a:t>1.Решение задач на нахождение массовой доли. </a:t>
            </a:r>
          </a:p>
          <a:p>
            <a:endParaRPr lang="ru-RU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Прямоугольник 2"/>
          <p:cNvSpPr>
            <a:spLocks noChangeArrowheads="1"/>
          </p:cNvSpPr>
          <p:nvPr/>
        </p:nvSpPr>
        <p:spPr bwMode="auto">
          <a:xfrm>
            <a:off x="1785938" y="428625"/>
            <a:ext cx="52863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Рефлексия.</a:t>
            </a:r>
            <a:r>
              <a:rPr lang="ru-RU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000108"/>
            <a:ext cx="8143932" cy="509370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На уроке я работал                                                              активно / пассивно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Своей работой на уроке я                                                  доволен / не доволен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Урок для меня показался                                                   коротким / длинным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За урок я                                                                                  не устал / устал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Моё настроение                                                                   стало лучше / стало хуже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Материал урока мне был                                                  понятен / не понятен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                                                                                                   полезен / бесполезен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                                                                                                   интересен / скучен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Домашнее задание мне кажется                                     лёгким / трудным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                                                                                                   интересно / не интересно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kern="10" dirty="0">
                <a:ln w="12700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Book Antiqua"/>
                <a:cs typeface="+mn-cs"/>
              </a:rPr>
              <a:t>   </a:t>
            </a:r>
            <a:r>
              <a:rPr lang="ru-RU" sz="2800" b="1" kern="10" dirty="0">
                <a:ln w="12700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Book Antiqua"/>
                <a:cs typeface="+mn-cs"/>
              </a:rPr>
              <a:t>Спасибо за внимание!</a:t>
            </a: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1071546"/>
            <a:ext cx="2428892" cy="335758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4" descr="CBIZ0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1000125"/>
            <a:ext cx="7888287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643042" y="1928802"/>
            <a:ext cx="3071834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Georgia"/>
                <a:cs typeface="+mn-cs"/>
              </a:rPr>
              <a:t>Удачи на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Georgia"/>
                <a:cs typeface="+mn-cs"/>
              </a:rPr>
              <a:t>ОГЭ.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D553A2D189BB041A97A350D43E0524C" ma:contentTypeVersion="0" ma:contentTypeDescription="Создание документа." ma:contentTypeScope="" ma:versionID="7b0248581dccb32ea5012f5d9466adf0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FDA68CC-D546-413A-A25E-1EA01719E009}"/>
</file>

<file path=customXml/itemProps2.xml><?xml version="1.0" encoding="utf-8"?>
<ds:datastoreItem xmlns:ds="http://schemas.openxmlformats.org/officeDocument/2006/customXml" ds:itemID="{13DFA1D7-2B78-40A8-AC4E-3D0237B0CB9C}"/>
</file>

<file path=customXml/itemProps3.xml><?xml version="1.0" encoding="utf-8"?>
<ds:datastoreItem xmlns:ds="http://schemas.openxmlformats.org/officeDocument/2006/customXml" ds:itemID="{B01424B1-4572-4866-AA0F-07FACA86C66E}"/>
</file>

<file path=docProps/app.xml><?xml version="1.0" encoding="utf-8"?>
<Properties xmlns="http://schemas.openxmlformats.org/officeDocument/2006/extended-properties" xmlns:vt="http://schemas.openxmlformats.org/officeDocument/2006/docPropsVTypes">
  <TotalTime>2447</TotalTime>
  <Words>439</Words>
  <Application>Microsoft Office PowerPoint</Application>
  <PresentationFormat>Экран (4:3)</PresentationFormat>
  <Paragraphs>153</Paragraphs>
  <Slides>21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1" baseType="lpstr">
      <vt:lpstr>Arial</vt:lpstr>
      <vt:lpstr>Calibri</vt:lpstr>
      <vt:lpstr>Arial Black</vt:lpstr>
      <vt:lpstr>Arial Unicode MS</vt:lpstr>
      <vt:lpstr>Franklin Gothic Heavy</vt:lpstr>
      <vt:lpstr>Times New Roman</vt:lpstr>
      <vt:lpstr>Century Schoolbook</vt:lpstr>
      <vt:lpstr>Monotype Corsiva</vt:lpstr>
      <vt:lpstr>Тема Office</vt:lpstr>
      <vt:lpstr>Презентация</vt:lpstr>
      <vt:lpstr>Слайд 1</vt:lpstr>
      <vt:lpstr>Слайд 2</vt:lpstr>
      <vt:lpstr>Слайд 3</vt:lpstr>
      <vt:lpstr>Слайд 4</vt:lpstr>
      <vt:lpstr>Слайд 5</vt:lpstr>
      <vt:lpstr>Продолжи предложение:</vt:lpstr>
      <vt:lpstr>Продолжи предложение:</vt:lpstr>
      <vt:lpstr>Продолжи предложение:</vt:lpstr>
      <vt:lpstr>Продолжи предложение:</vt:lpstr>
      <vt:lpstr>Продолжи предложение:</vt:lpstr>
      <vt:lpstr>Слайд 11</vt:lpstr>
      <vt:lpstr>Слайд 12</vt:lpstr>
      <vt:lpstr>Слайд 13</vt:lpstr>
      <vt:lpstr>Слайд 14</vt:lpstr>
      <vt:lpstr>Задача 1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325</cp:revision>
  <dcterms:modified xsi:type="dcterms:W3CDTF">2016-11-29T19:20:11Z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0x0101008D553A2D189BB041A97A350D43E0524C</vt:lpwstr>
  </property>
</Properties>
</file>