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4"/>
  </p:sldMasterIdLst>
  <p:sldIdLst>
    <p:sldId id="256" r:id="rId5"/>
    <p:sldId id="303" r:id="rId6"/>
    <p:sldId id="287" r:id="rId7"/>
    <p:sldId id="314" r:id="rId8"/>
    <p:sldId id="315" r:id="rId9"/>
    <p:sldId id="260" r:id="rId10"/>
    <p:sldId id="261" r:id="rId11"/>
    <p:sldId id="274" r:id="rId12"/>
    <p:sldId id="276" r:id="rId13"/>
    <p:sldId id="304" r:id="rId14"/>
    <p:sldId id="305" r:id="rId15"/>
    <p:sldId id="318" r:id="rId16"/>
    <p:sldId id="306" r:id="rId17"/>
    <p:sldId id="307" r:id="rId18"/>
    <p:sldId id="308" r:id="rId19"/>
    <p:sldId id="309" r:id="rId20"/>
    <p:sldId id="310" r:id="rId21"/>
    <p:sldId id="311" r:id="rId22"/>
    <p:sldId id="313" r:id="rId23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5" autoAdjust="0"/>
    <p:restoredTop sz="94660"/>
  </p:normalViewPr>
  <p:slideViewPr>
    <p:cSldViewPr>
      <p:cViewPr varScale="1">
        <p:scale>
          <a:sx n="69" d="100"/>
          <a:sy n="69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765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1766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FA44C-F38D-4968-8FDD-75035895A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F3128-72B5-4E20-BB43-C7DC22EDB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ABFFC-A2A6-4EE7-B077-A3D15C064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B6083-759C-4C58-81C3-233D930DD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9A5AA-10CE-4CD5-B0B4-7612B9794D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A4056-FB3B-4673-A7E7-8E4525E41E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CC42-1079-4F88-B1D8-A9B9910E1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77DA9-A737-4221-B914-16AA4A3C8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596E9-4A2A-4E24-B4BC-2D2F2ADD57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FEB5B-7B67-48D0-927D-2C26F9D2F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A84F5-476B-4848-92DF-B0BAE2A9C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3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4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0741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4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4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4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4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70054612-3C9E-43C8-BC8B-45BA80BDC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692150"/>
            <a:ext cx="7772400" cy="56165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0" dirty="0" smtClean="0"/>
              <a:t/>
            </a:r>
            <a:br>
              <a:rPr lang="ru-RU" sz="4000" b="0" dirty="0" smtClean="0"/>
            </a:br>
            <a:r>
              <a:rPr lang="ru-RU" sz="4000" b="0" dirty="0" smtClean="0"/>
              <a:t>Законодательная и нормативная база правового регулирования</a:t>
            </a:r>
            <a:br>
              <a:rPr lang="ru-RU" sz="4000" b="0" dirty="0" smtClean="0"/>
            </a:br>
            <a:r>
              <a:rPr lang="ru-RU" sz="4000" b="0" dirty="0" smtClean="0"/>
              <a:t>вопросов защиты персональных данных.</a:t>
            </a:r>
            <a:br>
              <a:rPr lang="ru-RU" sz="4000" b="0" dirty="0" smtClean="0"/>
            </a:br>
            <a:r>
              <a:rPr lang="ru-RU" sz="4000" b="0" dirty="0" smtClean="0"/>
              <a:t>Руководящие документы по защите персональных данных</a:t>
            </a:r>
            <a:br>
              <a:rPr lang="ru-RU" sz="4000" b="0" dirty="0" smtClean="0"/>
            </a:br>
            <a:r>
              <a:rPr lang="ru-RU" sz="4000" b="0" dirty="0" smtClean="0"/>
              <a:t> </a:t>
            </a:r>
            <a:r>
              <a:rPr lang="ru-RU" sz="2400" b="0" dirty="0" smtClean="0">
                <a:effectLst/>
              </a:rPr>
              <a:t>Управление Роскомнадзора</a:t>
            </a:r>
            <a:br>
              <a:rPr lang="ru-RU" sz="2400" b="0" dirty="0" smtClean="0">
                <a:effectLst/>
              </a:rPr>
            </a:br>
            <a:r>
              <a:rPr lang="ru-RU" sz="2400" b="0" dirty="0" smtClean="0">
                <a:effectLst/>
              </a:rPr>
              <a:t>по Республике Марий Эл</a:t>
            </a:r>
            <a:r>
              <a:rPr lang="ru-RU" sz="4000" b="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400" dirty="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вопросов защиты персональных данных.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Руководящие документы по защите персональных данных.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sz="2000" b="1" dirty="0" smtClean="0"/>
              <a:t>1</a:t>
            </a:r>
            <a:r>
              <a:rPr lang="ru-RU" sz="2000" b="1" dirty="0" smtClean="0"/>
              <a:t>. Конституция Российской Федерации от 12.12.1993 г.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/>
              <a:t>2. Трудовой кодекс Российской Федерации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/>
              <a:t>3. Федеральный закон от 27.07.2006 № 152-ФЗ «О персональных данных»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/>
              <a:t>4. Федеральный закон от 27.07.2006  № 149-ФЗ «Об информации, информационных технологиях и о защите информации»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/>
              <a:t>5. Постановление Правительства РФ от 15.09.2008 № 687 «Об утверждении Положения об особенностях обработки персональных данных, осуществляемой без использования средств автоматизации»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/>
              <a:t>6. Постановление Правительства РФ от 17.11.2007 № 781 «Об утверждении положения об обеспечении безопасности персональных данных при их обработке в информационных системах персональных данных»</a:t>
            </a:r>
          </a:p>
          <a:p>
            <a:pPr algn="ctr">
              <a:buFontTx/>
              <a:buChar char="•"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/>
            <a:r>
              <a:rPr lang="ru-RU" sz="140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вопросов защиты персональных данных.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Руководящие документы по защите персональных данных.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/>
              <a:t>Персональные данные</a:t>
            </a:r>
            <a:r>
              <a:rPr lang="ru-RU" sz="2400" dirty="0" smtClean="0"/>
              <a:t> - любая информация, относящаяся к прямо или косвенно определенному или определяемому физическому лицу (субъекту персональных данных).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/>
              <a:t>Персональные данные работника </a:t>
            </a:r>
            <a:r>
              <a:rPr lang="ru-RU" sz="2400" dirty="0" smtClean="0"/>
              <a:t>- информация, необходимая работодателю в связи с трудовыми отношениями и касающаяся конкретного работника (ст. 85 ТК РФ).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/>
              <a:t>Оператор</a:t>
            </a:r>
            <a:r>
              <a:rPr lang="ru-RU" sz="2400" dirty="0" smtClean="0"/>
              <a:t> - государственный орган, муниципальный орган, юридическое или физическое лицо, самостоятельно или совместно с другими лицами организующие и (или) осуществляющие обработку персональных данных, а также определяющие цели обработки персональных данных, состав персональных данных, подлежащих обработке, действия (операции), совершаемые с персональными данными.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400" dirty="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вопросов защиты персональных данных.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Руководящие документы по защите персональных данных.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/>
              <a:t>Обработка персональных данных</a:t>
            </a:r>
            <a:r>
              <a:rPr lang="ru-RU" sz="2400" dirty="0" smtClean="0"/>
              <a:t> - любое действие (операция) или совокупность действий (операций), совершаемых с использованием средств автоматизации или без использования таких средств с персональными данными, включая сбор, запись, систематизацию, накопление, хранение, уточнение (обновление, изменение), извлечение, использование, передачу (распространение, предоставление, доступ), обезличивание, блокирование, удаление, уничтожение персональных данных (ФЗ № 152)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dirty="0" smtClean="0"/>
              <a:t>Обработка персональных данных работника </a:t>
            </a:r>
            <a:r>
              <a:rPr lang="ru-RU" sz="2400" dirty="0" smtClean="0"/>
              <a:t>- получение, хранение, комбинирование, передача или любое другое использование персональных данных работника (ст. 85 ТК РФ).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400" dirty="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вопросов защиты персональных данных.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Руководящие документы по защите персональных данных.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en-US" dirty="0" smtClean="0"/>
              <a:t>	</a:t>
            </a:r>
            <a:r>
              <a:rPr lang="ru-RU" sz="2400" dirty="0" smtClean="0"/>
              <a:t>Для регламентации всех вопросов, связанных с охраной персональных данных работников, в организации должен быть разработан и принят соответствующий документ: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- порядок хранения и использования </a:t>
            </a:r>
            <a:r>
              <a:rPr lang="ru-RU" sz="2400" dirty="0" err="1" smtClean="0"/>
              <a:t>ПДн</a:t>
            </a:r>
            <a:r>
              <a:rPr lang="ru-RU" sz="2400" dirty="0" smtClean="0"/>
              <a:t> работника;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- права и  обязанности работника в области защиты ПДН;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- права и обязанности работодателя;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- ответственность за нарушение требований закона.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2400" dirty="0" smtClean="0"/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Работники должны быть ознакомлены под роспись с указанным внутренним документом (ст.87 ТК РФ).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dirty="0" smtClean="0"/>
              <a:t>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/>
            <a:r>
              <a:rPr lang="ru-RU" sz="160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600" smtClean="0">
                <a:effectLst/>
              </a:rPr>
            </a:br>
            <a:r>
              <a:rPr lang="ru-RU" sz="1600" smtClean="0">
                <a:effectLst/>
              </a:rPr>
              <a:t>вопросов защиты персональных данных.</a:t>
            </a:r>
            <a:br>
              <a:rPr lang="ru-RU" sz="1600" smtClean="0">
                <a:effectLst/>
              </a:rPr>
            </a:br>
            <a:r>
              <a:rPr lang="ru-RU" sz="1600" smtClean="0">
                <a:effectLst/>
              </a:rPr>
              <a:t>Руководящие документы по защите персональных данных.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3395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 sz="2400" b="1" dirty="0" smtClean="0"/>
          </a:p>
          <a:p>
            <a:pPr algn="ctr">
              <a:buFont typeface="Wingdings" pitchFamily="2" charset="2"/>
              <a:buNone/>
              <a:defRPr/>
            </a:pPr>
            <a:r>
              <a:rPr lang="ru-RU" sz="2400" b="1" dirty="0" smtClean="0"/>
              <a:t>Право на обжалование действий или бездействия оператора</a:t>
            </a:r>
            <a:endParaRPr lang="en-US" sz="2400" b="1" dirty="0" smtClean="0"/>
          </a:p>
          <a:p>
            <a:pPr algn="ctr">
              <a:buFont typeface="Wingdings" pitchFamily="2" charset="2"/>
              <a:buNone/>
              <a:defRPr/>
            </a:pPr>
            <a:endParaRPr lang="ru-RU" sz="2400" b="1" dirty="0" smtClean="0"/>
          </a:p>
          <a:p>
            <a:pPr>
              <a:defRPr/>
            </a:pPr>
            <a:r>
              <a:rPr lang="ru-RU" sz="2400" dirty="0" smtClean="0"/>
              <a:t>Право на обжалование действия или бездействие оператора в уполномоченный орган по защите прав субъектов персональных данных или в судебном порядке.</a:t>
            </a:r>
          </a:p>
          <a:p>
            <a:pPr>
              <a:defRPr/>
            </a:pPr>
            <a:r>
              <a:rPr lang="ru-RU" sz="2400" dirty="0" smtClean="0"/>
              <a:t>право на защиту своих прав и законных интересов, в том числе на возмещение убытков и (или) компенсацию морального вреда в судебном порядке.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eaLnBrk="1" hangingPunct="1"/>
            <a:r>
              <a:rPr lang="ru-RU" sz="140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вопросов защиты персональных данных.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Руководящие документы по защите персональных данных.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256213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Статья 22.1 ФЗ № 152.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	</a:t>
            </a:r>
            <a:r>
              <a:rPr lang="ru-RU" sz="2400" b="1" dirty="0" smtClean="0"/>
              <a:t>Обязанности лица, ответственного за организацию обработки персональных данных:</a:t>
            </a:r>
          </a:p>
          <a:p>
            <a:pPr algn="just">
              <a:defRPr/>
            </a:pPr>
            <a:r>
              <a:rPr lang="ru-RU" sz="2000" dirty="0" smtClean="0"/>
              <a:t>1</a:t>
            </a:r>
            <a:r>
              <a:rPr lang="ru-RU" sz="2400" dirty="0" smtClean="0"/>
              <a:t>) осуществлять внутренний контроль за соблюдением законодательства РФ о персональных данных;</a:t>
            </a:r>
          </a:p>
          <a:p>
            <a:pPr algn="just">
              <a:defRPr/>
            </a:pPr>
            <a:r>
              <a:rPr lang="ru-RU" sz="2400" dirty="0" smtClean="0"/>
              <a:t>2) доводить до сведения работников оператора положения законодательства РФ о персональных данных, локальных актов оператора;</a:t>
            </a:r>
          </a:p>
          <a:p>
            <a:pPr algn="just">
              <a:defRPr/>
            </a:pPr>
            <a:r>
              <a:rPr lang="ru-RU" sz="2400" dirty="0" smtClean="0"/>
              <a:t>3) организовывать прием и обработку обращений и запросов субъектов персональных данных, контроль за приемом и обработкой таких обращений и запросов.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ru-RU" sz="140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вопросов защиты персональных данных.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Руководящие документы по защите персональных данных.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545137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п. 6 Постановления № 687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	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	Лица, осуществляющие обработку персональных данных без использования средств автоматизации должны быть проинформированы 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	- о факте обработки ими персональных данных;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	- категориях обрабатываемых персональных данных;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	- об особенностях и правилах осуществления такой обработки.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ru-RU" sz="140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вопросов защиты персональных данных.</a:t>
            </a:r>
            <a:br>
              <a:rPr lang="ru-RU" sz="1400" smtClean="0">
                <a:effectLst/>
              </a:rPr>
            </a:br>
            <a:r>
              <a:rPr lang="ru-RU" sz="1400" smtClean="0">
                <a:effectLst/>
              </a:rPr>
              <a:t>Руководящие документы по защите персональных данных.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400" b="1" dirty="0" smtClean="0"/>
              <a:t>Меры, направленные на обеспечение выполнения оператором обязанностей, предусмотренных Федеральным законом № 152</a:t>
            </a:r>
          </a:p>
          <a:p>
            <a:pPr>
              <a:defRPr/>
            </a:pPr>
            <a:r>
              <a:rPr lang="ru-RU" sz="2000" dirty="0" smtClean="0"/>
              <a:t>Назначение ответственного за организацию обработки персональных данных</a:t>
            </a:r>
          </a:p>
          <a:p>
            <a:pPr>
              <a:defRPr/>
            </a:pPr>
            <a:r>
              <a:rPr lang="ru-RU" sz="2000" dirty="0" smtClean="0"/>
              <a:t>Издание документов, определяющих порядок обработки персональных данных</a:t>
            </a:r>
          </a:p>
          <a:p>
            <a:pPr>
              <a:defRPr/>
            </a:pPr>
            <a:r>
              <a:rPr lang="ru-RU" sz="2000" dirty="0" smtClean="0"/>
              <a:t>применение правовых, организационных и технических мер по обеспечению безопасности персональных данных (ст. 19 ФЗ № 152)</a:t>
            </a:r>
          </a:p>
          <a:p>
            <a:pPr>
              <a:defRPr/>
            </a:pPr>
            <a:r>
              <a:rPr lang="ru-RU" sz="2000" dirty="0" smtClean="0"/>
              <a:t>ознакомление работников оператора, осуществляющих обработку персональных данных, с требованиями законодательства и внутренними документами оператора </a:t>
            </a:r>
            <a:endParaRPr lang="ru-RU" sz="2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400" dirty="0" smtClean="0">
                <a:effectLst/>
              </a:rPr>
              <a:t>Законодательная и нормативная база правового регулирования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вопросов защиты персональных данных.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Руководящие документы по защите персональных данных.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14438"/>
            <a:ext cx="8258175" cy="4916487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400" b="1" dirty="0" smtClean="0"/>
              <a:t>Меры по обеспечению безопасности персональных данных при их обработке (в соответствии с Постановлением № 687)</a:t>
            </a:r>
          </a:p>
          <a:p>
            <a:pPr algn="just">
              <a:defRPr/>
            </a:pPr>
            <a:r>
              <a:rPr lang="ru-RU" sz="2000" dirty="0" smtClean="0"/>
              <a:t>в отношении каждой категории персональных данных можно было определить места хранения персональных данных (материальных носителей) и установить перечень лиц, осуществляющих обработку персональных данных либо имеющих к ним доступ.</a:t>
            </a:r>
          </a:p>
          <a:p>
            <a:pPr>
              <a:defRPr/>
            </a:pPr>
            <a:r>
              <a:rPr lang="ru-RU" sz="2000" dirty="0" smtClean="0"/>
              <a:t>раздельное хранение персональных данных (материальных носителей), обработка которых осуществляется в различных целях.</a:t>
            </a:r>
          </a:p>
          <a:p>
            <a:pPr algn="just">
              <a:defRPr/>
            </a:pPr>
            <a:r>
              <a:rPr lang="ru-RU" sz="2000" dirty="0" smtClean="0"/>
              <a:t>соблюдение условий, обеспечивающих сохранность персональных данных и исключающих несанкционированный к ним доступ. Перечень мер, порядок их принятия, перечень лиц, ответственных за реализацию указанных мер, устанавливаются оператором.</a:t>
            </a:r>
          </a:p>
          <a:p>
            <a:pPr algn="ctr">
              <a:defRPr/>
            </a:pP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2296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Проведение проверок Управлением Роскомнадзора по Республике Марий Эл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Порядок проведения проверки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/>
              <a:t>Управление Роскомнадзора по РМЭ -  </a:t>
            </a:r>
            <a:r>
              <a:rPr lang="ru-RU" dirty="0" smtClean="0"/>
              <a:t>государственный орган исполнительной власти, осуществляющий надзор за соблюдением  требований законодательства в области обработки </a:t>
            </a:r>
            <a:r>
              <a:rPr lang="ru-RU" dirty="0" err="1" smtClean="0"/>
              <a:t>ПДн</a:t>
            </a:r>
            <a:r>
              <a:rPr lang="ru-RU" dirty="0" smtClean="0"/>
              <a:t>, одной из задач которого является проведение проверок операторов, обрабатывающих персональные данные на территории РМЭ.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/>
              <a:t>Порядок проведения проверки</a:t>
            </a:r>
          </a:p>
        </p:txBody>
      </p:sp>
      <p:pic>
        <p:nvPicPr>
          <p:cNvPr id="15363" name="Схе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84313"/>
            <a:ext cx="78486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/>
              <a:t>Проверка соблюдения требований законодательства РФ в области защиты персональных данных:</a:t>
            </a:r>
          </a:p>
        </p:txBody>
      </p:sp>
      <p:pic>
        <p:nvPicPr>
          <p:cNvPr id="16387" name="Схема 3"/>
          <p:cNvPicPr>
            <a:picLocks noChangeArrowheads="1"/>
          </p:cNvPicPr>
          <p:nvPr/>
        </p:nvPicPr>
        <p:blipFill>
          <a:blip r:embed="rId2"/>
          <a:srcRect b="-185"/>
          <a:stretch>
            <a:fillRect/>
          </a:stretch>
        </p:blipFill>
        <p:spPr bwMode="auto">
          <a:xfrm>
            <a:off x="468313" y="1628775"/>
            <a:ext cx="79914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/>
              <a:t>В ходе проверки изучаются следующие документы:</a:t>
            </a:r>
          </a:p>
        </p:txBody>
      </p:sp>
      <p:pic>
        <p:nvPicPr>
          <p:cNvPr id="17411" name="Схема 6"/>
          <p:cNvPicPr>
            <a:picLocks noChangeArrowheads="1"/>
          </p:cNvPicPr>
          <p:nvPr/>
        </p:nvPicPr>
        <p:blipFill>
          <a:blip r:embed="rId2"/>
          <a:srcRect t="-195" b="-8461"/>
          <a:stretch>
            <a:fillRect/>
          </a:stretch>
        </p:blipFill>
        <p:spPr bwMode="auto">
          <a:xfrm>
            <a:off x="395288" y="1412875"/>
            <a:ext cx="806450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/>
              <a:t>В ходе проверки изучаются следующие документы:</a:t>
            </a:r>
          </a:p>
        </p:txBody>
      </p:sp>
      <p:pic>
        <p:nvPicPr>
          <p:cNvPr id="18435" name="Схема 7"/>
          <p:cNvPicPr>
            <a:picLocks noChangeArrowheads="1"/>
          </p:cNvPicPr>
          <p:nvPr/>
        </p:nvPicPr>
        <p:blipFill>
          <a:blip r:embed="rId2"/>
          <a:srcRect b="-9262"/>
          <a:stretch>
            <a:fillRect/>
          </a:stretch>
        </p:blipFill>
        <p:spPr bwMode="auto">
          <a:xfrm>
            <a:off x="395288" y="1484313"/>
            <a:ext cx="7993062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/>
              <a:t>В ходе проверки изучаются следующие документы:</a:t>
            </a:r>
          </a:p>
        </p:txBody>
      </p:sp>
      <p:pic>
        <p:nvPicPr>
          <p:cNvPr id="19459" name="Схема 8"/>
          <p:cNvPicPr>
            <a:picLocks noChangeArrowheads="1"/>
          </p:cNvPicPr>
          <p:nvPr/>
        </p:nvPicPr>
        <p:blipFill>
          <a:blip r:embed="rId2"/>
          <a:srcRect t="-859" b="-12250"/>
          <a:stretch>
            <a:fillRect/>
          </a:stretch>
        </p:blipFill>
        <p:spPr bwMode="auto">
          <a:xfrm>
            <a:off x="395288" y="1484313"/>
            <a:ext cx="8208962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Окончание проверки</a:t>
            </a:r>
          </a:p>
        </p:txBody>
      </p:sp>
      <p:pic>
        <p:nvPicPr>
          <p:cNvPr id="20483" name="Схема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41438"/>
            <a:ext cx="8353425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buFont typeface="Wingdings" pitchFamily="2" charset="2"/>
              <a:buNone/>
              <a:defRPr/>
            </a:pP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Спасибо за внимание!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лен">
  <a:themeElements>
    <a:clrScheme name="Клен 3">
      <a:dk1>
        <a:srgbClr val="000000"/>
      </a:dk1>
      <a:lt1>
        <a:srgbClr val="FFFFCC"/>
      </a:lt1>
      <a:dk2>
        <a:srgbClr val="A26D18"/>
      </a:dk2>
      <a:lt2>
        <a:srgbClr val="F9D793"/>
      </a:lt2>
      <a:accent1>
        <a:srgbClr val="FFD05B"/>
      </a:accent1>
      <a:accent2>
        <a:srgbClr val="FEE1A8"/>
      </a:accent2>
      <a:accent3>
        <a:srgbClr val="FFFFE2"/>
      </a:accent3>
      <a:accent4>
        <a:srgbClr val="000000"/>
      </a:accent4>
      <a:accent5>
        <a:srgbClr val="FFE4B5"/>
      </a:accent5>
      <a:accent6>
        <a:srgbClr val="E6CC98"/>
      </a:accent6>
      <a:hlink>
        <a:srgbClr val="FF0000"/>
      </a:hlink>
      <a:folHlink>
        <a:srgbClr val="CC66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37643111D911D4A9FE17CDBD7DA2A52" ma:contentTypeVersion="0" ma:contentTypeDescription="Создание документа." ma:contentTypeScope="" ma:versionID="efd2ca437d79a460fa638f0d02979d4d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97D6E26-D691-4151-859A-366E074D8F4E}"/>
</file>

<file path=customXml/itemProps2.xml><?xml version="1.0" encoding="utf-8"?>
<ds:datastoreItem xmlns:ds="http://schemas.openxmlformats.org/officeDocument/2006/customXml" ds:itemID="{CECE3DB3-3B9A-4C2D-B78B-2F5D7B31CCB4}"/>
</file>

<file path=customXml/itemProps3.xml><?xml version="1.0" encoding="utf-8"?>
<ds:datastoreItem xmlns:ds="http://schemas.openxmlformats.org/officeDocument/2006/customXml" ds:itemID="{B8EFE03B-5F6A-4055-963A-A873E9F7993E}"/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781</TotalTime>
  <Words>630</Words>
  <Application>Microsoft Office PowerPoint</Application>
  <PresentationFormat>Экран (4:3)</PresentationFormat>
  <Paragraphs>69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Times New Roman</vt:lpstr>
      <vt:lpstr>Arial</vt:lpstr>
      <vt:lpstr>Wingdings</vt:lpstr>
      <vt:lpstr>Calibri</vt:lpstr>
      <vt:lpstr>Клен</vt:lpstr>
      <vt:lpstr> Законодательная и нормативная база правового регулирования вопросов защиты персональных данных. Руководящие документы по защите персональных данных  Управление Роскомнадзора по Республике Марий Эл 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Законодательная и нормативная база правового регулирования вопросов защиты персональных данных. Руководящие документы по защите персональных данных.</vt:lpstr>
      <vt:lpstr>Слайд 11</vt:lpstr>
      <vt:lpstr>Порядок проведения проверки</vt:lpstr>
      <vt:lpstr>Порядок проведения проверки</vt:lpstr>
      <vt:lpstr>Проверка соблюдения требований законодательства РФ в области защиты персональных данных:</vt:lpstr>
      <vt:lpstr>В ходе проверки изучаются следующие документы:</vt:lpstr>
      <vt:lpstr>В ходе проверки изучаются следующие документы:</vt:lpstr>
      <vt:lpstr>В ходе проверки изучаются следующие документы:</vt:lpstr>
      <vt:lpstr>Окончание проверки</vt:lpstr>
      <vt:lpstr>Слайд 19</vt:lpstr>
    </vt:vector>
  </TitlesOfParts>
  <Company>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Структура, задачи и основные функции органов государственной власти, отвечающих за организацию защиты персональных данных в Российской Федерации</dc:title>
  <dc:creator>M</dc:creator>
  <cp:lastModifiedBy>home</cp:lastModifiedBy>
  <cp:revision>73</cp:revision>
  <dcterms:created xsi:type="dcterms:W3CDTF">2009-01-12T07:37:30Z</dcterms:created>
  <dcterms:modified xsi:type="dcterms:W3CDTF">2014-02-05T19:08:21Z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0x010100E37643111D911D4A9FE17CDBD7DA2A52</vt:lpwstr>
  </property>
</Properties>
</file>