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9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57290" y="3071810"/>
            <a:ext cx="7286676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Краткая презентация адаптированной </a:t>
            </a:r>
            <a:r>
              <a:rPr lang="ru-RU" sz="3200" b="1" cap="none" spc="0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образовательной </a:t>
            </a:r>
            <a:r>
              <a:rPr lang="ru-RU" sz="3200" b="1" cap="none" spc="0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программы для детей с тяжелыми нарушениями речи (ТНР)</a:t>
            </a:r>
            <a:endParaRPr lang="ru-RU" sz="3200" b="1" cap="none" spc="0" dirty="0">
              <a:ln w="12700">
                <a:solidFill>
                  <a:schemeClr val="bg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 flipH="1">
            <a:off x="1714480" y="5000636"/>
            <a:ext cx="671517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муниципальное дошкольное образовательное бюджетное учреждение «Руэмский детский сад «Лесная сказка»</a:t>
            </a:r>
            <a:endParaRPr lang="ru-RU" sz="2400" b="1" cap="none" spc="0" dirty="0">
              <a:ln w="12700">
                <a:solidFill>
                  <a:schemeClr val="bg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785926"/>
            <a:ext cx="8229600" cy="45259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2900" dirty="0" smtClean="0"/>
              <a:t>разработана :</a:t>
            </a:r>
          </a:p>
          <a:p>
            <a:r>
              <a:rPr lang="ru-RU" sz="2900" dirty="0" smtClean="0"/>
              <a:t>в соответствии с Федеральным государственным образовательным стандартом дошкольного образования;</a:t>
            </a:r>
          </a:p>
          <a:p>
            <a:r>
              <a:rPr lang="ru-RU" sz="2900" dirty="0" smtClean="0"/>
              <a:t>на основе:</a:t>
            </a:r>
          </a:p>
          <a:p>
            <a:pPr lvl="1"/>
            <a:r>
              <a:rPr lang="ru-RU" sz="2900" dirty="0" smtClean="0"/>
              <a:t>проекта примерной адаптированной основной образовательной программы дошкольного образования для детей дошкольного возраста с тяжелыми нарушениями речи;</a:t>
            </a:r>
          </a:p>
          <a:p>
            <a:pPr lvl="1"/>
            <a:r>
              <a:rPr lang="ru-RU" sz="2900" dirty="0" smtClean="0"/>
              <a:t>допущенных и рекомендованных Министерством образования и науки Российской Федерации программ :</a:t>
            </a:r>
          </a:p>
          <a:p>
            <a:pPr lvl="2"/>
            <a:r>
              <a:rPr lang="ru-RU" sz="2900" dirty="0" smtClean="0"/>
              <a:t>Н. Е. </a:t>
            </a:r>
            <a:r>
              <a:rPr lang="ru-RU" sz="2900" dirty="0" err="1" smtClean="0"/>
              <a:t>Веракса</a:t>
            </a:r>
            <a:r>
              <a:rPr lang="ru-RU" sz="2900" dirty="0" smtClean="0"/>
              <a:t>, М. А. Васильева, Т. С. Комарова «От рождения до школы. Общеобразовательная программа дошкольного образования»;</a:t>
            </a:r>
          </a:p>
          <a:p>
            <a:pPr lvl="2"/>
            <a:r>
              <a:rPr lang="ru-RU" sz="2900" dirty="0" smtClean="0"/>
              <a:t>Филичева Т. Б., Туманова Т. В., Чиркина Г. В. «Воспитание и обучение детей дошкольного возраста с общим недоразвитием речи».</a:t>
            </a:r>
          </a:p>
          <a:p>
            <a:pPr lvl="1"/>
            <a:endParaRPr lang="ru-RU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857224" y="214290"/>
            <a:ext cx="7858180" cy="10772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Адаптированная </a:t>
            </a:r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образовательная </a:t>
            </a:r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программа (далее ‑ </a:t>
            </a:r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АОП</a:t>
            </a:r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</a:t>
            </a:r>
            <a:endParaRPr lang="ru-RU" sz="3200" b="1" dirty="0">
              <a:ln w="12700">
                <a:solidFill>
                  <a:schemeClr val="bg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dirty="0" smtClean="0"/>
              <a:t>определяет содержание и организацию образовательного процесса в </a:t>
            </a:r>
            <a:r>
              <a:rPr lang="ru-RU" sz="2200" dirty="0" smtClean="0"/>
              <a:t>ДОУ </a:t>
            </a:r>
            <a:r>
              <a:rPr lang="ru-RU" sz="2200" dirty="0" smtClean="0"/>
              <a:t>для детей дошкольного возраста с ТНР в двух возрастных периодах (от 5 до 7 лет);</a:t>
            </a:r>
          </a:p>
          <a:p>
            <a:r>
              <a:rPr lang="ru-RU" sz="2200" dirty="0" smtClean="0"/>
              <a:t>обеспечивает построение целостного педагогического процесса, направленного на полноценное всестороннее развитие ребенка, коррекцию недостатков в физическом и психическом развитии;</a:t>
            </a:r>
          </a:p>
          <a:p>
            <a:r>
              <a:rPr lang="ru-RU" sz="2200" dirty="0" smtClean="0"/>
              <a:t>предусматривает решение программных образовательных задач в совместной деятельности взрослого и детей и самостоятельной деятельности дошкольников .</a:t>
            </a:r>
          </a:p>
          <a:p>
            <a:endParaRPr lang="ru-RU" sz="2400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85786" y="571480"/>
            <a:ext cx="7500990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АОП</a:t>
            </a:r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:</a:t>
            </a:r>
            <a:endParaRPr lang="ru-RU" sz="3200" b="1" dirty="0">
              <a:ln w="12700">
                <a:solidFill>
                  <a:schemeClr val="bg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71736" y="1357298"/>
            <a:ext cx="6115064" cy="5072098"/>
          </a:xfrm>
        </p:spPr>
        <p:txBody>
          <a:bodyPr>
            <a:normAutofit fontScale="92500" lnSpcReduction="20000"/>
          </a:bodyPr>
          <a:lstStyle/>
          <a:p>
            <a:r>
              <a:rPr lang="ru-RU" sz="2400" dirty="0" smtClean="0"/>
              <a:t>Федеральный закон от 29 декабря 2012 г. № 273-ФЗ (ред. от 31.12.2014, с </a:t>
            </a:r>
            <a:r>
              <a:rPr lang="ru-RU" sz="2400" dirty="0" err="1" smtClean="0"/>
              <a:t>изм</a:t>
            </a:r>
            <a:r>
              <a:rPr lang="ru-RU" sz="2400" dirty="0" smtClean="0"/>
              <a:t>. от 02.05.2015) «Об образовании в Российской Федерации».</a:t>
            </a:r>
          </a:p>
          <a:p>
            <a:pPr lvl="0"/>
            <a:r>
              <a:rPr lang="ru-RU" sz="2400" dirty="0" smtClean="0"/>
              <a:t>Федеральный государственный образовательный стандарт дошкольного образования. (Зарегистрирован приказом Минюста России 14 ноября 2013г., регистрационный № 30384; утвержден приказом Министерства образования и науки РФ от 17 октября 2013 года № 1155).  </a:t>
            </a:r>
          </a:p>
          <a:p>
            <a:pPr lvl="0"/>
            <a:r>
              <a:rPr lang="ru-RU" sz="2400" dirty="0" err="1" smtClean="0"/>
              <a:t>СанПиН</a:t>
            </a:r>
            <a:r>
              <a:rPr lang="ru-RU" sz="2400" dirty="0" smtClean="0"/>
              <a:t> 2.4.1.3049-13 от 15 мая 2013 года №26 «Санитарно-эпидемиологические требования к устройству, содержанию и ДОУ режима работы дошкольных образовательных организаций» (с изменениями на 27 августа 2015 года).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43108" y="357166"/>
            <a:ext cx="6786610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Нормативно-правовая база </a:t>
            </a:r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АОП</a:t>
            </a:r>
            <a:endParaRPr lang="ru-RU" sz="3200" b="1" dirty="0">
              <a:ln w="12700">
                <a:solidFill>
                  <a:schemeClr val="bg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71670" y="1357298"/>
            <a:ext cx="6858048" cy="5286412"/>
          </a:xfrm>
        </p:spPr>
        <p:txBody>
          <a:bodyPr>
            <a:normAutofit fontScale="47500" lnSpcReduction="20000"/>
          </a:bodyPr>
          <a:lstStyle/>
          <a:p>
            <a:pPr indent="0">
              <a:buNone/>
            </a:pPr>
            <a:endParaRPr lang="ru-RU" sz="3600" dirty="0" smtClean="0"/>
          </a:p>
          <a:p>
            <a:pPr indent="0">
              <a:buNone/>
            </a:pPr>
            <a:r>
              <a:rPr lang="ru-RU" sz="3600" dirty="0" smtClean="0"/>
              <a:t>‑ </a:t>
            </a:r>
            <a:r>
              <a:rPr lang="ru-RU" sz="3600" dirty="0" smtClean="0"/>
              <a:t>реализация адаптированной </a:t>
            </a:r>
            <a:r>
              <a:rPr lang="ru-RU" sz="3600" dirty="0" smtClean="0"/>
              <a:t>образовательной </a:t>
            </a:r>
            <a:r>
              <a:rPr lang="ru-RU" sz="3600" dirty="0" smtClean="0"/>
              <a:t>программы; </a:t>
            </a:r>
          </a:p>
          <a:p>
            <a:pPr indent="0">
              <a:buNone/>
            </a:pPr>
            <a:r>
              <a:rPr lang="ru-RU" sz="3600" dirty="0" smtClean="0"/>
              <a:t>‑ коррекция недостатков психофизического развития детей с ТНР; </a:t>
            </a:r>
          </a:p>
          <a:p>
            <a:pPr indent="0">
              <a:buNone/>
            </a:pPr>
            <a:r>
              <a:rPr lang="ru-RU" sz="3600" dirty="0" smtClean="0"/>
              <a:t>‑ охрана и укрепление физического и психического развития детей с ТНР, в том числе их эмоционального благополучия; </a:t>
            </a:r>
          </a:p>
          <a:p>
            <a:pPr indent="0">
              <a:buNone/>
            </a:pPr>
            <a:r>
              <a:rPr lang="ru-RU" sz="3600" dirty="0" smtClean="0"/>
              <a:t>‑ обеспечение равных возможностей для полноценного развития ребенка с ТНР в период дошкольного детства; </a:t>
            </a:r>
          </a:p>
          <a:p>
            <a:pPr indent="0">
              <a:buNone/>
            </a:pPr>
            <a:r>
              <a:rPr lang="ru-RU" sz="3600" dirty="0" smtClean="0"/>
              <a:t>‑ создание благоприятных условий развития в соответствии с их возрастными, психофизическими и индивидуальными особенностями; </a:t>
            </a:r>
          </a:p>
          <a:p>
            <a:pPr indent="0">
              <a:buNone/>
            </a:pPr>
            <a:r>
              <a:rPr lang="ru-RU" sz="3600" dirty="0" smtClean="0"/>
              <a:t>‑ объединение обучения и воспитания в целостный образовательный процесс на основе духовно-нравственных и </a:t>
            </a:r>
            <a:r>
              <a:rPr lang="ru-RU" sz="3600" dirty="0" err="1" smtClean="0"/>
              <a:t>социокультурных</a:t>
            </a:r>
            <a:r>
              <a:rPr lang="ru-RU" sz="3600" dirty="0" smtClean="0"/>
              <a:t> ценностей; </a:t>
            </a:r>
          </a:p>
          <a:p>
            <a:pPr indent="0">
              <a:buNone/>
            </a:pPr>
            <a:r>
              <a:rPr lang="ru-RU" sz="3600" dirty="0" smtClean="0"/>
              <a:t>‑ формирование общей культуры личности детей с ТНР; </a:t>
            </a:r>
          </a:p>
          <a:p>
            <a:pPr indent="0">
              <a:buNone/>
            </a:pPr>
            <a:r>
              <a:rPr lang="ru-RU" sz="3600" dirty="0" smtClean="0"/>
              <a:t>‑ формирование </a:t>
            </a:r>
            <a:r>
              <a:rPr lang="ru-RU" sz="3600" dirty="0" err="1" smtClean="0"/>
              <a:t>социокультурной</a:t>
            </a:r>
            <a:r>
              <a:rPr lang="ru-RU" sz="3600" dirty="0" smtClean="0"/>
              <a:t> среды; </a:t>
            </a:r>
          </a:p>
          <a:p>
            <a:pPr indent="0">
              <a:buNone/>
            </a:pPr>
            <a:r>
              <a:rPr lang="ru-RU" sz="3600" dirty="0" smtClean="0"/>
              <a:t>‑ обеспечение психолого-педагогической поддержки семьи и повышение компетентности родителей (законных представителей); </a:t>
            </a:r>
          </a:p>
          <a:p>
            <a:pPr indent="0">
              <a:buNone/>
            </a:pPr>
            <a:r>
              <a:rPr lang="ru-RU" sz="3600" dirty="0" smtClean="0"/>
              <a:t>‑ обеспечение преемственности целей, задач и содержания дошкольного общего и начального общего образования. 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57356" y="285728"/>
            <a:ext cx="6643734" cy="10772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АОП </a:t>
            </a:r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направлена на решение широкого спектра задач:</a:t>
            </a:r>
            <a:endParaRPr lang="ru-RU" sz="3200" b="1" dirty="0">
              <a:ln w="12700">
                <a:solidFill>
                  <a:schemeClr val="bg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200" dirty="0" smtClean="0"/>
              <a:t>физическое развитие;</a:t>
            </a:r>
          </a:p>
          <a:p>
            <a:pPr lvl="0"/>
            <a:r>
              <a:rPr lang="ru-RU" sz="2200" dirty="0" smtClean="0"/>
              <a:t>социально-коммуникативное развитие;</a:t>
            </a:r>
          </a:p>
          <a:p>
            <a:pPr lvl="0"/>
            <a:r>
              <a:rPr lang="ru-RU" sz="2200" dirty="0" smtClean="0"/>
              <a:t>познавательное развитие;</a:t>
            </a:r>
          </a:p>
          <a:p>
            <a:pPr lvl="0"/>
            <a:r>
              <a:rPr lang="ru-RU" sz="2200" dirty="0" smtClean="0"/>
              <a:t>речевое развитие;</a:t>
            </a:r>
          </a:p>
          <a:p>
            <a:pPr lvl="0"/>
            <a:r>
              <a:rPr lang="ru-RU" sz="2200" dirty="0" smtClean="0"/>
              <a:t>художественно-эстетическое развитие.</a:t>
            </a:r>
          </a:p>
          <a:p>
            <a:pPr indent="0" algn="ctr">
              <a:buNone/>
            </a:pPr>
            <a:endParaRPr lang="ru-RU" sz="2200" dirty="0" smtClean="0"/>
          </a:p>
          <a:p>
            <a:pPr indent="0" algn="ctr">
              <a:buNone/>
            </a:pPr>
            <a:r>
              <a:rPr lang="ru-RU" sz="2200" dirty="0" smtClean="0"/>
              <a:t>В процессе реализации Программы учитываются общие характеристики возрастного развития детей и задачи развития для каждого возрастного периода, а также особенности речевого развития детей с  нарушением речи. </a:t>
            </a:r>
          </a:p>
          <a:p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57224" y="214290"/>
            <a:ext cx="7858180" cy="10772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Направления развития и образования детей (образовательные области)</a:t>
            </a:r>
            <a:endParaRPr lang="ru-RU" sz="3200" b="1" dirty="0">
              <a:ln w="12700">
                <a:solidFill>
                  <a:schemeClr val="bg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57224" y="214290"/>
            <a:ext cx="7858180" cy="10772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Направления взаимодействия педагогов с семьями дошкольников</a:t>
            </a:r>
            <a:endParaRPr lang="ru-RU" sz="3200" b="1" dirty="0">
              <a:ln w="12700">
                <a:solidFill>
                  <a:schemeClr val="bg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642910" y="1643050"/>
            <a:ext cx="8001056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‑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аналитическое -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изучение семьи, выяснение образовательных потребностей родителей для согласования воспитательных воздействий на ребенка;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‑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коммуникативно-деятельностное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-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направлено на повышение педагогической культуры родителей; вовлечение родителей в воспитательно-образовательный процесс; создание активной развивающей среды, обеспечивающую единые подходы к развитию личности в семье и детском коллективе;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‑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информационное -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пропаганда и популяризация опыта деятельности ДОУ; создание открытого информационного пространства (сайт ДОУ, форум, группы в социальных сетях и др.).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357298"/>
            <a:ext cx="8229600" cy="4525963"/>
          </a:xfrm>
        </p:spPr>
        <p:txBody>
          <a:bodyPr>
            <a:normAutofit fontScale="62500" lnSpcReduction="20000"/>
          </a:bodyPr>
          <a:lstStyle/>
          <a:p>
            <a:pPr indent="0">
              <a:buNone/>
            </a:pPr>
            <a:r>
              <a:rPr lang="ru-RU" b="1" dirty="0" smtClean="0"/>
              <a:t>Цель </a:t>
            </a:r>
            <a:r>
              <a:rPr lang="ru-RU" dirty="0" smtClean="0"/>
              <a:t>– обеспечение взаимодействия с  семьей, вовлечение родителей в образовательный процесс для формирования у них компетентной педагогической позиции по отношению к собственному ребенку.</a:t>
            </a:r>
          </a:p>
          <a:p>
            <a:pPr indent="0">
              <a:buNone/>
            </a:pPr>
            <a:r>
              <a:rPr lang="ru-RU" dirty="0" smtClean="0"/>
              <a:t>Данная цель реализуется через следующие </a:t>
            </a:r>
            <a:r>
              <a:rPr lang="ru-RU" b="1" dirty="0" smtClean="0"/>
              <a:t>задачи:</a:t>
            </a:r>
            <a:endParaRPr lang="ru-RU" dirty="0" smtClean="0"/>
          </a:p>
          <a:p>
            <a:pPr indent="0">
              <a:buNone/>
            </a:pPr>
            <a:r>
              <a:rPr lang="ru-RU" dirty="0" smtClean="0"/>
              <a:t>‑ выработка у педагогов уважительного отношения к традициям семейного воспитания детей и признания приоритетности родительского права в вопросах воспитания ребенка; </a:t>
            </a:r>
          </a:p>
          <a:p>
            <a:pPr indent="0">
              <a:buNone/>
            </a:pPr>
            <a:r>
              <a:rPr lang="ru-RU" dirty="0" smtClean="0"/>
              <a:t>‑ вовлечение родителей в воспитательно-образовательный процесс; </a:t>
            </a:r>
          </a:p>
          <a:p>
            <a:pPr indent="0">
              <a:buNone/>
            </a:pPr>
            <a:r>
              <a:rPr lang="ru-RU" dirty="0" smtClean="0"/>
              <a:t>‑ внедрение эффективных технологий сотрудничества с родителями, активизация их участия в жизни ДОУ;</a:t>
            </a:r>
          </a:p>
          <a:p>
            <a:pPr indent="0">
              <a:buNone/>
            </a:pPr>
            <a:r>
              <a:rPr lang="ru-RU" dirty="0" smtClean="0"/>
              <a:t>‑ создание активной информационно-развивающей среды, обеспечивающей единые подходы к развитию личности в семье и детском коллективе; </a:t>
            </a:r>
          </a:p>
          <a:p>
            <a:pPr indent="0">
              <a:buNone/>
            </a:pPr>
            <a:r>
              <a:rPr lang="ru-RU" dirty="0" smtClean="0"/>
              <a:t>‑ повышение родительской компетентности в вопросах воспитания и обучения детей. 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57224" y="214290"/>
            <a:ext cx="7858180" cy="10772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Цель и задачи взаимодействия педагогов с семьями дошкольников</a:t>
            </a:r>
            <a:endParaRPr lang="ru-RU" sz="3200" b="1" dirty="0">
              <a:ln w="12700">
                <a:solidFill>
                  <a:schemeClr val="bg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357298"/>
            <a:ext cx="8229600" cy="4525963"/>
          </a:xfrm>
        </p:spPr>
        <p:txBody>
          <a:bodyPr>
            <a:normAutofit/>
          </a:bodyPr>
          <a:lstStyle/>
          <a:p>
            <a:r>
              <a:rPr lang="ru-RU" sz="2200" dirty="0" smtClean="0"/>
              <a:t>содействует взаимопониманию и сотрудничеству между людьми;</a:t>
            </a:r>
          </a:p>
          <a:p>
            <a:r>
              <a:rPr lang="ru-RU" sz="2200" dirty="0" smtClean="0"/>
              <a:t> способствует реализации прав детей раннего и дошкольного возраста, в том числе, детей с тяжелыми нарушениями речи, на получение доступного и качественного образования;</a:t>
            </a:r>
          </a:p>
          <a:p>
            <a:r>
              <a:rPr lang="ru-RU" sz="2200" dirty="0" smtClean="0"/>
              <a:t> обеспечивает развитие способностей каждого ребенка, формирование и развитие личности ребенка в соответствии с принятыми в семье и обществе духовно-нравственными и </a:t>
            </a:r>
            <a:r>
              <a:rPr lang="ru-RU" sz="2200" dirty="0" err="1" smtClean="0"/>
              <a:t>социокультурными</a:t>
            </a:r>
            <a:r>
              <a:rPr lang="ru-RU" sz="2200" dirty="0" smtClean="0"/>
              <a:t> ценностями в целях интеллектуального, духовно-нравственного, творческого и физического развития человека, удовлетворения его образовательных потребностей и интересов. 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85786" y="285728"/>
            <a:ext cx="764386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Адаптированная </a:t>
            </a:r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образовательная </a:t>
            </a:r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программа:</a:t>
            </a:r>
            <a:endParaRPr lang="ru-RU" sz="3200" b="1" cap="none" spc="0" dirty="0">
              <a:ln w="12700">
                <a:solidFill>
                  <a:schemeClr val="bg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A3492CFD365704AB4E10BAB11442ED9" ma:contentTypeVersion="0" ma:contentTypeDescription="Создание документа." ma:contentTypeScope="" ma:versionID="af94ffd0fab3b0a896d3d460124067e1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F33431C-91A1-4EA1-9950-78865BA7D264}"/>
</file>

<file path=customXml/itemProps2.xml><?xml version="1.0" encoding="utf-8"?>
<ds:datastoreItem xmlns:ds="http://schemas.openxmlformats.org/officeDocument/2006/customXml" ds:itemID="{B10499EB-9DBC-4189-8574-13AB9D58F8F7}"/>
</file>

<file path=customXml/itemProps3.xml><?xml version="1.0" encoding="utf-8"?>
<ds:datastoreItem xmlns:ds="http://schemas.openxmlformats.org/officeDocument/2006/customXml" ds:itemID="{C13EA2D1-D8E1-4090-A343-6D6886D5F4E2}"/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756</Words>
  <PresentationFormat>Экран (4:3)</PresentationFormat>
  <Paragraphs>54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22</cp:revision>
  <dcterms:created xsi:type="dcterms:W3CDTF">2019-05-16T08:48:52Z</dcterms:created>
  <dcterms:modified xsi:type="dcterms:W3CDTF">2019-05-16T12:04:54Z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0x010100CA3492CFD365704AB4E10BAB11442ED9</vt:lpwstr>
  </property>
</Properties>
</file>