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57224" y="1214422"/>
            <a:ext cx="7786742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Краткая презентация адаптированной основной образовательной программы для детей с задержкой психического развития (ЗПР)</a:t>
            </a:r>
            <a:endParaRPr lang="ru-RU" sz="3200" b="1" cap="none" spc="0" dirty="0">
              <a:ln w="12700">
                <a:solidFill>
                  <a:schemeClr val="bg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 flipH="1">
            <a:off x="1285852" y="3429000"/>
            <a:ext cx="671517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муниципальное дошкольное образовательное бюджетное учреждение «Руэмский детский сад «Лесная сказка»</a:t>
            </a:r>
            <a:endParaRPr lang="ru-RU" sz="2400" b="1" cap="none" spc="0" dirty="0">
              <a:ln w="12700">
                <a:solidFill>
                  <a:schemeClr val="bg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785926"/>
            <a:ext cx="8229600" cy="45259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2900" dirty="0" smtClean="0"/>
              <a:t>разработана :</a:t>
            </a:r>
          </a:p>
          <a:p>
            <a:r>
              <a:rPr lang="ru-RU" sz="2900" dirty="0" smtClean="0"/>
              <a:t>в соответствии с Федеральным государственным образовательным стандартом дошкольного образования;</a:t>
            </a:r>
          </a:p>
          <a:p>
            <a:r>
              <a:rPr lang="ru-RU" sz="2900" dirty="0" smtClean="0"/>
              <a:t>на основе:</a:t>
            </a:r>
          </a:p>
          <a:p>
            <a:pPr lvl="1"/>
            <a:r>
              <a:rPr lang="ru-RU" sz="2900" dirty="0" smtClean="0"/>
              <a:t>проекта примерной адаптированной основной образовательной программы дошкольного образования для детей раннего и дошкольного возраста с задержкой психического развития;</a:t>
            </a:r>
          </a:p>
          <a:p>
            <a:pPr lvl="1"/>
            <a:r>
              <a:rPr lang="ru-RU" sz="2900" dirty="0" smtClean="0"/>
              <a:t>допущенных и рекомендованных Министерством образования и науки Российской Федерации программ :</a:t>
            </a:r>
          </a:p>
          <a:p>
            <a:pPr lvl="2"/>
            <a:r>
              <a:rPr lang="ru-RU" sz="2900" dirty="0" smtClean="0"/>
              <a:t>Н. Е. </a:t>
            </a:r>
            <a:r>
              <a:rPr lang="ru-RU" sz="2900" dirty="0" err="1" smtClean="0"/>
              <a:t>Веракса</a:t>
            </a:r>
            <a:r>
              <a:rPr lang="ru-RU" sz="2900" dirty="0" smtClean="0"/>
              <a:t>, М. А. Васильева, Т. С. Комарова «От рождения до школы. Общеобразовательная программа дошкольного образования»;</a:t>
            </a:r>
          </a:p>
          <a:p>
            <a:pPr lvl="2"/>
            <a:r>
              <a:rPr lang="ru-RU" sz="2900" dirty="0" smtClean="0"/>
              <a:t>С.Г. Шевченко «Подготовка к школе детей с задержкой психического развития».</a:t>
            </a:r>
          </a:p>
          <a:p>
            <a:pPr lvl="2"/>
            <a:endParaRPr lang="ru-RU" dirty="0" smtClean="0"/>
          </a:p>
          <a:p>
            <a:pPr lvl="1"/>
            <a:endParaRPr lang="ru-RU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857224" y="214290"/>
            <a:ext cx="7858180" cy="156966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Адаптированная основная образовательная программа (далее ‑ АООП)</a:t>
            </a:r>
            <a:endParaRPr lang="ru-RU" sz="3200" b="1" dirty="0">
              <a:ln w="12700">
                <a:solidFill>
                  <a:schemeClr val="bg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dirty="0" smtClean="0"/>
              <a:t>определяет содержание и организацию образовательного процесса в МДОБУ для детей дошкольного возраста с ЗПР в двух возрастных периодах (от 5 до 7 лет);</a:t>
            </a:r>
          </a:p>
          <a:p>
            <a:r>
              <a:rPr lang="ru-RU" sz="2200" dirty="0" smtClean="0"/>
              <a:t>обеспечивает построение целостного педагогического процесса, направленного на полноценное всестороннее развитие ребенка, коррекцию недостатков в физическом и психическом развитии;</a:t>
            </a:r>
          </a:p>
          <a:p>
            <a:r>
              <a:rPr lang="ru-RU" sz="2200" dirty="0" smtClean="0"/>
              <a:t>предусматривает решение программных образовательных задач в совместной деятельности взрослого и детей и самостоятельной деятельности дошкольников .</a:t>
            </a:r>
          </a:p>
          <a:p>
            <a:endParaRPr lang="ru-RU" sz="2400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85786" y="571480"/>
            <a:ext cx="7500990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АООП:</a:t>
            </a:r>
            <a:endParaRPr lang="ru-RU" sz="3200" b="1" dirty="0">
              <a:ln w="12700">
                <a:solidFill>
                  <a:schemeClr val="bg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2400" dirty="0" smtClean="0"/>
              <a:t>Федеральный закон от 29 декабря 2012 г. № 273-ФЗ (ред. от 31.12.2014, с </a:t>
            </a:r>
            <a:r>
              <a:rPr lang="ru-RU" sz="2400" dirty="0" err="1" smtClean="0"/>
              <a:t>изм</a:t>
            </a:r>
            <a:r>
              <a:rPr lang="ru-RU" sz="2400" dirty="0" smtClean="0"/>
              <a:t>. от 02.05.2015) «Об образовании в Российской Федерации».</a:t>
            </a:r>
          </a:p>
          <a:p>
            <a:pPr lvl="0"/>
            <a:r>
              <a:rPr lang="ru-RU" sz="2400" dirty="0" smtClean="0"/>
              <a:t>Федеральный государственный образовательный стандарт дошкольного образования. (Зарегистрирован приказом Минюста России 14 ноября 2013г., регистрационный № 30384; утвержден приказом Министерства образования и науки РФ от 17 октября 2013 года № 1155).  </a:t>
            </a:r>
          </a:p>
          <a:p>
            <a:pPr lvl="0"/>
            <a:r>
              <a:rPr lang="ru-RU" sz="2400" dirty="0" err="1" smtClean="0"/>
              <a:t>СанПиН</a:t>
            </a:r>
            <a:r>
              <a:rPr lang="ru-RU" sz="2400" dirty="0" smtClean="0"/>
              <a:t> 2.4.1.3049-13 от 15 мая 2013 года №26 «Санитарно-эпидемиологические требования к устройству, содержанию и ДОУ режима работы дошкольных образовательных организаций» (с изменениями на 27 августа 2015 года).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57224" y="500042"/>
            <a:ext cx="7858180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Нормативно-правовая база АООП</a:t>
            </a:r>
            <a:endParaRPr lang="ru-RU" sz="3200" b="1" dirty="0">
              <a:ln w="12700">
                <a:solidFill>
                  <a:schemeClr val="bg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indent="0">
              <a:buNone/>
            </a:pPr>
            <a:r>
              <a:rPr lang="ru-RU" dirty="0" smtClean="0"/>
              <a:t>1) охрана и укрепление физического и психического здоровья детей, создание условий для их эмоционального благополучия;</a:t>
            </a:r>
          </a:p>
          <a:p>
            <a:pPr indent="0">
              <a:buNone/>
            </a:pPr>
            <a:r>
              <a:rPr lang="ru-RU" dirty="0" smtClean="0"/>
              <a:t>2) объединение обучения и воспитания в целостный процесс; формирование предпосылок учебной деятельности; развитие способностей и творческого потенциала каждого </a:t>
            </a:r>
            <a:r>
              <a:rPr lang="ru-RU" dirty="0" err="1" smtClean="0"/>
              <a:t>ребѐнка</a:t>
            </a:r>
            <a:r>
              <a:rPr lang="ru-RU" dirty="0" smtClean="0"/>
              <a:t>, его субъективной активности; а также инициативности, самостоятельности и ответственности;</a:t>
            </a:r>
          </a:p>
          <a:p>
            <a:pPr indent="0">
              <a:buNone/>
            </a:pPr>
            <a:r>
              <a:rPr lang="ru-RU" dirty="0" smtClean="0"/>
              <a:t>3) формирование </a:t>
            </a:r>
            <a:r>
              <a:rPr lang="ru-RU" dirty="0" err="1" smtClean="0"/>
              <a:t>социокультурной</a:t>
            </a:r>
            <a:r>
              <a:rPr lang="ru-RU" dirty="0" smtClean="0"/>
              <a:t> среды, соответствующей возрастным, индивидуальным, психологическим и физическим особенностям детей;</a:t>
            </a:r>
          </a:p>
          <a:p>
            <a:pPr indent="0">
              <a:buNone/>
            </a:pPr>
            <a:r>
              <a:rPr lang="ru-RU" dirty="0" smtClean="0"/>
              <a:t>4) формирование общей культуры, ценностей здорового образа жизни;</a:t>
            </a:r>
          </a:p>
          <a:p>
            <a:pPr indent="0">
              <a:buNone/>
            </a:pPr>
            <a:r>
              <a:rPr lang="ru-RU" dirty="0" smtClean="0"/>
              <a:t>5) обеспечение психолого-педагогической поддержки семьи и повышения компетентности родителей.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57224" y="214290"/>
            <a:ext cx="7858180" cy="107721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АООП направлена на решение широкого спектра задач:</a:t>
            </a:r>
            <a:endParaRPr lang="ru-RU" sz="3200" b="1" dirty="0">
              <a:ln w="12700">
                <a:solidFill>
                  <a:schemeClr val="bg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200" dirty="0" smtClean="0"/>
              <a:t>физическое развитие;</a:t>
            </a:r>
          </a:p>
          <a:p>
            <a:pPr lvl="0"/>
            <a:r>
              <a:rPr lang="ru-RU" sz="2200" dirty="0" smtClean="0"/>
              <a:t>социально-коммуникативное развитие;</a:t>
            </a:r>
          </a:p>
          <a:p>
            <a:pPr lvl="0"/>
            <a:r>
              <a:rPr lang="ru-RU" sz="2200" dirty="0" smtClean="0"/>
              <a:t>познавательное развитие;</a:t>
            </a:r>
          </a:p>
          <a:p>
            <a:pPr lvl="0"/>
            <a:r>
              <a:rPr lang="ru-RU" sz="2200" dirty="0" smtClean="0"/>
              <a:t>речевое развитие;</a:t>
            </a:r>
          </a:p>
          <a:p>
            <a:pPr lvl="0"/>
            <a:r>
              <a:rPr lang="ru-RU" sz="2200" dirty="0" smtClean="0"/>
              <a:t>художественно-эстетическое развитие.</a:t>
            </a:r>
          </a:p>
          <a:p>
            <a:pPr indent="0" algn="ctr">
              <a:buNone/>
            </a:pPr>
            <a:endParaRPr lang="ru-RU" sz="2200" dirty="0" smtClean="0"/>
          </a:p>
          <a:p>
            <a:pPr indent="0" algn="ctr">
              <a:buNone/>
            </a:pPr>
            <a:r>
              <a:rPr lang="ru-RU" sz="2200" dirty="0" smtClean="0"/>
              <a:t>К каждой из образовательных областей добавляется раздел коррекционной программы, который отражает специфику коррекционно-педагогической деятельности с детьми с ЗПР.</a:t>
            </a:r>
          </a:p>
          <a:p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57224" y="214290"/>
            <a:ext cx="7858180" cy="107721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Направления развития и образования детей (образовательные области)</a:t>
            </a:r>
            <a:endParaRPr lang="ru-RU" sz="3200" b="1" dirty="0">
              <a:ln w="12700">
                <a:solidFill>
                  <a:schemeClr val="bg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8668" t="28320" r="9956" b="16992"/>
          <a:stretch>
            <a:fillRect/>
          </a:stretch>
        </p:blipFill>
        <p:spPr bwMode="auto">
          <a:xfrm>
            <a:off x="285720" y="357166"/>
            <a:ext cx="8623587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428596" y="4500570"/>
            <a:ext cx="84296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Одной из важнейших задач является привлечение родителей к активному сотрудничеству, так как только в процессе совместной деятельности детского сада и семьи удается максимально помочь ребенку.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indent="0">
              <a:buNone/>
            </a:pPr>
            <a:r>
              <a:rPr lang="ru-RU" b="1" dirty="0" smtClean="0"/>
              <a:t>Цель </a:t>
            </a:r>
            <a:r>
              <a:rPr lang="ru-RU" dirty="0" smtClean="0"/>
              <a:t>– оказать профессиональную помощь семье в воспитании детей, при этом, не подменяя ее, а дополняя и обеспечивая более полную реализацию ее воспитательных функций.</a:t>
            </a:r>
          </a:p>
          <a:p>
            <a:pPr indent="0">
              <a:buNone/>
            </a:pPr>
            <a:r>
              <a:rPr lang="ru-RU" dirty="0" smtClean="0"/>
              <a:t>Данная цель реализуется через следующие </a:t>
            </a:r>
            <a:r>
              <a:rPr lang="ru-RU" b="1" dirty="0" smtClean="0"/>
              <a:t>задачи:</a:t>
            </a:r>
            <a:endParaRPr lang="ru-RU" dirty="0" smtClean="0"/>
          </a:p>
          <a:p>
            <a:pPr lvl="0"/>
            <a:r>
              <a:rPr lang="ru-RU" dirty="0" smtClean="0"/>
              <a:t>воспитание уважения к детству и </a:t>
            </a:r>
            <a:r>
              <a:rPr lang="ru-RU" dirty="0" err="1" smtClean="0"/>
              <a:t>родительству</a:t>
            </a:r>
            <a:r>
              <a:rPr lang="ru-RU" dirty="0" smtClean="0"/>
              <a:t>;</a:t>
            </a:r>
          </a:p>
          <a:p>
            <a:pPr lvl="0"/>
            <a:r>
              <a:rPr lang="ru-RU" dirty="0" smtClean="0"/>
              <a:t>взаимодействие с родителями для изучения их семейной микросреды;</a:t>
            </a:r>
          </a:p>
          <a:p>
            <a:pPr lvl="0"/>
            <a:r>
              <a:rPr lang="ru-RU" dirty="0" smtClean="0"/>
              <a:t>повышение и содействие общей культуры семьи и психолого-педагогической компетентности родителей;</a:t>
            </a:r>
          </a:p>
          <a:p>
            <a:pPr lvl="0"/>
            <a:r>
              <a:rPr lang="ru-RU" dirty="0" smtClean="0"/>
              <a:t>оказание практической и теоретической помощи родителям воспитанников через трансляцию основ теоретических знаний и формирование умений и навыков практической работы с детьми;</a:t>
            </a:r>
          </a:p>
          <a:p>
            <a:pPr lvl="0"/>
            <a:r>
              <a:rPr lang="ru-RU" dirty="0" smtClean="0"/>
              <a:t>использование с родителями различных форм сотрудничества и совместного творчества, исходя из индивидуально-дифференцированного подхода к семьям.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57224" y="214290"/>
            <a:ext cx="7858180" cy="107721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Цель и задачи взаимодействия педагогов с семьями дошкольников</a:t>
            </a:r>
            <a:endParaRPr lang="ru-RU" sz="3200" b="1" dirty="0">
              <a:ln w="12700">
                <a:solidFill>
                  <a:schemeClr val="bg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indent="0">
              <a:buNone/>
            </a:pPr>
            <a:r>
              <a:rPr lang="ru-RU" sz="4200" dirty="0" smtClean="0"/>
              <a:t>– использование:</a:t>
            </a:r>
          </a:p>
          <a:p>
            <a:pPr marL="540000" indent="0"/>
            <a:r>
              <a:rPr lang="ru-RU" sz="4200" dirty="0" smtClean="0"/>
              <a:t> специально разработанных образовательных программ и методов обучения и воспитания;</a:t>
            </a:r>
          </a:p>
          <a:p>
            <a:pPr marL="540000" indent="0"/>
            <a:r>
              <a:rPr lang="ru-RU" sz="4200" dirty="0" smtClean="0"/>
              <a:t> специальных учебных пособий и дидактических материалов; </a:t>
            </a:r>
          </a:p>
          <a:p>
            <a:pPr marL="540000" indent="0"/>
            <a:r>
              <a:rPr lang="ru-RU" sz="4200" dirty="0" smtClean="0"/>
              <a:t> специальных технических средств обучения коллективного и индивидуального пользования;</a:t>
            </a:r>
          </a:p>
          <a:p>
            <a:pPr indent="0">
              <a:buNone/>
            </a:pPr>
            <a:r>
              <a:rPr lang="ru-RU" sz="4200" dirty="0" smtClean="0"/>
              <a:t>– проведение групповых и индивидуальных коррекционных занятий;</a:t>
            </a:r>
          </a:p>
          <a:p>
            <a:pPr indent="0">
              <a:buNone/>
            </a:pPr>
            <a:r>
              <a:rPr lang="ru-RU" sz="4200" dirty="0" smtClean="0"/>
              <a:t>– составление индивидуального образовательного маршрута, который дает представление о ресурсах и дефицитах в развитии ребенка, содержит примерные виды деятельности, осуществляемые субъектами сопровождения.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57224" y="214290"/>
            <a:ext cx="7858180" cy="107721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Условия воспитания и развития дошкольников с ЗПР включают в себя:</a:t>
            </a:r>
            <a:endParaRPr lang="ru-RU" sz="3200" b="1" dirty="0">
              <a:ln w="12700">
                <a:solidFill>
                  <a:schemeClr val="bg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A3492CFD365704AB4E10BAB11442ED9" ma:contentTypeVersion="0" ma:contentTypeDescription="Создание документа." ma:contentTypeScope="" ma:versionID="af94ffd0fab3b0a896d3d460124067e1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961D9A6-5376-4DFE-B03F-19A5C03578A3}"/>
</file>

<file path=customXml/itemProps2.xml><?xml version="1.0" encoding="utf-8"?>
<ds:datastoreItem xmlns:ds="http://schemas.openxmlformats.org/officeDocument/2006/customXml" ds:itemID="{E0091B15-EDC7-43DC-8FD5-0406EF1AA3AD}"/>
</file>

<file path=customXml/itemProps3.xml><?xml version="1.0" encoding="utf-8"?>
<ds:datastoreItem xmlns:ds="http://schemas.openxmlformats.org/officeDocument/2006/customXml" ds:itemID="{CED52A7F-3F7D-4D31-8D25-72389E70E234}"/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644</Words>
  <PresentationFormat>Экран (4:3)</PresentationFormat>
  <Paragraphs>48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14</cp:revision>
  <dcterms:created xsi:type="dcterms:W3CDTF">2019-05-16T08:48:52Z</dcterms:created>
  <dcterms:modified xsi:type="dcterms:W3CDTF">2019-05-16T10:54:34Z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0x010100CA3492CFD365704AB4E10BAB11442ED9</vt:lpwstr>
  </property>
</Properties>
</file>