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40" r:id="rId1"/>
  </p:sldMasterIdLst>
  <p:notesMasterIdLst>
    <p:notesMasterId r:id="rId16"/>
  </p:notesMasterIdLst>
  <p:handoutMasterIdLst>
    <p:handoutMasterId r:id="rId17"/>
  </p:handoutMasterIdLst>
  <p:sldIdLst>
    <p:sldId id="296" r:id="rId2"/>
    <p:sldId id="256" r:id="rId3"/>
    <p:sldId id="258" r:id="rId4"/>
    <p:sldId id="290" r:id="rId5"/>
    <p:sldId id="288" r:id="rId6"/>
    <p:sldId id="259" r:id="rId7"/>
    <p:sldId id="260" r:id="rId8"/>
    <p:sldId id="283" r:id="rId9"/>
    <p:sldId id="287" r:id="rId10"/>
    <p:sldId id="291" r:id="rId11"/>
    <p:sldId id="292" r:id="rId12"/>
    <p:sldId id="293" r:id="rId13"/>
    <p:sldId id="294" r:id="rId14"/>
    <p:sldId id="28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4660"/>
  </p:normalViewPr>
  <p:slideViewPr>
    <p:cSldViewPr>
      <p:cViewPr varScale="1">
        <p:scale>
          <a:sx n="68" d="100"/>
          <a:sy n="68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94A2CB-7DBB-4ADA-9881-EED2D498BE07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36ADA3-5A88-4A2C-9F01-C9CA2E74E41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624498-81B9-4821-BD5F-493F4BE275B0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95FE38-290D-4757-8C51-B60174275A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1" r:id="rId1"/>
    <p:sldLayoutId id="2147484442" r:id="rId2"/>
    <p:sldLayoutId id="2147484443" r:id="rId3"/>
    <p:sldLayoutId id="2147484444" r:id="rId4"/>
    <p:sldLayoutId id="2147484445" r:id="rId5"/>
    <p:sldLayoutId id="2147484446" r:id="rId6"/>
    <p:sldLayoutId id="2147484447" r:id="rId7"/>
    <p:sldLayoutId id="2147484448" r:id="rId8"/>
    <p:sldLayoutId id="2147484449" r:id="rId9"/>
    <p:sldLayoutId id="2147484450" r:id="rId10"/>
    <p:sldLayoutId id="214748445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377808" cy="5237774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chemeClr val="tx1"/>
                </a:solidFill>
              </a:rPr>
              <a:t>Презентация  основной образовательной программы</a:t>
            </a:r>
            <a:br>
              <a:rPr lang="ru-RU" sz="4400" dirty="0" smtClean="0">
                <a:solidFill>
                  <a:schemeClr val="tx1"/>
                </a:solidFill>
              </a:rPr>
            </a:br>
            <a:r>
              <a:rPr lang="ru-RU" sz="4400" dirty="0" smtClean="0">
                <a:solidFill>
                  <a:schemeClr val="tx1"/>
                </a:solidFill>
              </a:rPr>
              <a:t>(ООП)</a:t>
            </a:r>
            <a:br>
              <a:rPr lang="ru-RU" sz="4400" dirty="0" smtClean="0">
                <a:solidFill>
                  <a:schemeClr val="tx1"/>
                </a:solidFill>
              </a:rPr>
            </a:br>
            <a:r>
              <a:rPr lang="ru-RU" sz="4400" dirty="0" smtClean="0">
                <a:solidFill>
                  <a:schemeClr val="tx1"/>
                </a:solidFill>
              </a:rPr>
              <a:t>МДОБУ «</a:t>
            </a:r>
            <a:r>
              <a:rPr lang="ru-RU" sz="4400" dirty="0" err="1" smtClean="0">
                <a:solidFill>
                  <a:schemeClr val="tx1"/>
                </a:solidFill>
              </a:rPr>
              <a:t>Сурокский</a:t>
            </a:r>
            <a:r>
              <a:rPr lang="ru-RU" sz="4400" dirty="0" smtClean="0">
                <a:solidFill>
                  <a:schemeClr val="tx1"/>
                </a:solidFill>
              </a:rPr>
              <a:t> детский сад «Солнышко»</a:t>
            </a:r>
            <a:endParaRPr lang="ru-RU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12577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908720"/>
            <a:ext cx="7927032" cy="52565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/>
            </a:r>
            <a:b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</a:br>
            <a: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/>
            </a:r>
            <a:b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</a:br>
            <a: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/>
            </a:r>
            <a:b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</a:br>
            <a: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/>
            </a:r>
            <a:b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</a:br>
            <a: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/>
            </a:r>
            <a:b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</a:br>
            <a: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/>
            </a:r>
            <a:b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</a:br>
            <a: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/>
            </a:r>
            <a:b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</a:br>
            <a: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/>
            </a:r>
            <a:b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</a:br>
            <a: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>Структура </a:t>
            </a:r>
            <a: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>основной образовательной программы ДОУ:</a:t>
            </a:r>
            <a:b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</a:br>
            <a: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/>
            </a:r>
            <a:b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</a:br>
            <a: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>Целевой раздел</a:t>
            </a:r>
            <a:b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</a:br>
            <a: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>Содержательный </a:t>
            </a:r>
            <a: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>раздел</a:t>
            </a:r>
            <a:b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</a:br>
            <a: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/>
            </a:r>
            <a:b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</a:br>
            <a:r>
              <a:rPr lang="ru-RU" sz="36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>Организационный раздел</a:t>
            </a:r>
            <a:r>
              <a:rPr lang="ru-RU" sz="24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/>
            </a:r>
            <a:br>
              <a:rPr lang="ru-RU" sz="24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</a:br>
            <a:r>
              <a:rPr lang="ru-RU" sz="24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/>
            </a:r>
            <a:br>
              <a:rPr lang="ru-RU" sz="24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</a:br>
            <a:r>
              <a:rPr lang="ru-RU" sz="24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/>
            </a:r>
            <a:br>
              <a:rPr lang="ru-RU" sz="2400" kern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</a:br>
            <a:r>
              <a:rPr lang="ru-RU" sz="4800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/>
            </a:r>
            <a:br>
              <a:rPr lang="ru-RU" sz="4800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</a:br>
            <a:r>
              <a:rPr lang="ru-RU" sz="2400" kern="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/>
            </a:r>
            <a:br>
              <a:rPr lang="ru-RU" sz="2400" kern="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81836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692696"/>
            <a:ext cx="7776864" cy="7355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1400" dirty="0">
                <a:latin typeface="Arial" charset="0"/>
              </a:rPr>
              <a:t> </a:t>
            </a:r>
            <a:r>
              <a:rPr lang="ru-RU" altLang="ru-RU" sz="3200" dirty="0">
                <a:latin typeface="Times New Roman" pitchFamily="18" charset="0"/>
              </a:rPr>
              <a:t>В Программе комплексно представлены все основные содержательные линии воспитания и образования ребенка </a:t>
            </a:r>
            <a:r>
              <a:rPr lang="ru-RU" altLang="ru-RU" sz="3200" dirty="0" smtClean="0">
                <a:latin typeface="Times New Roman" pitchFamily="18" charset="0"/>
              </a:rPr>
              <a:t>дошкольника.</a:t>
            </a:r>
          </a:p>
          <a:p>
            <a:pPr algn="just"/>
            <a:r>
              <a:rPr lang="ru-RU" altLang="ru-RU" sz="3200" dirty="0" smtClean="0">
                <a:latin typeface="Times New Roman" pitchFamily="18" charset="0"/>
              </a:rPr>
              <a:t>При разработке учитывалась продолжительность пребывания детей в ДОУ, режим работы, объем образовательной деятельности.</a:t>
            </a:r>
          </a:p>
          <a:p>
            <a:pPr algn="just"/>
            <a:endParaRPr lang="ru-RU" altLang="ru-RU" sz="2400" dirty="0" smtClean="0">
              <a:latin typeface="Times New Roman" pitchFamily="18" charset="0"/>
            </a:endParaRPr>
          </a:p>
          <a:p>
            <a:pPr algn="just"/>
            <a:endParaRPr lang="ru-RU" altLang="ru-RU" sz="2400" dirty="0" smtClean="0">
              <a:latin typeface="Times New Roman" pitchFamily="18" charset="0"/>
            </a:endParaRPr>
          </a:p>
          <a:p>
            <a:pPr algn="just"/>
            <a:endParaRPr lang="ru-RU" altLang="ru-RU" sz="2400" dirty="0" smtClean="0">
              <a:latin typeface="Times New Roman" pitchFamily="18" charset="0"/>
            </a:endParaRPr>
          </a:p>
          <a:p>
            <a:pPr algn="just"/>
            <a:endParaRPr lang="ru-RU" altLang="ru-RU" sz="2400" dirty="0" smtClean="0">
              <a:latin typeface="Times New Roman" pitchFamily="18" charset="0"/>
            </a:endParaRPr>
          </a:p>
          <a:p>
            <a:pPr algn="just"/>
            <a:endParaRPr lang="ru-RU" altLang="ru-RU" sz="2400" dirty="0" smtClean="0">
              <a:latin typeface="Times New Roman" pitchFamily="18" charset="0"/>
            </a:endParaRPr>
          </a:p>
          <a:p>
            <a:pPr algn="just"/>
            <a:endParaRPr lang="ru-RU" altLang="ru-RU" sz="2400" dirty="0" smtClean="0">
              <a:latin typeface="Times New Roman" pitchFamily="18" charset="0"/>
            </a:endParaRPr>
          </a:p>
          <a:p>
            <a:pPr algn="just"/>
            <a:endParaRPr lang="ru-RU" altLang="ru-RU" sz="2400" dirty="0" smtClean="0">
              <a:latin typeface="Times New Roman" pitchFamily="18" charset="0"/>
            </a:endParaRPr>
          </a:p>
          <a:p>
            <a:pPr algn="just"/>
            <a:endParaRPr lang="ru-RU" altLang="ru-RU" sz="2400" dirty="0" smtClean="0">
              <a:latin typeface="Times New Roman" pitchFamily="18" charset="0"/>
            </a:endParaRPr>
          </a:p>
          <a:p>
            <a:pPr algn="just"/>
            <a:endParaRPr lang="ru-RU" altLang="ru-RU" sz="2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875330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352928" cy="417646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Программа рассчитана на 5 возрастных групп: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- 1 младшая группа – от 2х до 3х лет;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- 2 младшая группа – от3х до 4х лет;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- средняя группа – от 4х до 5х лет;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- старшая группа – от5 до 6 лет;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- подготовительная группа – от 6 до 7 лет.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57408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3062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  </a:t>
            </a:r>
            <a:r>
              <a:rPr lang="ru-RU" sz="3200" dirty="0" smtClean="0">
                <a:solidFill>
                  <a:schemeClr val="tx1"/>
                </a:solidFill>
              </a:rPr>
              <a:t>Содержание программы обеспечивает развитие личности, мотивации и способности детей и охватывает следующие образовательные области: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- социально-коммуникативное развитие;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- познавательное развитие;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- речевое развитие;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- художественно – эстетическое развитие;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- физическое развитие.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488961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340768"/>
            <a:ext cx="6768752" cy="4824536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/>
              <a:t>Создание благоприятных условий для полноценного проживания ребенком дошкольного детства, формирование основ  базовой культуры личности, всестороннее развитие психических и физических качеств в соответствии  с возрастными и индивидуальными особенностями , подготовка к жизни в современном обществе, формирование предпосылок к учебной деятельности, обеспечение безопасности жизнедеятельности </a:t>
            </a:r>
            <a:r>
              <a:rPr lang="ru-RU" sz="2400" dirty="0" smtClean="0"/>
              <a:t>дошкольника.</a:t>
            </a:r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Ведущие </a:t>
            </a:r>
            <a:r>
              <a:rPr lang="ru-RU" dirty="0"/>
              <a:t>цели Программы </a:t>
            </a:r>
            <a:r>
              <a:rPr lang="ru-RU" dirty="0" smtClean="0"/>
              <a:t>—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0730801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92683" y="1052736"/>
            <a:ext cx="68407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Эти цели реализуются в процессе разнообразных видов детской деятельности: </a:t>
            </a:r>
            <a:br>
              <a:rPr lang="ru-RU" sz="2800" b="1" dirty="0"/>
            </a:br>
            <a:r>
              <a:rPr lang="ru-RU" sz="2800" dirty="0"/>
              <a:t>игровой,</a:t>
            </a:r>
            <a:br>
              <a:rPr lang="ru-RU" sz="2800" dirty="0"/>
            </a:br>
            <a:r>
              <a:rPr lang="ru-RU" sz="2800" dirty="0"/>
              <a:t>коммуникативной, </a:t>
            </a:r>
            <a:br>
              <a:rPr lang="ru-RU" sz="2800" dirty="0"/>
            </a:br>
            <a:r>
              <a:rPr lang="ru-RU" sz="2800" dirty="0"/>
              <a:t>трудовой, </a:t>
            </a:r>
            <a:br>
              <a:rPr lang="ru-RU" sz="2800" dirty="0"/>
            </a:br>
            <a:r>
              <a:rPr lang="ru-RU" sz="2800" dirty="0"/>
              <a:t>познавательно-исследовательской, продуктивной, </a:t>
            </a:r>
            <a:br>
              <a:rPr lang="ru-RU" sz="2800" dirty="0"/>
            </a:br>
            <a:r>
              <a:rPr lang="ru-RU" sz="2800" dirty="0"/>
              <a:t>музыкально-</a:t>
            </a:r>
            <a:br>
              <a:rPr lang="ru-RU" sz="2800" dirty="0"/>
            </a:br>
            <a:r>
              <a:rPr lang="ru-RU" sz="2800" dirty="0"/>
              <a:t>художественной,</a:t>
            </a:r>
            <a:br>
              <a:rPr lang="ru-RU" sz="2800" dirty="0"/>
            </a:br>
            <a:r>
              <a:rPr lang="ru-RU" sz="2800" dirty="0"/>
              <a:t> чтения.</a:t>
            </a:r>
          </a:p>
        </p:txBody>
      </p:sp>
    </p:spTree>
    <p:extLst>
      <p:ext uri="{BB962C8B-B14F-4D97-AF65-F5344CB8AC3E}">
        <p14:creationId xmlns:p14="http://schemas.microsoft.com/office/powerpoint/2010/main" xmlns="" val="1164165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0"/>
            <a:ext cx="8310736" cy="6643710"/>
          </a:xfrm>
        </p:spPr>
        <p:txBody>
          <a:bodyPr>
            <a:noAutofit/>
          </a:bodyPr>
          <a:lstStyle/>
          <a:p>
            <a:pPr algn="l"/>
            <a:r>
              <a:rPr lang="ru-RU" altLang="ru-RU" sz="1600" dirty="0" smtClean="0">
                <a:latin typeface="Arial" charset="0"/>
              </a:rPr>
              <a:t>•</a:t>
            </a:r>
          </a:p>
          <a:p>
            <a:pPr algn="l"/>
            <a:endParaRPr lang="ru-RU" altLang="ru-RU" dirty="0" smtClean="0">
              <a:latin typeface="Arial" charset="0"/>
            </a:endParaRPr>
          </a:p>
          <a:p>
            <a:pPr algn="l"/>
            <a:r>
              <a:rPr lang="ru-RU" altLang="ru-RU" sz="1600" dirty="0" smtClean="0">
                <a:latin typeface="Arial" charset="0"/>
              </a:rPr>
              <a:t> </a:t>
            </a:r>
            <a:r>
              <a:rPr lang="ru-RU" altLang="ru-RU" sz="1200" dirty="0">
                <a:latin typeface="Times New Roman" pitchFamily="18" charset="0"/>
              </a:rPr>
              <a:t>забота о здоровье, эмоциональном благополучии и своевременном всестороннем</a:t>
            </a:r>
          </a:p>
          <a:p>
            <a:pPr algn="l"/>
            <a:r>
              <a:rPr lang="ru-RU" altLang="ru-RU" sz="1200" dirty="0">
                <a:latin typeface="Times New Roman" pitchFamily="18" charset="0"/>
              </a:rPr>
              <a:t>развитии каждого ребенка;</a:t>
            </a:r>
          </a:p>
          <a:p>
            <a:pPr algn="l"/>
            <a:r>
              <a:rPr lang="ru-RU" altLang="ru-RU" sz="1200" dirty="0">
                <a:latin typeface="Times New Roman" pitchFamily="18" charset="0"/>
              </a:rPr>
              <a:t>• создание в группах атмосферы гуманного и доброжелательного отношения ко всем</a:t>
            </a:r>
          </a:p>
          <a:p>
            <a:pPr algn="l"/>
            <a:r>
              <a:rPr lang="ru-RU" altLang="ru-RU" sz="1200" dirty="0">
                <a:latin typeface="Times New Roman" pitchFamily="18" charset="0"/>
              </a:rPr>
              <a:t>в</a:t>
            </a:r>
            <a:r>
              <a:rPr lang="ru-RU" altLang="ru-RU" sz="1200" dirty="0" smtClean="0">
                <a:latin typeface="Times New Roman" pitchFamily="18" charset="0"/>
              </a:rPr>
              <a:t>оспитанникам</a:t>
            </a:r>
            <a:r>
              <a:rPr lang="ru-RU" altLang="ru-RU" sz="1200" dirty="0">
                <a:latin typeface="Times New Roman" pitchFamily="18" charset="0"/>
              </a:rPr>
              <a:t>.</a:t>
            </a:r>
          </a:p>
          <a:p>
            <a:pPr algn="l"/>
            <a:r>
              <a:rPr lang="ru-RU" altLang="ru-RU" sz="1200" dirty="0">
                <a:latin typeface="Times New Roman" pitchFamily="18" charset="0"/>
              </a:rPr>
              <a:t>• максимальное использование разнообразных видов детской деятельности, их</a:t>
            </a:r>
          </a:p>
          <a:p>
            <a:pPr algn="l"/>
            <a:r>
              <a:rPr lang="ru-RU" altLang="ru-RU" sz="1200" dirty="0">
                <a:latin typeface="Times New Roman" pitchFamily="18" charset="0"/>
              </a:rPr>
              <a:t>и</a:t>
            </a:r>
            <a:r>
              <a:rPr lang="ru-RU" altLang="ru-RU" sz="1200" dirty="0" smtClean="0">
                <a:latin typeface="Times New Roman" pitchFamily="18" charset="0"/>
              </a:rPr>
              <a:t>нтеграция.</a:t>
            </a:r>
            <a:endParaRPr lang="ru-RU" altLang="ru-RU" sz="1200" dirty="0">
              <a:latin typeface="Times New Roman" pitchFamily="18" charset="0"/>
            </a:endParaRPr>
          </a:p>
          <a:p>
            <a:pPr algn="l"/>
            <a:r>
              <a:rPr lang="ru-RU" altLang="ru-RU" sz="1200" dirty="0">
                <a:latin typeface="Times New Roman" pitchFamily="18" charset="0"/>
              </a:rPr>
              <a:t>• творческая организация (креативность) </a:t>
            </a:r>
            <a:r>
              <a:rPr lang="ru-RU" altLang="ru-RU" sz="1200" dirty="0" err="1">
                <a:latin typeface="Times New Roman" pitchFamily="18" charset="0"/>
              </a:rPr>
              <a:t>воспитательно</a:t>
            </a:r>
            <a:r>
              <a:rPr lang="ru-RU" altLang="ru-RU" sz="1200" dirty="0">
                <a:latin typeface="Times New Roman" pitchFamily="18" charset="0"/>
              </a:rPr>
              <a:t>-образовательного процесса;</a:t>
            </a:r>
          </a:p>
          <a:p>
            <a:pPr algn="l"/>
            <a:r>
              <a:rPr lang="ru-RU" altLang="ru-RU" sz="1200" dirty="0">
                <a:latin typeface="Times New Roman" pitchFamily="18" charset="0"/>
              </a:rPr>
              <a:t>• вариативность использования образовательного материала, позволяющая развивать</a:t>
            </a:r>
          </a:p>
          <a:p>
            <a:pPr algn="l"/>
            <a:r>
              <a:rPr lang="ru-RU" altLang="ru-RU" sz="1200" dirty="0">
                <a:latin typeface="Times New Roman" pitchFamily="18" charset="0"/>
              </a:rPr>
              <a:t>творчество в соответствии с интересами и наклонностями каждого ребенка;</a:t>
            </a:r>
          </a:p>
          <a:p>
            <a:pPr algn="l"/>
            <a:r>
              <a:rPr lang="ru-RU" altLang="ru-RU" sz="1200" dirty="0">
                <a:latin typeface="Times New Roman" pitchFamily="18" charset="0"/>
              </a:rPr>
              <a:t>• уважительное отношение к результатам детского творчества;</a:t>
            </a:r>
          </a:p>
          <a:p>
            <a:pPr algn="l"/>
            <a:r>
              <a:rPr lang="ru-RU" altLang="ru-RU" sz="1200" dirty="0">
                <a:latin typeface="Times New Roman" pitchFamily="18" charset="0"/>
              </a:rPr>
              <a:t>• единство подходов к воспитанию детей в условиях дошкольного образовательного</a:t>
            </a:r>
          </a:p>
          <a:p>
            <a:pPr algn="l"/>
            <a:r>
              <a:rPr lang="ru-RU" altLang="ru-RU" sz="1200" dirty="0">
                <a:latin typeface="Times New Roman" pitchFamily="18" charset="0"/>
              </a:rPr>
              <a:t>учреждения и семьи;</a:t>
            </a:r>
          </a:p>
          <a:p>
            <a:pPr algn="l"/>
            <a:r>
              <a:rPr lang="ru-RU" altLang="ru-RU" sz="1200" dirty="0">
                <a:latin typeface="Times New Roman" pitchFamily="18" charset="0"/>
              </a:rPr>
              <a:t>• соблюдение в работе детского сада и начальной школы преемственности,</a:t>
            </a:r>
          </a:p>
          <a:p>
            <a:pPr algn="l"/>
            <a:r>
              <a:rPr lang="ru-RU" altLang="ru-RU" sz="1200" dirty="0">
                <a:latin typeface="Times New Roman" pitchFamily="18" charset="0"/>
              </a:rPr>
              <a:t>исключающей умственные и физические перегрузки в содержании образования детей</a:t>
            </a:r>
          </a:p>
          <a:p>
            <a:pPr algn="l"/>
            <a:r>
              <a:rPr lang="ru-RU" altLang="ru-RU" sz="1200" dirty="0">
                <a:latin typeface="Times New Roman" pitchFamily="18" charset="0"/>
              </a:rPr>
              <a:t>дошкольного возраста, обеспечивая отсутствие давления предметного обучения.</a:t>
            </a:r>
          </a:p>
          <a:p>
            <a:pPr algn="l"/>
            <a:r>
              <a:rPr lang="ru-RU" altLang="ru-RU" sz="1200" i="1" dirty="0">
                <a:latin typeface="Times New Roman" pitchFamily="18" charset="0"/>
              </a:rPr>
              <a:t>Решение обозначенных в Программе целей и задач воспитания возможно только при</a:t>
            </a:r>
          </a:p>
          <a:p>
            <a:pPr algn="l"/>
            <a:r>
              <a:rPr lang="ru-RU" altLang="ru-RU" sz="1200" i="1" dirty="0">
                <a:latin typeface="Times New Roman" pitchFamily="18" charset="0"/>
              </a:rPr>
              <a:t>целенаправленном влиянии педагога на ребенка с первых дней его пребывания в дошкольном образовательном учреждении.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7086600" cy="936104"/>
          </a:xfrm>
        </p:spPr>
        <p:txBody>
          <a:bodyPr>
            <a:noAutofit/>
          </a:bodyPr>
          <a:lstStyle/>
          <a:p>
            <a:pPr algn="ctr"/>
            <a:r>
              <a:rPr lang="ru-RU" sz="2000" dirty="0"/>
              <a:t> Для достижения целей Программы первостепенное значение имеют</a:t>
            </a:r>
            <a:r>
              <a:rPr lang="ru-RU" sz="2000" dirty="0" smtClean="0"/>
              <a:t>:</a:t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163823103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44824"/>
            <a:ext cx="7344816" cy="3960440"/>
          </a:xfrm>
        </p:spPr>
        <p:txBody>
          <a:bodyPr>
            <a:noAutofit/>
          </a:bodyPr>
          <a:lstStyle/>
          <a:p>
            <a:r>
              <a:rPr lang="ru-RU" sz="3200" dirty="0" smtClean="0"/>
              <a:t>  </a:t>
            </a:r>
            <a:r>
              <a:rPr lang="ru-RU" sz="3200" dirty="0">
                <a:solidFill>
                  <a:schemeClr val="tx1"/>
                </a:solidFill>
              </a:rPr>
              <a:t>В Программе для каждой возрастной группы дано комплексно-тематическое </a:t>
            </a:r>
            <a:r>
              <a:rPr lang="ru-RU" sz="3200" dirty="0" smtClean="0">
                <a:solidFill>
                  <a:schemeClr val="tx1"/>
                </a:solidFill>
              </a:rPr>
              <a:t>планирование.  С  учетом </a:t>
            </a:r>
            <a:r>
              <a:rPr lang="ru-RU" sz="3200" dirty="0">
                <a:solidFill>
                  <a:schemeClr val="tx1"/>
                </a:solidFill>
              </a:rPr>
              <a:t>особенностей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МДОБУ.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xmlns="" val="116370605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576064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Взаимодействие с семьей направлено на создание в детском саду  необходимых условий для развития ответственности и взаимозависимости отношений, обеспечивающих целостное развитие личности дошкольника, повышение компетентности родителей в области воспитания.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989077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5472608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Основные </a:t>
            </a:r>
            <a:r>
              <a:rPr lang="ru-RU" sz="3200" dirty="0" smtClean="0">
                <a:solidFill>
                  <a:schemeClr val="tx1"/>
                </a:solidFill>
              </a:rPr>
              <a:t>формы взаимодействия с семьями: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- встречи-знакомства;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- посещение семей;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- анкетирование;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- информирование;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- родительские собрания;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- организация выставок детского творчества;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000" dirty="0" smtClean="0"/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19699192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02634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</a:rPr>
              <a:t>Образование родителей в области воспитания совершенствуется содержанием лекционных  материалов, мастер-классов, тренингов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678860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3062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</a:rPr>
              <a:t>Совместная работа организуется с помощью конкурсов, праздничных концертов, прогулок, экскурсий, исследовательской и проектной деятельности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372766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229600" cy="5616624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</a:rPr>
              <a:t/>
            </a:r>
            <a:br>
              <a:rPr lang="ru-RU" sz="3600" dirty="0" smtClean="0">
                <a:solidFill>
                  <a:schemeClr val="tx1"/>
                </a:solidFill>
              </a:rPr>
            </a:br>
            <a:r>
              <a:rPr lang="ru-RU" sz="3600" dirty="0" smtClean="0">
                <a:solidFill>
                  <a:schemeClr val="tx1"/>
                </a:solidFill>
              </a:rPr>
              <a:t/>
            </a:r>
            <a:br>
              <a:rPr lang="ru-RU" sz="3600" dirty="0" smtClean="0">
                <a:solidFill>
                  <a:schemeClr val="tx1"/>
                </a:solidFill>
              </a:rPr>
            </a:br>
            <a:r>
              <a:rPr lang="ru-RU" sz="3600" dirty="0" smtClean="0">
                <a:solidFill>
                  <a:schemeClr val="tx1"/>
                </a:solidFill>
              </a:rPr>
              <a:t>Программа </a:t>
            </a:r>
            <a:r>
              <a:rPr lang="ru-RU" sz="3600" dirty="0" smtClean="0">
                <a:solidFill>
                  <a:schemeClr val="tx1"/>
                </a:solidFill>
              </a:rPr>
              <a:t>содержит описание материально-технического обеспечения, обеспеченность методическими материалами, включает режим дня, а также особенности праздников, мероприятий и  организации развивающей предметно – пространственной среды.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919278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7678BFF7FC2104C9874CB2A2B2AA5B5" ma:contentTypeVersion="0" ma:contentTypeDescription="Создание документа." ma:contentTypeScope="" ma:versionID="2572ed7c9e2b7fc70ab32f9354565b40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EF35731-27DB-4864-A551-4116B3130B7F}"/>
</file>

<file path=customXml/itemProps2.xml><?xml version="1.0" encoding="utf-8"?>
<ds:datastoreItem xmlns:ds="http://schemas.openxmlformats.org/officeDocument/2006/customXml" ds:itemID="{A0B59FA8-7236-4817-892D-C2404AABB74B}"/>
</file>

<file path=customXml/itemProps3.xml><?xml version="1.0" encoding="utf-8"?>
<ds:datastoreItem xmlns:ds="http://schemas.openxmlformats.org/officeDocument/2006/customXml" ds:itemID="{84FB84F9-8A66-4415-BB2A-9165DA07F23E}"/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531</TotalTime>
  <Words>346</Words>
  <Application>Microsoft Office PowerPoint</Application>
  <PresentationFormat>Экран (4:3)</PresentationFormat>
  <Paragraphs>42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Официальная</vt:lpstr>
      <vt:lpstr>Презентация  основной образовательной программы (ООП) МДОБУ «Сурокский детский сад «Солнышко»</vt:lpstr>
      <vt:lpstr>        Структура основной образовательной программы ДОУ:  Целевой раздел Содержательный раздел  Организационный раздел     </vt:lpstr>
      <vt:lpstr>Слайд 3</vt:lpstr>
      <vt:lpstr>Программа рассчитана на 5 возрастных групп:  - 1 младшая группа – от 2х до 3х лет; - 2 младшая группа – от3х до 4х лет; - средняя группа – от 4х до 5х лет; - старшая группа – от5 до 6 лет; - подготовительная группа – от 6 до 7 лет.</vt:lpstr>
      <vt:lpstr>  Содержание программы обеспечивает развитие личности, мотивации и способности детей и охватывает следующие образовательные области: - социально-коммуникативное развитие; - познавательное развитие; - речевое развитие; - художественно – эстетическое развитие; - физическое развитие.</vt:lpstr>
      <vt:lpstr>    Ведущие цели Программы —  </vt:lpstr>
      <vt:lpstr>Слайд 7</vt:lpstr>
      <vt:lpstr> Для достижения целей Программы первостепенное значение имеют:  </vt:lpstr>
      <vt:lpstr>  В Программе для каждой возрастной группы дано комплексно-тематическое планирование.  С  учетом особенностей МДОБУ.    </vt:lpstr>
      <vt:lpstr>Взаимодействие с семьей направлено на создание в детском саду  необходимых условий для развития ответственности и взаимозависимости отношений, обеспечивающих целостное развитие личности дошкольника, повышение компетентности родителей в области воспитания.</vt:lpstr>
      <vt:lpstr> Основные формы взаимодействия с семьями:  - встречи-знакомства; - посещение семей; - анкетирование; - информирование; - родительские собрания; - организация выставок детского творчества;    </vt:lpstr>
      <vt:lpstr>Образование родителей в области воспитания совершенствуется содержанием лекционных  материалов, мастер-классов, тренингов.</vt:lpstr>
      <vt:lpstr>Совместная работа организуется с помощью конкурсов, праздничных концертов, прогулок, экскурсий, исследовательской и проектной деятельности</vt:lpstr>
      <vt:lpstr>  Программа содержит описание материально-технического обеспечения, обеспеченность методическими материалами, включает режим дня, а также особенности праздников, мероприятий и  организации развивающей предметно – пространственной среды.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программы «От рождения до школы», адаптированная по требованиям ФГОС</dc:title>
  <dc:creator>МБДОУ д/сад "Мотылёк"</dc:creator>
  <cp:lastModifiedBy>user</cp:lastModifiedBy>
  <cp:revision>53</cp:revision>
  <dcterms:created xsi:type="dcterms:W3CDTF">2013-12-25T10:54:10Z</dcterms:created>
  <dcterms:modified xsi:type="dcterms:W3CDTF">2015-11-02T05:30:59Z</dcterms:modified>
  <cp:contentType>Документ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0x01010097678BFF7FC2104C9874CB2A2B2AA5B5</vt:lpwstr>
  </property>
</Properties>
</file>