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rels" ContentType="application/vnd.openxmlformats-package.relationship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xml" ContentType="application/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viewProps.xml" ContentType="application/vnd.openxmlformats-officedocument.presentationml.viewProp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customXml/itemProps2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5715000"/>
  <p:notesSz cx="9144000" cy="5715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771650"/>
            <a:ext cx="7772400" cy="1200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534" y="205944"/>
            <a:ext cx="511441" cy="51008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570" y="745238"/>
            <a:ext cx="7238110" cy="493179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756157" y="0"/>
                </a:moveTo>
                <a:lnTo>
                  <a:pt x="706444" y="1519"/>
                </a:lnTo>
                <a:lnTo>
                  <a:pt x="657589" y="6014"/>
                </a:lnTo>
                <a:lnTo>
                  <a:pt x="609691" y="13391"/>
                </a:lnTo>
                <a:lnTo>
                  <a:pt x="562851" y="23556"/>
                </a:lnTo>
                <a:lnTo>
                  <a:pt x="517168" y="36414"/>
                </a:lnTo>
                <a:lnTo>
                  <a:pt x="472741" y="51872"/>
                </a:lnTo>
                <a:lnTo>
                  <a:pt x="429672" y="69835"/>
                </a:lnTo>
                <a:lnTo>
                  <a:pt x="388058" y="90210"/>
                </a:lnTo>
                <a:lnTo>
                  <a:pt x="348000" y="112902"/>
                </a:lnTo>
                <a:lnTo>
                  <a:pt x="309597" y="137818"/>
                </a:lnTo>
                <a:lnTo>
                  <a:pt x="272950" y="164863"/>
                </a:lnTo>
                <a:lnTo>
                  <a:pt x="238157" y="193942"/>
                </a:lnTo>
                <a:lnTo>
                  <a:pt x="205319" y="224963"/>
                </a:lnTo>
                <a:lnTo>
                  <a:pt x="174535" y="257831"/>
                </a:lnTo>
                <a:lnTo>
                  <a:pt x="145905" y="292452"/>
                </a:lnTo>
                <a:lnTo>
                  <a:pt x="119529" y="328732"/>
                </a:lnTo>
                <a:lnTo>
                  <a:pt x="95506" y="366576"/>
                </a:lnTo>
                <a:lnTo>
                  <a:pt x="73936" y="405891"/>
                </a:lnTo>
                <a:lnTo>
                  <a:pt x="54918" y="446583"/>
                </a:lnTo>
                <a:lnTo>
                  <a:pt x="38553" y="488557"/>
                </a:lnTo>
                <a:lnTo>
                  <a:pt x="24939" y="531720"/>
                </a:lnTo>
                <a:lnTo>
                  <a:pt x="14178" y="575977"/>
                </a:lnTo>
                <a:lnTo>
                  <a:pt x="6367" y="621235"/>
                </a:lnTo>
                <a:lnTo>
                  <a:pt x="1608" y="667399"/>
                </a:lnTo>
                <a:lnTo>
                  <a:pt x="0" y="714375"/>
                </a:lnTo>
                <a:lnTo>
                  <a:pt x="1608" y="761336"/>
                </a:lnTo>
                <a:lnTo>
                  <a:pt x="6367" y="807486"/>
                </a:lnTo>
                <a:lnTo>
                  <a:pt x="14178" y="852731"/>
                </a:lnTo>
                <a:lnTo>
                  <a:pt x="24939" y="896977"/>
                </a:lnTo>
                <a:lnTo>
                  <a:pt x="38553" y="940130"/>
                </a:lnTo>
                <a:lnTo>
                  <a:pt x="54918" y="982095"/>
                </a:lnTo>
                <a:lnTo>
                  <a:pt x="73936" y="1022778"/>
                </a:lnTo>
                <a:lnTo>
                  <a:pt x="95506" y="1062086"/>
                </a:lnTo>
                <a:lnTo>
                  <a:pt x="119529" y="1099924"/>
                </a:lnTo>
                <a:lnTo>
                  <a:pt x="145905" y="1136197"/>
                </a:lnTo>
                <a:lnTo>
                  <a:pt x="174535" y="1170813"/>
                </a:lnTo>
                <a:lnTo>
                  <a:pt x="205319" y="1203677"/>
                </a:lnTo>
                <a:lnTo>
                  <a:pt x="238157" y="1234694"/>
                </a:lnTo>
                <a:lnTo>
                  <a:pt x="272950" y="1263770"/>
                </a:lnTo>
                <a:lnTo>
                  <a:pt x="309597" y="1290812"/>
                </a:lnTo>
                <a:lnTo>
                  <a:pt x="348000" y="1315726"/>
                </a:lnTo>
                <a:lnTo>
                  <a:pt x="388058" y="1338416"/>
                </a:lnTo>
                <a:lnTo>
                  <a:pt x="429672" y="1358789"/>
                </a:lnTo>
                <a:lnTo>
                  <a:pt x="472741" y="1376752"/>
                </a:lnTo>
                <a:lnTo>
                  <a:pt x="517168" y="1392209"/>
                </a:lnTo>
                <a:lnTo>
                  <a:pt x="562851" y="1405067"/>
                </a:lnTo>
                <a:lnTo>
                  <a:pt x="609691" y="1415231"/>
                </a:lnTo>
                <a:lnTo>
                  <a:pt x="657589" y="1422608"/>
                </a:lnTo>
                <a:lnTo>
                  <a:pt x="706444" y="1427103"/>
                </a:lnTo>
                <a:lnTo>
                  <a:pt x="756157" y="1428622"/>
                </a:lnTo>
                <a:lnTo>
                  <a:pt x="805871" y="1427103"/>
                </a:lnTo>
                <a:lnTo>
                  <a:pt x="854726" y="1422608"/>
                </a:lnTo>
                <a:lnTo>
                  <a:pt x="902624" y="1415231"/>
                </a:lnTo>
                <a:lnTo>
                  <a:pt x="949464" y="1405067"/>
                </a:lnTo>
                <a:lnTo>
                  <a:pt x="995147" y="1392209"/>
                </a:lnTo>
                <a:lnTo>
                  <a:pt x="1039574" y="1376752"/>
                </a:lnTo>
                <a:lnTo>
                  <a:pt x="1082643" y="1358789"/>
                </a:lnTo>
                <a:lnTo>
                  <a:pt x="1124257" y="1338416"/>
                </a:lnTo>
                <a:lnTo>
                  <a:pt x="1164315" y="1315726"/>
                </a:lnTo>
                <a:lnTo>
                  <a:pt x="1202718" y="1290812"/>
                </a:lnTo>
                <a:lnTo>
                  <a:pt x="1239365" y="1263770"/>
                </a:lnTo>
                <a:lnTo>
                  <a:pt x="1274158" y="1234694"/>
                </a:lnTo>
                <a:lnTo>
                  <a:pt x="1306996" y="1203677"/>
                </a:lnTo>
                <a:lnTo>
                  <a:pt x="1337780" y="1170813"/>
                </a:lnTo>
                <a:lnTo>
                  <a:pt x="1366410" y="1136197"/>
                </a:lnTo>
                <a:lnTo>
                  <a:pt x="1392786" y="1099924"/>
                </a:lnTo>
                <a:lnTo>
                  <a:pt x="1416809" y="1062086"/>
                </a:lnTo>
                <a:lnTo>
                  <a:pt x="1438379" y="1022778"/>
                </a:lnTo>
                <a:lnTo>
                  <a:pt x="1457397" y="982095"/>
                </a:lnTo>
                <a:lnTo>
                  <a:pt x="1473762" y="940130"/>
                </a:lnTo>
                <a:lnTo>
                  <a:pt x="1487376" y="896977"/>
                </a:lnTo>
                <a:lnTo>
                  <a:pt x="1498137" y="852731"/>
                </a:lnTo>
                <a:lnTo>
                  <a:pt x="1505948" y="807486"/>
                </a:lnTo>
                <a:lnTo>
                  <a:pt x="1510707" y="761336"/>
                </a:lnTo>
                <a:lnTo>
                  <a:pt x="1512315" y="714375"/>
                </a:lnTo>
                <a:lnTo>
                  <a:pt x="1510707" y="667399"/>
                </a:lnTo>
                <a:lnTo>
                  <a:pt x="1505948" y="621235"/>
                </a:lnTo>
                <a:lnTo>
                  <a:pt x="1498137" y="575977"/>
                </a:lnTo>
                <a:lnTo>
                  <a:pt x="1487376" y="531720"/>
                </a:lnTo>
                <a:lnTo>
                  <a:pt x="1473762" y="488557"/>
                </a:lnTo>
                <a:lnTo>
                  <a:pt x="1457397" y="446583"/>
                </a:lnTo>
                <a:lnTo>
                  <a:pt x="1438379" y="405891"/>
                </a:lnTo>
                <a:lnTo>
                  <a:pt x="1416809" y="366576"/>
                </a:lnTo>
                <a:lnTo>
                  <a:pt x="1392786" y="328732"/>
                </a:lnTo>
                <a:lnTo>
                  <a:pt x="1366410" y="292452"/>
                </a:lnTo>
                <a:lnTo>
                  <a:pt x="1337780" y="257831"/>
                </a:lnTo>
                <a:lnTo>
                  <a:pt x="1306996" y="224963"/>
                </a:lnTo>
                <a:lnTo>
                  <a:pt x="1274158" y="193942"/>
                </a:lnTo>
                <a:lnTo>
                  <a:pt x="1239365" y="164863"/>
                </a:lnTo>
                <a:lnTo>
                  <a:pt x="1202718" y="137818"/>
                </a:lnTo>
                <a:lnTo>
                  <a:pt x="1164315" y="112902"/>
                </a:lnTo>
                <a:lnTo>
                  <a:pt x="1124257" y="90210"/>
                </a:lnTo>
                <a:lnTo>
                  <a:pt x="1082643" y="69835"/>
                </a:lnTo>
                <a:lnTo>
                  <a:pt x="1039574" y="51872"/>
                </a:lnTo>
                <a:lnTo>
                  <a:pt x="995147" y="36414"/>
                </a:lnTo>
                <a:lnTo>
                  <a:pt x="949464" y="23556"/>
                </a:lnTo>
                <a:lnTo>
                  <a:pt x="902624" y="13391"/>
                </a:lnTo>
                <a:lnTo>
                  <a:pt x="854726" y="6014"/>
                </a:lnTo>
                <a:lnTo>
                  <a:pt x="805871" y="1519"/>
                </a:lnTo>
                <a:lnTo>
                  <a:pt x="7561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955798" y="2483865"/>
            <a:ext cx="1512570" cy="1428750"/>
          </a:xfrm>
          <a:custGeom>
            <a:avLst/>
            <a:gdLst/>
            <a:ahLst/>
            <a:cxnLst/>
            <a:rect l="l" t="t" r="r" b="b"/>
            <a:pathLst>
              <a:path w="1512570" h="1428750">
                <a:moveTo>
                  <a:pt x="0" y="714375"/>
                </a:moveTo>
                <a:lnTo>
                  <a:pt x="1608" y="667399"/>
                </a:lnTo>
                <a:lnTo>
                  <a:pt x="6367" y="621235"/>
                </a:lnTo>
                <a:lnTo>
                  <a:pt x="14178" y="575977"/>
                </a:lnTo>
                <a:lnTo>
                  <a:pt x="24939" y="531720"/>
                </a:lnTo>
                <a:lnTo>
                  <a:pt x="38553" y="488557"/>
                </a:lnTo>
                <a:lnTo>
                  <a:pt x="54918" y="446583"/>
                </a:lnTo>
                <a:lnTo>
                  <a:pt x="73936" y="405891"/>
                </a:lnTo>
                <a:lnTo>
                  <a:pt x="95506" y="366576"/>
                </a:lnTo>
                <a:lnTo>
                  <a:pt x="119529" y="328732"/>
                </a:lnTo>
                <a:lnTo>
                  <a:pt x="145905" y="292452"/>
                </a:lnTo>
                <a:lnTo>
                  <a:pt x="174535" y="257831"/>
                </a:lnTo>
                <a:lnTo>
                  <a:pt x="205319" y="224963"/>
                </a:lnTo>
                <a:lnTo>
                  <a:pt x="238157" y="193942"/>
                </a:lnTo>
                <a:lnTo>
                  <a:pt x="272950" y="164863"/>
                </a:lnTo>
                <a:lnTo>
                  <a:pt x="309597" y="137818"/>
                </a:lnTo>
                <a:lnTo>
                  <a:pt x="348000" y="112902"/>
                </a:lnTo>
                <a:lnTo>
                  <a:pt x="388058" y="90210"/>
                </a:lnTo>
                <a:lnTo>
                  <a:pt x="429672" y="69835"/>
                </a:lnTo>
                <a:lnTo>
                  <a:pt x="472741" y="51872"/>
                </a:lnTo>
                <a:lnTo>
                  <a:pt x="517168" y="36414"/>
                </a:lnTo>
                <a:lnTo>
                  <a:pt x="562851" y="23556"/>
                </a:lnTo>
                <a:lnTo>
                  <a:pt x="609691" y="13391"/>
                </a:lnTo>
                <a:lnTo>
                  <a:pt x="657589" y="6014"/>
                </a:lnTo>
                <a:lnTo>
                  <a:pt x="706444" y="1519"/>
                </a:lnTo>
                <a:lnTo>
                  <a:pt x="756157" y="0"/>
                </a:lnTo>
                <a:lnTo>
                  <a:pt x="805871" y="1519"/>
                </a:lnTo>
                <a:lnTo>
                  <a:pt x="854726" y="6014"/>
                </a:lnTo>
                <a:lnTo>
                  <a:pt x="902624" y="13391"/>
                </a:lnTo>
                <a:lnTo>
                  <a:pt x="949464" y="23556"/>
                </a:lnTo>
                <a:lnTo>
                  <a:pt x="995147" y="36414"/>
                </a:lnTo>
                <a:lnTo>
                  <a:pt x="1039574" y="51872"/>
                </a:lnTo>
                <a:lnTo>
                  <a:pt x="1082643" y="69835"/>
                </a:lnTo>
                <a:lnTo>
                  <a:pt x="1124257" y="90210"/>
                </a:lnTo>
                <a:lnTo>
                  <a:pt x="1164315" y="112902"/>
                </a:lnTo>
                <a:lnTo>
                  <a:pt x="1202718" y="137818"/>
                </a:lnTo>
                <a:lnTo>
                  <a:pt x="1239365" y="164863"/>
                </a:lnTo>
                <a:lnTo>
                  <a:pt x="1274158" y="193942"/>
                </a:lnTo>
                <a:lnTo>
                  <a:pt x="1306996" y="224963"/>
                </a:lnTo>
                <a:lnTo>
                  <a:pt x="1337780" y="257831"/>
                </a:lnTo>
                <a:lnTo>
                  <a:pt x="1366410" y="292452"/>
                </a:lnTo>
                <a:lnTo>
                  <a:pt x="1392786" y="328732"/>
                </a:lnTo>
                <a:lnTo>
                  <a:pt x="1416809" y="366576"/>
                </a:lnTo>
                <a:lnTo>
                  <a:pt x="1438379" y="405891"/>
                </a:lnTo>
                <a:lnTo>
                  <a:pt x="1457397" y="446583"/>
                </a:lnTo>
                <a:lnTo>
                  <a:pt x="1473762" y="488557"/>
                </a:lnTo>
                <a:lnTo>
                  <a:pt x="1487376" y="531720"/>
                </a:lnTo>
                <a:lnTo>
                  <a:pt x="1498137" y="575977"/>
                </a:lnTo>
                <a:lnTo>
                  <a:pt x="1505948" y="621235"/>
                </a:lnTo>
                <a:lnTo>
                  <a:pt x="1510707" y="667399"/>
                </a:lnTo>
                <a:lnTo>
                  <a:pt x="1512315" y="714375"/>
                </a:lnTo>
                <a:lnTo>
                  <a:pt x="1510707" y="761336"/>
                </a:lnTo>
                <a:lnTo>
                  <a:pt x="1505948" y="807486"/>
                </a:lnTo>
                <a:lnTo>
                  <a:pt x="1498137" y="852731"/>
                </a:lnTo>
                <a:lnTo>
                  <a:pt x="1487376" y="896977"/>
                </a:lnTo>
                <a:lnTo>
                  <a:pt x="1473762" y="940130"/>
                </a:lnTo>
                <a:lnTo>
                  <a:pt x="1457397" y="982095"/>
                </a:lnTo>
                <a:lnTo>
                  <a:pt x="1438379" y="1022778"/>
                </a:lnTo>
                <a:lnTo>
                  <a:pt x="1416809" y="1062086"/>
                </a:lnTo>
                <a:lnTo>
                  <a:pt x="1392786" y="1099924"/>
                </a:lnTo>
                <a:lnTo>
                  <a:pt x="1366410" y="1136197"/>
                </a:lnTo>
                <a:lnTo>
                  <a:pt x="1337780" y="1170813"/>
                </a:lnTo>
                <a:lnTo>
                  <a:pt x="1306996" y="1203677"/>
                </a:lnTo>
                <a:lnTo>
                  <a:pt x="1274158" y="1234694"/>
                </a:lnTo>
                <a:lnTo>
                  <a:pt x="1239365" y="1263770"/>
                </a:lnTo>
                <a:lnTo>
                  <a:pt x="1202718" y="1290812"/>
                </a:lnTo>
                <a:lnTo>
                  <a:pt x="1164315" y="1315726"/>
                </a:lnTo>
                <a:lnTo>
                  <a:pt x="1124257" y="1338416"/>
                </a:lnTo>
                <a:lnTo>
                  <a:pt x="1082643" y="1358789"/>
                </a:lnTo>
                <a:lnTo>
                  <a:pt x="1039574" y="1376752"/>
                </a:lnTo>
                <a:lnTo>
                  <a:pt x="995147" y="1392209"/>
                </a:lnTo>
                <a:lnTo>
                  <a:pt x="949464" y="1405067"/>
                </a:lnTo>
                <a:lnTo>
                  <a:pt x="902624" y="1415231"/>
                </a:lnTo>
                <a:lnTo>
                  <a:pt x="854726" y="1422608"/>
                </a:lnTo>
                <a:lnTo>
                  <a:pt x="805871" y="1427103"/>
                </a:lnTo>
                <a:lnTo>
                  <a:pt x="756157" y="1428622"/>
                </a:lnTo>
                <a:lnTo>
                  <a:pt x="706444" y="1427103"/>
                </a:lnTo>
                <a:lnTo>
                  <a:pt x="657589" y="1422608"/>
                </a:lnTo>
                <a:lnTo>
                  <a:pt x="609691" y="1415231"/>
                </a:lnTo>
                <a:lnTo>
                  <a:pt x="562851" y="1405067"/>
                </a:lnTo>
                <a:lnTo>
                  <a:pt x="517168" y="1392209"/>
                </a:lnTo>
                <a:lnTo>
                  <a:pt x="472741" y="1376752"/>
                </a:lnTo>
                <a:lnTo>
                  <a:pt x="429672" y="1358789"/>
                </a:lnTo>
                <a:lnTo>
                  <a:pt x="388058" y="1338416"/>
                </a:lnTo>
                <a:lnTo>
                  <a:pt x="348000" y="1315726"/>
                </a:lnTo>
                <a:lnTo>
                  <a:pt x="309597" y="1290812"/>
                </a:lnTo>
                <a:lnTo>
                  <a:pt x="272950" y="1263770"/>
                </a:lnTo>
                <a:lnTo>
                  <a:pt x="238157" y="1234694"/>
                </a:lnTo>
                <a:lnTo>
                  <a:pt x="205319" y="1203677"/>
                </a:lnTo>
                <a:lnTo>
                  <a:pt x="174535" y="1170813"/>
                </a:lnTo>
                <a:lnTo>
                  <a:pt x="145905" y="1136197"/>
                </a:lnTo>
                <a:lnTo>
                  <a:pt x="119529" y="1099924"/>
                </a:lnTo>
                <a:lnTo>
                  <a:pt x="95506" y="1062086"/>
                </a:lnTo>
                <a:lnTo>
                  <a:pt x="73936" y="1022778"/>
                </a:lnTo>
                <a:lnTo>
                  <a:pt x="54918" y="982095"/>
                </a:lnTo>
                <a:lnTo>
                  <a:pt x="38553" y="940130"/>
                </a:lnTo>
                <a:lnTo>
                  <a:pt x="24939" y="896977"/>
                </a:lnTo>
                <a:lnTo>
                  <a:pt x="14178" y="852731"/>
                </a:lnTo>
                <a:lnTo>
                  <a:pt x="6367" y="807486"/>
                </a:lnTo>
                <a:lnTo>
                  <a:pt x="1608" y="761336"/>
                </a:lnTo>
                <a:lnTo>
                  <a:pt x="0" y="714375"/>
                </a:lnTo>
                <a:close/>
              </a:path>
            </a:pathLst>
          </a:custGeom>
          <a:ln w="381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33935"/>
            <a:ext cx="754380" cy="791210"/>
          </a:xfrm>
          <a:custGeom>
            <a:avLst/>
            <a:gdLst/>
            <a:ahLst/>
            <a:cxnLst/>
            <a:rect l="l" t="t" r="r" b="b"/>
            <a:pathLst>
              <a:path w="754380" h="791210">
                <a:moveTo>
                  <a:pt x="0" y="0"/>
                </a:moveTo>
                <a:lnTo>
                  <a:pt x="0" y="89144"/>
                </a:lnTo>
                <a:lnTo>
                  <a:pt x="668832" y="790700"/>
                </a:lnTo>
                <a:lnTo>
                  <a:pt x="753808" y="7907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278809"/>
            <a:ext cx="638175" cy="669925"/>
          </a:xfrm>
          <a:custGeom>
            <a:avLst/>
            <a:gdLst/>
            <a:ahLst/>
            <a:cxnLst/>
            <a:rect l="l" t="t" r="r" b="b"/>
            <a:pathLst>
              <a:path w="638175" h="669925">
                <a:moveTo>
                  <a:pt x="0" y="0"/>
                </a:moveTo>
                <a:lnTo>
                  <a:pt x="0" y="89133"/>
                </a:lnTo>
                <a:lnTo>
                  <a:pt x="553173" y="669372"/>
                </a:lnTo>
                <a:lnTo>
                  <a:pt x="638149" y="669372"/>
                </a:lnTo>
                <a:lnTo>
                  <a:pt x="0" y="0"/>
                </a:lnTo>
                <a:close/>
              </a:path>
            </a:pathLst>
          </a:custGeom>
          <a:solidFill>
            <a:srgbClr val="A1A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" y="0"/>
            <a:ext cx="644525" cy="716280"/>
          </a:xfrm>
          <a:custGeom>
            <a:avLst/>
            <a:gdLst/>
            <a:ahLst/>
            <a:cxnLst/>
            <a:rect l="l" t="t" r="r" b="b"/>
            <a:pathLst>
              <a:path w="644525" h="716280">
                <a:moveTo>
                  <a:pt x="644392" y="0"/>
                </a:moveTo>
                <a:lnTo>
                  <a:pt x="0" y="0"/>
                </a:lnTo>
                <a:lnTo>
                  <a:pt x="644392" y="716026"/>
                </a:lnTo>
                <a:lnTo>
                  <a:pt x="644392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4534" y="205458"/>
            <a:ext cx="511441" cy="5105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8146" y="193674"/>
            <a:ext cx="6727164" cy="604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433C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7570" y="1349502"/>
            <a:ext cx="8334375" cy="2439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9"/>
            <a:ext cx="4803192" cy="571498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85" y="631943"/>
            <a:ext cx="1292225" cy="128664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0" y="4328743"/>
            <a:ext cx="666750" cy="762000"/>
          </a:xfrm>
          <a:custGeom>
            <a:avLst/>
            <a:gdLst/>
            <a:ahLst/>
            <a:cxnLst/>
            <a:rect l="l" t="t" r="r" b="b"/>
            <a:pathLst>
              <a:path w="666750" h="762000">
                <a:moveTo>
                  <a:pt x="0" y="0"/>
                </a:moveTo>
                <a:lnTo>
                  <a:pt x="0" y="160185"/>
                </a:lnTo>
                <a:lnTo>
                  <a:pt x="526237" y="761785"/>
                </a:lnTo>
                <a:lnTo>
                  <a:pt x="666356" y="761785"/>
                </a:lnTo>
                <a:lnTo>
                  <a:pt x="0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75791" y="4509312"/>
            <a:ext cx="29375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Руководитель</a:t>
            </a:r>
            <a:r>
              <a:rPr dirty="0" sz="1200" spc="-4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Федеральной</a:t>
            </a:r>
            <a:r>
              <a:rPr dirty="0" sz="1200" spc="-4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службы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надзору</a:t>
            </a:r>
            <a:r>
              <a:rPr dirty="0" sz="1200" spc="-3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в сфере</a:t>
            </a:r>
            <a:r>
              <a:rPr dirty="0" sz="1200" spc="-25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C63"/>
                </a:solidFill>
                <a:latin typeface="Arial"/>
                <a:cs typeface="Arial"/>
              </a:rPr>
              <a:t>образования</a:t>
            </a:r>
            <a:r>
              <a:rPr dirty="0" sz="1200" spc="-5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C63"/>
                </a:solidFill>
                <a:latin typeface="Arial"/>
                <a:cs typeface="Arial"/>
              </a:rPr>
              <a:t>и</a:t>
            </a:r>
            <a:r>
              <a:rPr dirty="0" sz="1200" spc="10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C63"/>
                </a:solidFill>
                <a:latin typeface="Arial"/>
                <a:cs typeface="Arial"/>
              </a:rPr>
              <a:t>науки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Анзор</a:t>
            </a:r>
            <a:r>
              <a:rPr dirty="0" sz="12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C63"/>
                </a:solidFill>
                <a:latin typeface="Arial"/>
                <a:cs typeface="Arial"/>
              </a:rPr>
              <a:t>Ахмедович</a:t>
            </a:r>
            <a:r>
              <a:rPr dirty="0" sz="12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C63"/>
                </a:solidFill>
                <a:latin typeface="Arial"/>
                <a:cs typeface="Arial"/>
              </a:rPr>
              <a:t>Музаев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5136" y="2326385"/>
            <a:ext cx="3797935" cy="1259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433C63"/>
                </a:solidFill>
                <a:latin typeface="Arial"/>
                <a:cs typeface="Arial"/>
              </a:rPr>
              <a:t>18.03.2026,</a:t>
            </a:r>
            <a:r>
              <a:rPr dirty="0" sz="1300" spc="-7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50" b="1">
                <a:solidFill>
                  <a:srgbClr val="433C63"/>
                </a:solidFill>
                <a:latin typeface="Arial"/>
                <a:cs typeface="Arial"/>
              </a:rPr>
              <a:t>г.</a:t>
            </a:r>
            <a:r>
              <a:rPr dirty="0" sz="1300" spc="-4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433C63"/>
                </a:solidFill>
                <a:latin typeface="Arial"/>
                <a:cs typeface="Arial"/>
              </a:rPr>
              <a:t>Москва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О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проведении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государственной итоговой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аттестации и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всероссийских</a:t>
            </a:r>
            <a:r>
              <a:rPr dirty="0" sz="1400" spc="-6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проверочных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работ</a:t>
            </a:r>
            <a:r>
              <a:rPr dirty="0" sz="1400" spc="-6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в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2025/26</a:t>
            </a:r>
            <a:r>
              <a:rPr dirty="0" sz="1400" spc="-9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учебном</a:t>
            </a:r>
            <a:r>
              <a:rPr dirty="0" sz="1400" spc="-20" b="1">
                <a:solidFill>
                  <a:srgbClr val="433C63"/>
                </a:solidFill>
                <a:latin typeface="Arial"/>
                <a:cs typeface="Arial"/>
              </a:rPr>
              <a:t> году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285115">
              <a:lnSpc>
                <a:spcPct val="100000"/>
              </a:lnSpc>
              <a:spcBef>
                <a:spcPts val="95"/>
              </a:spcBef>
            </a:pPr>
            <a:r>
              <a:rPr dirty="0"/>
              <a:t>ВПР</a:t>
            </a:r>
            <a:r>
              <a:rPr dirty="0" spc="-65"/>
              <a:t> </a:t>
            </a:r>
            <a:r>
              <a:rPr dirty="0"/>
              <a:t>–</a:t>
            </a:r>
            <a:r>
              <a:rPr dirty="0" spc="-50"/>
              <a:t> </a:t>
            </a:r>
            <a:r>
              <a:rPr dirty="0" spc="-10"/>
              <a:t>федеральное</a:t>
            </a:r>
            <a:r>
              <a:rPr dirty="0" spc="-45"/>
              <a:t> </a:t>
            </a:r>
            <a:r>
              <a:rPr dirty="0"/>
              <a:t>мероприятие</a:t>
            </a:r>
            <a:r>
              <a:rPr dirty="0" spc="-35"/>
              <a:t> </a:t>
            </a:r>
            <a:r>
              <a:rPr dirty="0"/>
              <a:t>по</a:t>
            </a:r>
            <a:r>
              <a:rPr dirty="0" spc="-60"/>
              <a:t> </a:t>
            </a:r>
            <a:r>
              <a:rPr dirty="0"/>
              <a:t>оценке</a:t>
            </a:r>
            <a:r>
              <a:rPr dirty="0" spc="-55"/>
              <a:t> </a:t>
            </a:r>
            <a:r>
              <a:rPr dirty="0" spc="-10"/>
              <a:t>качества</a:t>
            </a:r>
          </a:p>
          <a:p>
            <a:pPr algn="ctr" marL="285115">
              <a:lnSpc>
                <a:spcPct val="100000"/>
              </a:lnSpc>
            </a:pPr>
            <a:r>
              <a:rPr dirty="0"/>
              <a:t>образования</a:t>
            </a:r>
            <a:r>
              <a:rPr dirty="0" spc="-60"/>
              <a:t> </a:t>
            </a:r>
            <a:r>
              <a:rPr dirty="0"/>
              <a:t>(МОКО).</a:t>
            </a:r>
            <a:r>
              <a:rPr dirty="0" spc="-65"/>
              <a:t> </a:t>
            </a:r>
            <a:r>
              <a:rPr dirty="0" spc="-20"/>
              <a:t>Нормативно-</a:t>
            </a:r>
            <a:r>
              <a:rPr dirty="0"/>
              <a:t>правовое</a:t>
            </a:r>
            <a:r>
              <a:rPr dirty="0" spc="-40"/>
              <a:t> </a:t>
            </a:r>
            <a:r>
              <a:rPr dirty="0" spc="-10"/>
              <a:t>регулирование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08686" y="1069086"/>
            <a:ext cx="8668385" cy="1569720"/>
          </a:xfrm>
          <a:custGeom>
            <a:avLst/>
            <a:gdLst/>
            <a:ahLst/>
            <a:cxnLst/>
            <a:rect l="l" t="t" r="r" b="b"/>
            <a:pathLst>
              <a:path w="8668385" h="1569720">
                <a:moveTo>
                  <a:pt x="0" y="121919"/>
                </a:moveTo>
                <a:lnTo>
                  <a:pt x="9580" y="74473"/>
                </a:lnTo>
                <a:lnTo>
                  <a:pt x="35709" y="35718"/>
                </a:lnTo>
                <a:lnTo>
                  <a:pt x="74462" y="9584"/>
                </a:lnTo>
                <a:lnTo>
                  <a:pt x="121920" y="0"/>
                </a:lnTo>
                <a:lnTo>
                  <a:pt x="8546058" y="0"/>
                </a:lnTo>
                <a:lnTo>
                  <a:pt x="8593505" y="9584"/>
                </a:lnTo>
                <a:lnTo>
                  <a:pt x="8632259" y="35718"/>
                </a:lnTo>
                <a:lnTo>
                  <a:pt x="8658394" y="74473"/>
                </a:lnTo>
                <a:lnTo>
                  <a:pt x="8667978" y="121919"/>
                </a:lnTo>
                <a:lnTo>
                  <a:pt x="8667978" y="1447800"/>
                </a:lnTo>
                <a:lnTo>
                  <a:pt x="8658394" y="1495246"/>
                </a:lnTo>
                <a:lnTo>
                  <a:pt x="8632259" y="1534001"/>
                </a:lnTo>
                <a:lnTo>
                  <a:pt x="8593505" y="1560135"/>
                </a:lnTo>
                <a:lnTo>
                  <a:pt x="8546058" y="1569720"/>
                </a:lnTo>
                <a:lnTo>
                  <a:pt x="121920" y="1569720"/>
                </a:lnTo>
                <a:lnTo>
                  <a:pt x="74462" y="1560135"/>
                </a:lnTo>
                <a:lnTo>
                  <a:pt x="35709" y="1534001"/>
                </a:lnTo>
                <a:lnTo>
                  <a:pt x="9580" y="1495246"/>
                </a:lnTo>
                <a:lnTo>
                  <a:pt x="0" y="1447800"/>
                </a:lnTo>
                <a:lnTo>
                  <a:pt x="0" y="121919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23983" y="1505634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07505" y="2771139"/>
            <a:ext cx="8681085" cy="2149475"/>
            <a:chOff x="207505" y="2771139"/>
            <a:chExt cx="8681085" cy="2149475"/>
          </a:xfrm>
        </p:grpSpPr>
        <p:sp>
          <p:nvSpPr>
            <p:cNvPr id="6" name="object 6" descr=""/>
            <p:cNvSpPr/>
            <p:nvPr/>
          </p:nvSpPr>
          <p:spPr>
            <a:xfrm>
              <a:off x="213855" y="2777489"/>
              <a:ext cx="8668385" cy="2136775"/>
            </a:xfrm>
            <a:custGeom>
              <a:avLst/>
              <a:gdLst/>
              <a:ahLst/>
              <a:cxnLst/>
              <a:rect l="l" t="t" r="r" b="b"/>
              <a:pathLst>
                <a:path w="8668385" h="2136775">
                  <a:moveTo>
                    <a:pt x="0" y="178308"/>
                  </a:moveTo>
                  <a:lnTo>
                    <a:pt x="6368" y="130924"/>
                  </a:lnTo>
                  <a:lnTo>
                    <a:pt x="24341" y="88335"/>
                  </a:lnTo>
                  <a:lnTo>
                    <a:pt x="52219" y="52244"/>
                  </a:lnTo>
                  <a:lnTo>
                    <a:pt x="88303" y="24355"/>
                  </a:lnTo>
                  <a:lnTo>
                    <a:pt x="130895" y="6372"/>
                  </a:lnTo>
                  <a:lnTo>
                    <a:pt x="178295" y="0"/>
                  </a:lnTo>
                  <a:lnTo>
                    <a:pt x="8489708" y="0"/>
                  </a:lnTo>
                  <a:lnTo>
                    <a:pt x="8537092" y="6372"/>
                  </a:lnTo>
                  <a:lnTo>
                    <a:pt x="8579681" y="24355"/>
                  </a:lnTo>
                  <a:lnTo>
                    <a:pt x="8615772" y="52244"/>
                  </a:lnTo>
                  <a:lnTo>
                    <a:pt x="8643660" y="88335"/>
                  </a:lnTo>
                  <a:lnTo>
                    <a:pt x="8661643" y="130924"/>
                  </a:lnTo>
                  <a:lnTo>
                    <a:pt x="8668016" y="178308"/>
                  </a:lnTo>
                  <a:lnTo>
                    <a:pt x="8668016" y="1958251"/>
                  </a:lnTo>
                  <a:lnTo>
                    <a:pt x="8661643" y="2005646"/>
                  </a:lnTo>
                  <a:lnTo>
                    <a:pt x="8643660" y="2048237"/>
                  </a:lnTo>
                  <a:lnTo>
                    <a:pt x="8615772" y="2084322"/>
                  </a:lnTo>
                  <a:lnTo>
                    <a:pt x="8579681" y="2112202"/>
                  </a:lnTo>
                  <a:lnTo>
                    <a:pt x="8537092" y="2130177"/>
                  </a:lnTo>
                  <a:lnTo>
                    <a:pt x="8489708" y="2136546"/>
                  </a:lnTo>
                  <a:lnTo>
                    <a:pt x="178295" y="2136546"/>
                  </a:lnTo>
                  <a:lnTo>
                    <a:pt x="130895" y="2130177"/>
                  </a:lnTo>
                  <a:lnTo>
                    <a:pt x="88303" y="2112202"/>
                  </a:lnTo>
                  <a:lnTo>
                    <a:pt x="52219" y="2084322"/>
                  </a:lnTo>
                  <a:lnTo>
                    <a:pt x="24341" y="2048237"/>
                  </a:lnTo>
                  <a:lnTo>
                    <a:pt x="6368" y="2005646"/>
                  </a:lnTo>
                  <a:lnTo>
                    <a:pt x="0" y="1958251"/>
                  </a:lnTo>
                  <a:lnTo>
                    <a:pt x="0" y="178308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96511" y="2857753"/>
              <a:ext cx="4170679" cy="1418590"/>
            </a:xfrm>
            <a:custGeom>
              <a:avLst/>
              <a:gdLst/>
              <a:ahLst/>
              <a:cxnLst/>
              <a:rect l="l" t="t" r="r" b="b"/>
              <a:pathLst>
                <a:path w="4170679" h="1418589">
                  <a:moveTo>
                    <a:pt x="0" y="114426"/>
                  </a:moveTo>
                  <a:lnTo>
                    <a:pt x="9005" y="69919"/>
                  </a:lnTo>
                  <a:lnTo>
                    <a:pt x="33559" y="33543"/>
                  </a:lnTo>
                  <a:lnTo>
                    <a:pt x="69973" y="9003"/>
                  </a:lnTo>
                  <a:lnTo>
                    <a:pt x="114553" y="0"/>
                  </a:lnTo>
                  <a:lnTo>
                    <a:pt x="4055998" y="0"/>
                  </a:lnTo>
                  <a:lnTo>
                    <a:pt x="4100579" y="9003"/>
                  </a:lnTo>
                  <a:lnTo>
                    <a:pt x="4136993" y="33543"/>
                  </a:lnTo>
                  <a:lnTo>
                    <a:pt x="4161547" y="69919"/>
                  </a:lnTo>
                  <a:lnTo>
                    <a:pt x="4170553" y="114426"/>
                  </a:lnTo>
                  <a:lnTo>
                    <a:pt x="4170553" y="1303908"/>
                  </a:lnTo>
                  <a:lnTo>
                    <a:pt x="4161547" y="1348489"/>
                  </a:lnTo>
                  <a:lnTo>
                    <a:pt x="4136993" y="1384903"/>
                  </a:lnTo>
                  <a:lnTo>
                    <a:pt x="4100579" y="1409457"/>
                  </a:lnTo>
                  <a:lnTo>
                    <a:pt x="4055998" y="1418462"/>
                  </a:lnTo>
                  <a:lnTo>
                    <a:pt x="114553" y="1418462"/>
                  </a:lnTo>
                  <a:lnTo>
                    <a:pt x="69973" y="1409457"/>
                  </a:lnTo>
                  <a:lnTo>
                    <a:pt x="33559" y="1384903"/>
                  </a:lnTo>
                  <a:lnTo>
                    <a:pt x="9005" y="1348489"/>
                  </a:lnTo>
                  <a:lnTo>
                    <a:pt x="0" y="1303908"/>
                  </a:lnTo>
                  <a:lnTo>
                    <a:pt x="0" y="114426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7951" y="5071973"/>
            <a:ext cx="738822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4719" marR="5080" indent="-922655">
              <a:lnSpc>
                <a:spcPct val="100000"/>
              </a:lnSpc>
              <a:spcBef>
                <a:spcPts val="105"/>
              </a:spcBef>
              <a:tabLst>
                <a:tab pos="4034154" algn="l"/>
              </a:tabLst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2024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сопоставительные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исследования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проводятся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РОИВ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согласованию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Рособрнадзором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	снижение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нагрузки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87646" y="2942335"/>
            <a:ext cx="3790315" cy="86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1653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ФООП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вошли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кодификаторы</a:t>
            </a:r>
            <a:r>
              <a:rPr dirty="0" sz="10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проверяемых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метапредметным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предметным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результатам</a:t>
            </a:r>
            <a:endParaRPr sz="1000">
              <a:latin typeface="Arial"/>
              <a:cs typeface="Arial"/>
            </a:endParaRPr>
          </a:p>
          <a:p>
            <a:pPr marL="268605">
              <a:lnSpc>
                <a:spcPct val="100000"/>
              </a:lnSpc>
            </a:pP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освоения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 программ</a:t>
            </a:r>
            <a:r>
              <a:rPr dirty="0" sz="10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элементов</a:t>
            </a:r>
            <a:endParaRPr sz="10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tabLst>
                <a:tab pos="603885" algn="l"/>
                <a:tab pos="3665220" algn="l"/>
              </a:tabLst>
            </a:pPr>
            <a:r>
              <a:rPr dirty="0" u="dash" sz="1000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содержания</a:t>
            </a:r>
            <a:r>
              <a:rPr dirty="0" u="dash" sz="1000" spc="-5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для</a:t>
            </a:r>
            <a:r>
              <a:rPr dirty="0" u="dash" sz="1000" spc="-3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использования</a:t>
            </a:r>
            <a:r>
              <a:rPr dirty="0" u="dash" sz="1000" spc="-2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в</a:t>
            </a:r>
            <a:r>
              <a:rPr dirty="0" u="dash" sz="1000" spc="-45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 </a:t>
            </a:r>
            <a:r>
              <a:rPr dirty="0" u="dash" sz="1000" spc="-2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МОКО</a:t>
            </a:r>
            <a:r>
              <a:rPr dirty="0" u="dash" sz="1000" b="1">
                <a:solidFill>
                  <a:srgbClr val="433E69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учтены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поурочном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планировании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76978" y="3856990"/>
            <a:ext cx="38106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545">
              <a:lnSpc>
                <a:spcPct val="100000"/>
              </a:lnSpc>
              <a:spcBef>
                <a:spcPts val="95"/>
              </a:spcBef>
            </a:pP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Контрольные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(в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том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0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ВПР)</a:t>
            </a:r>
            <a:r>
              <a:rPr dirty="0" sz="10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ограничены</a:t>
            </a:r>
            <a:r>
              <a:rPr dirty="0" sz="10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10%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от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объема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выделенного</a:t>
            </a:r>
            <a:r>
              <a:rPr dirty="0" sz="10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учебный</a:t>
            </a:r>
            <a:r>
              <a:rPr dirty="0" sz="10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433E69"/>
                </a:solidFill>
                <a:latin typeface="Arial"/>
                <a:cs typeface="Arial"/>
              </a:rPr>
              <a:t>предмет учебного</a:t>
            </a:r>
            <a:r>
              <a:rPr dirty="0" sz="10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433E69"/>
                </a:solidFill>
                <a:latin typeface="Arial"/>
                <a:cs typeface="Arial"/>
              </a:rPr>
              <a:t>времени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6104509" y="1205357"/>
            <a:ext cx="2348865" cy="528320"/>
          </a:xfrm>
          <a:custGeom>
            <a:avLst/>
            <a:gdLst/>
            <a:ahLst/>
            <a:cxnLst/>
            <a:rect l="l" t="t" r="r" b="b"/>
            <a:pathLst>
              <a:path w="2348865" h="528319">
                <a:moveTo>
                  <a:pt x="0" y="88010"/>
                </a:moveTo>
                <a:lnTo>
                  <a:pt x="6911" y="53792"/>
                </a:lnTo>
                <a:lnTo>
                  <a:pt x="25765" y="25812"/>
                </a:lnTo>
                <a:lnTo>
                  <a:pt x="53738" y="6929"/>
                </a:lnTo>
                <a:lnTo>
                  <a:pt x="88011" y="0"/>
                </a:lnTo>
                <a:lnTo>
                  <a:pt x="2260472" y="0"/>
                </a:lnTo>
                <a:lnTo>
                  <a:pt x="2294745" y="6929"/>
                </a:lnTo>
                <a:lnTo>
                  <a:pt x="2322718" y="25812"/>
                </a:lnTo>
                <a:lnTo>
                  <a:pt x="2341572" y="53792"/>
                </a:lnTo>
                <a:lnTo>
                  <a:pt x="2348484" y="88010"/>
                </a:lnTo>
                <a:lnTo>
                  <a:pt x="2348484" y="439800"/>
                </a:lnTo>
                <a:lnTo>
                  <a:pt x="2341572" y="474019"/>
                </a:lnTo>
                <a:lnTo>
                  <a:pt x="2322718" y="501999"/>
                </a:lnTo>
                <a:lnTo>
                  <a:pt x="2294745" y="520882"/>
                </a:lnTo>
                <a:lnTo>
                  <a:pt x="2260472" y="527812"/>
                </a:lnTo>
                <a:lnTo>
                  <a:pt x="88011" y="527812"/>
                </a:lnTo>
                <a:lnTo>
                  <a:pt x="53738" y="520882"/>
                </a:lnTo>
                <a:lnTo>
                  <a:pt x="25765" y="501999"/>
                </a:lnTo>
                <a:lnTo>
                  <a:pt x="6911" y="474019"/>
                </a:lnTo>
                <a:lnTo>
                  <a:pt x="0" y="439800"/>
                </a:lnTo>
                <a:lnTo>
                  <a:pt x="0" y="8801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292722" y="1292478"/>
            <a:ext cx="197294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6111747" y="1916557"/>
            <a:ext cx="2348865" cy="612140"/>
          </a:xfrm>
          <a:custGeom>
            <a:avLst/>
            <a:gdLst/>
            <a:ahLst/>
            <a:cxnLst/>
            <a:rect l="l" t="t" r="r" b="b"/>
            <a:pathLst>
              <a:path w="2348865" h="612139">
                <a:moveTo>
                  <a:pt x="0" y="101980"/>
                </a:moveTo>
                <a:lnTo>
                  <a:pt x="8004" y="62257"/>
                </a:lnTo>
                <a:lnTo>
                  <a:pt x="29844" y="29844"/>
                </a:lnTo>
                <a:lnTo>
                  <a:pt x="62257" y="8004"/>
                </a:lnTo>
                <a:lnTo>
                  <a:pt x="101980" y="0"/>
                </a:lnTo>
                <a:lnTo>
                  <a:pt x="2246376" y="0"/>
                </a:lnTo>
                <a:lnTo>
                  <a:pt x="2286099" y="8004"/>
                </a:lnTo>
                <a:lnTo>
                  <a:pt x="2318511" y="29844"/>
                </a:lnTo>
                <a:lnTo>
                  <a:pt x="2340352" y="62257"/>
                </a:lnTo>
                <a:lnTo>
                  <a:pt x="2348356" y="101980"/>
                </a:lnTo>
                <a:lnTo>
                  <a:pt x="2348356" y="509904"/>
                </a:lnTo>
                <a:lnTo>
                  <a:pt x="2340352" y="549648"/>
                </a:lnTo>
                <a:lnTo>
                  <a:pt x="2318511" y="582104"/>
                </a:lnTo>
                <a:lnTo>
                  <a:pt x="2286099" y="603988"/>
                </a:lnTo>
                <a:lnTo>
                  <a:pt x="2246376" y="612012"/>
                </a:lnTo>
                <a:lnTo>
                  <a:pt x="101980" y="612012"/>
                </a:lnTo>
                <a:lnTo>
                  <a:pt x="62257" y="603988"/>
                </a:lnTo>
                <a:lnTo>
                  <a:pt x="29844" y="582104"/>
                </a:lnTo>
                <a:lnTo>
                  <a:pt x="8004" y="549648"/>
                </a:lnTo>
                <a:lnTo>
                  <a:pt x="0" y="509904"/>
                </a:lnTo>
                <a:lnTo>
                  <a:pt x="0" y="101980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348221" y="1902714"/>
            <a:ext cx="1877060" cy="61785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 indent="-635">
              <a:lnSpc>
                <a:spcPct val="89800"/>
              </a:lnSpc>
              <a:spcBef>
                <a:spcPts val="234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правила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ГИС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«ФИС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ОКО»,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предназначенной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обеспечения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МОКО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8299" y="1176147"/>
            <a:ext cx="5557520" cy="1180465"/>
            <a:chOff x="468299" y="1176147"/>
            <a:chExt cx="5557520" cy="1180465"/>
          </a:xfrm>
        </p:grpSpPr>
        <p:sp>
          <p:nvSpPr>
            <p:cNvPr id="16" name="object 16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430" y="179070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738621" y="129959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430" y="179070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732"/>
                  </a:lnTo>
                  <a:lnTo>
                    <a:pt x="136778" y="268732"/>
                  </a:lnTo>
                  <a:lnTo>
                    <a:pt x="136778" y="358267"/>
                  </a:lnTo>
                  <a:lnTo>
                    <a:pt x="273557" y="179197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45733" y="1991741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7" y="179197"/>
                  </a:lnTo>
                  <a:lnTo>
                    <a:pt x="136778" y="358267"/>
                  </a:lnTo>
                  <a:lnTo>
                    <a:pt x="136778" y="268732"/>
                  </a:lnTo>
                  <a:lnTo>
                    <a:pt x="0" y="268732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5090363" y="0"/>
                  </a:moveTo>
                  <a:lnTo>
                    <a:pt x="89230" y="0"/>
                  </a:lnTo>
                  <a:lnTo>
                    <a:pt x="54499" y="7020"/>
                  </a:lnTo>
                  <a:lnTo>
                    <a:pt x="26136" y="26161"/>
                  </a:lnTo>
                  <a:lnTo>
                    <a:pt x="7012" y="54542"/>
                  </a:lnTo>
                  <a:lnTo>
                    <a:pt x="0" y="89280"/>
                  </a:lnTo>
                  <a:lnTo>
                    <a:pt x="0" y="446277"/>
                  </a:lnTo>
                  <a:lnTo>
                    <a:pt x="7012" y="480996"/>
                  </a:lnTo>
                  <a:lnTo>
                    <a:pt x="26136" y="509333"/>
                  </a:lnTo>
                  <a:lnTo>
                    <a:pt x="54499" y="528431"/>
                  </a:lnTo>
                  <a:lnTo>
                    <a:pt x="89230" y="535431"/>
                  </a:lnTo>
                  <a:lnTo>
                    <a:pt x="5090363" y="535431"/>
                  </a:lnTo>
                  <a:lnTo>
                    <a:pt x="5125101" y="528431"/>
                  </a:lnTo>
                  <a:lnTo>
                    <a:pt x="5153482" y="509333"/>
                  </a:lnTo>
                  <a:lnTo>
                    <a:pt x="5172623" y="480996"/>
                  </a:lnTo>
                  <a:lnTo>
                    <a:pt x="5179644" y="446277"/>
                  </a:lnTo>
                  <a:lnTo>
                    <a:pt x="5179644" y="89280"/>
                  </a:lnTo>
                  <a:lnTo>
                    <a:pt x="5172623" y="54542"/>
                  </a:lnTo>
                  <a:lnTo>
                    <a:pt x="5153482" y="26162"/>
                  </a:lnTo>
                  <a:lnTo>
                    <a:pt x="5125101" y="7020"/>
                  </a:lnTo>
                  <a:lnTo>
                    <a:pt x="509036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74649" y="1182497"/>
              <a:ext cx="5179695" cy="535940"/>
            </a:xfrm>
            <a:custGeom>
              <a:avLst/>
              <a:gdLst/>
              <a:ahLst/>
              <a:cxnLst/>
              <a:rect l="l" t="t" r="r" b="b"/>
              <a:pathLst>
                <a:path w="5179695" h="535939">
                  <a:moveTo>
                    <a:pt x="0" y="89280"/>
                  </a:moveTo>
                  <a:lnTo>
                    <a:pt x="7012" y="54542"/>
                  </a:lnTo>
                  <a:lnTo>
                    <a:pt x="26136" y="26161"/>
                  </a:lnTo>
                  <a:lnTo>
                    <a:pt x="54499" y="7020"/>
                  </a:lnTo>
                  <a:lnTo>
                    <a:pt x="89230" y="0"/>
                  </a:lnTo>
                  <a:lnTo>
                    <a:pt x="5090363" y="0"/>
                  </a:lnTo>
                  <a:lnTo>
                    <a:pt x="5125101" y="7020"/>
                  </a:lnTo>
                  <a:lnTo>
                    <a:pt x="5153482" y="26162"/>
                  </a:lnTo>
                  <a:lnTo>
                    <a:pt x="5172623" y="54542"/>
                  </a:lnTo>
                  <a:lnTo>
                    <a:pt x="5179644" y="89280"/>
                  </a:lnTo>
                  <a:lnTo>
                    <a:pt x="5179644" y="446277"/>
                  </a:lnTo>
                  <a:lnTo>
                    <a:pt x="5172623" y="480996"/>
                  </a:lnTo>
                  <a:lnTo>
                    <a:pt x="5153482" y="509333"/>
                  </a:lnTo>
                  <a:lnTo>
                    <a:pt x="5125101" y="528431"/>
                  </a:lnTo>
                  <a:lnTo>
                    <a:pt x="5090363" y="535431"/>
                  </a:lnTo>
                  <a:lnTo>
                    <a:pt x="89230" y="535431"/>
                  </a:lnTo>
                  <a:lnTo>
                    <a:pt x="54499" y="528431"/>
                  </a:lnTo>
                  <a:lnTo>
                    <a:pt x="26136" y="509333"/>
                  </a:lnTo>
                  <a:lnTo>
                    <a:pt x="7012" y="480996"/>
                  </a:lnTo>
                  <a:lnTo>
                    <a:pt x="0" y="446277"/>
                  </a:lnTo>
                  <a:lnTo>
                    <a:pt x="0" y="89280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94970" y="5043004"/>
            <a:ext cx="8676640" cy="450215"/>
            <a:chOff x="194970" y="5043004"/>
            <a:chExt cx="8676640" cy="450215"/>
          </a:xfrm>
        </p:grpSpPr>
        <p:sp>
          <p:nvSpPr>
            <p:cNvPr id="23" name="object 23" descr=""/>
            <p:cNvSpPr/>
            <p:nvPr/>
          </p:nvSpPr>
          <p:spPr>
            <a:xfrm>
              <a:off x="201320" y="5049354"/>
              <a:ext cx="8663940" cy="437515"/>
            </a:xfrm>
            <a:custGeom>
              <a:avLst/>
              <a:gdLst/>
              <a:ahLst/>
              <a:cxnLst/>
              <a:rect l="l" t="t" r="r" b="b"/>
              <a:pathLst>
                <a:path w="8663940" h="437514">
                  <a:moveTo>
                    <a:pt x="0" y="72923"/>
                  </a:moveTo>
                  <a:lnTo>
                    <a:pt x="5729" y="44539"/>
                  </a:lnTo>
                  <a:lnTo>
                    <a:pt x="21353" y="21359"/>
                  </a:lnTo>
                  <a:lnTo>
                    <a:pt x="44528" y="5731"/>
                  </a:lnTo>
                  <a:lnTo>
                    <a:pt x="72910" y="0"/>
                  </a:lnTo>
                  <a:lnTo>
                    <a:pt x="8590762" y="0"/>
                  </a:lnTo>
                  <a:lnTo>
                    <a:pt x="8619137" y="5731"/>
                  </a:lnTo>
                  <a:lnTo>
                    <a:pt x="8642308" y="21359"/>
                  </a:lnTo>
                  <a:lnTo>
                    <a:pt x="8657931" y="44539"/>
                  </a:lnTo>
                  <a:lnTo>
                    <a:pt x="8663660" y="72923"/>
                  </a:lnTo>
                  <a:lnTo>
                    <a:pt x="8663660" y="364578"/>
                  </a:lnTo>
                  <a:lnTo>
                    <a:pt x="8657931" y="392960"/>
                  </a:lnTo>
                  <a:lnTo>
                    <a:pt x="8642308" y="416136"/>
                  </a:lnTo>
                  <a:lnTo>
                    <a:pt x="8619137" y="431760"/>
                  </a:lnTo>
                  <a:lnTo>
                    <a:pt x="8590762" y="437489"/>
                  </a:lnTo>
                  <a:lnTo>
                    <a:pt x="72910" y="437489"/>
                  </a:lnTo>
                  <a:lnTo>
                    <a:pt x="44528" y="431760"/>
                  </a:lnTo>
                  <a:lnTo>
                    <a:pt x="21353" y="416136"/>
                  </a:lnTo>
                  <a:lnTo>
                    <a:pt x="5729" y="392960"/>
                  </a:lnTo>
                  <a:lnTo>
                    <a:pt x="0" y="364578"/>
                  </a:lnTo>
                  <a:lnTo>
                    <a:pt x="0" y="7292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201294" y="0"/>
                  </a:moveTo>
                  <a:lnTo>
                    <a:pt x="201294" y="49174"/>
                  </a:lnTo>
                  <a:lnTo>
                    <a:pt x="0" y="49174"/>
                  </a:lnTo>
                  <a:lnTo>
                    <a:pt x="0" y="147535"/>
                  </a:lnTo>
                  <a:lnTo>
                    <a:pt x="201294" y="147535"/>
                  </a:lnTo>
                  <a:lnTo>
                    <a:pt x="201294" y="196710"/>
                  </a:lnTo>
                  <a:lnTo>
                    <a:pt x="299592" y="98348"/>
                  </a:lnTo>
                  <a:lnTo>
                    <a:pt x="201294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52798" y="5250637"/>
              <a:ext cx="299720" cy="196850"/>
            </a:xfrm>
            <a:custGeom>
              <a:avLst/>
              <a:gdLst/>
              <a:ahLst/>
              <a:cxnLst/>
              <a:rect l="l" t="t" r="r" b="b"/>
              <a:pathLst>
                <a:path w="299720" h="196850">
                  <a:moveTo>
                    <a:pt x="0" y="49174"/>
                  </a:moveTo>
                  <a:lnTo>
                    <a:pt x="201294" y="49174"/>
                  </a:lnTo>
                  <a:lnTo>
                    <a:pt x="201294" y="0"/>
                  </a:lnTo>
                  <a:lnTo>
                    <a:pt x="299592" y="98348"/>
                  </a:lnTo>
                  <a:lnTo>
                    <a:pt x="201294" y="196710"/>
                  </a:lnTo>
                  <a:lnTo>
                    <a:pt x="201294" y="147535"/>
                  </a:lnTo>
                  <a:lnTo>
                    <a:pt x="0" y="147535"/>
                  </a:lnTo>
                  <a:lnTo>
                    <a:pt x="0" y="49174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604639" y="4334255"/>
            <a:ext cx="4162425" cy="492759"/>
          </a:xfrm>
          <a:custGeom>
            <a:avLst/>
            <a:gdLst/>
            <a:ahLst/>
            <a:cxnLst/>
            <a:rect l="l" t="t" r="r" b="b"/>
            <a:pathLst>
              <a:path w="4162425" h="492760">
                <a:moveTo>
                  <a:pt x="0" y="82169"/>
                </a:moveTo>
                <a:lnTo>
                  <a:pt x="6463" y="50202"/>
                </a:lnTo>
                <a:lnTo>
                  <a:pt x="24082" y="24082"/>
                </a:lnTo>
                <a:lnTo>
                  <a:pt x="50202" y="6463"/>
                </a:lnTo>
                <a:lnTo>
                  <a:pt x="82169" y="0"/>
                </a:lnTo>
                <a:lnTo>
                  <a:pt x="4080256" y="0"/>
                </a:lnTo>
                <a:lnTo>
                  <a:pt x="4112222" y="6463"/>
                </a:lnTo>
                <a:lnTo>
                  <a:pt x="4138342" y="24082"/>
                </a:lnTo>
                <a:lnTo>
                  <a:pt x="4155961" y="50202"/>
                </a:lnTo>
                <a:lnTo>
                  <a:pt x="4162425" y="82169"/>
                </a:lnTo>
                <a:lnTo>
                  <a:pt x="4162425" y="410552"/>
                </a:lnTo>
                <a:lnTo>
                  <a:pt x="4155961" y="442516"/>
                </a:lnTo>
                <a:lnTo>
                  <a:pt x="4138342" y="468618"/>
                </a:lnTo>
                <a:lnTo>
                  <a:pt x="4112222" y="486217"/>
                </a:lnTo>
                <a:lnTo>
                  <a:pt x="4080256" y="492671"/>
                </a:lnTo>
                <a:lnTo>
                  <a:pt x="82169" y="492671"/>
                </a:lnTo>
                <a:lnTo>
                  <a:pt x="50202" y="486217"/>
                </a:lnTo>
                <a:lnTo>
                  <a:pt x="24082" y="468618"/>
                </a:lnTo>
                <a:lnTo>
                  <a:pt x="6463" y="442516"/>
                </a:lnTo>
                <a:lnTo>
                  <a:pt x="0" y="410552"/>
                </a:lnTo>
                <a:lnTo>
                  <a:pt x="0" y="82169"/>
                </a:lnTo>
                <a:close/>
              </a:path>
            </a:pathLst>
          </a:custGeom>
          <a:ln w="12700">
            <a:solidFill>
              <a:srgbClr val="DAE2F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4918964" y="4324603"/>
            <a:ext cx="3535045" cy="5054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Определены</a:t>
            </a:r>
            <a:r>
              <a:rPr dirty="0" sz="1050" spc="-7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состав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участников,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сроки,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ts val="1250"/>
              </a:lnSpc>
              <a:spcBef>
                <a:spcPts val="50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продолжительность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проведения,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учебных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предметов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учебном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464921" y="2847594"/>
            <a:ext cx="7991475" cy="1455420"/>
            <a:chOff x="464921" y="2847594"/>
            <a:chExt cx="7991475" cy="1455420"/>
          </a:xfrm>
        </p:grpSpPr>
        <p:sp>
          <p:nvSpPr>
            <p:cNvPr id="29" name="object 29" descr=""/>
            <p:cNvSpPr/>
            <p:nvPr/>
          </p:nvSpPr>
          <p:spPr>
            <a:xfrm>
              <a:off x="4905755" y="3830066"/>
              <a:ext cx="3547745" cy="0"/>
            </a:xfrm>
            <a:custGeom>
              <a:avLst/>
              <a:gdLst/>
              <a:ahLst/>
              <a:cxnLst/>
              <a:rect l="l" t="t" r="r" b="b"/>
              <a:pathLst>
                <a:path w="3547745" h="0">
                  <a:moveTo>
                    <a:pt x="0" y="0"/>
                  </a:moveTo>
                  <a:lnTo>
                    <a:pt x="3547237" y="0"/>
                  </a:lnTo>
                </a:path>
              </a:pathLst>
            </a:custGeom>
            <a:ln w="6350">
              <a:solidFill>
                <a:srgbClr val="4471C4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3510178" y="0"/>
                  </a:moveTo>
                  <a:lnTo>
                    <a:pt x="87985" y="0"/>
                  </a:lnTo>
                  <a:lnTo>
                    <a:pt x="53738" y="6929"/>
                  </a:lnTo>
                  <a:lnTo>
                    <a:pt x="25771" y="25812"/>
                  </a:lnTo>
                  <a:lnTo>
                    <a:pt x="6914" y="53792"/>
                  </a:lnTo>
                  <a:lnTo>
                    <a:pt x="0" y="88011"/>
                  </a:lnTo>
                  <a:lnTo>
                    <a:pt x="0" y="1354328"/>
                  </a:lnTo>
                  <a:lnTo>
                    <a:pt x="6914" y="1388600"/>
                  </a:lnTo>
                  <a:lnTo>
                    <a:pt x="25771" y="1416573"/>
                  </a:lnTo>
                  <a:lnTo>
                    <a:pt x="53738" y="1435427"/>
                  </a:lnTo>
                  <a:lnTo>
                    <a:pt x="87985" y="1442339"/>
                  </a:lnTo>
                  <a:lnTo>
                    <a:pt x="3510178" y="1442339"/>
                  </a:lnTo>
                  <a:lnTo>
                    <a:pt x="3544450" y="1435427"/>
                  </a:lnTo>
                  <a:lnTo>
                    <a:pt x="3572424" y="1416573"/>
                  </a:lnTo>
                  <a:lnTo>
                    <a:pt x="3591277" y="1388600"/>
                  </a:lnTo>
                  <a:lnTo>
                    <a:pt x="3598189" y="1354328"/>
                  </a:lnTo>
                  <a:lnTo>
                    <a:pt x="3598189" y="88011"/>
                  </a:lnTo>
                  <a:lnTo>
                    <a:pt x="3591277" y="53792"/>
                  </a:lnTo>
                  <a:lnTo>
                    <a:pt x="3572424" y="25812"/>
                  </a:lnTo>
                  <a:lnTo>
                    <a:pt x="3544450" y="6929"/>
                  </a:lnTo>
                  <a:lnTo>
                    <a:pt x="35101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1271" y="2853944"/>
              <a:ext cx="3598545" cy="1442720"/>
            </a:xfrm>
            <a:custGeom>
              <a:avLst/>
              <a:gdLst/>
              <a:ahLst/>
              <a:cxnLst/>
              <a:rect l="l" t="t" r="r" b="b"/>
              <a:pathLst>
                <a:path w="3598545" h="1442720">
                  <a:moveTo>
                    <a:pt x="0" y="88011"/>
                  </a:moveTo>
                  <a:lnTo>
                    <a:pt x="6914" y="53792"/>
                  </a:lnTo>
                  <a:lnTo>
                    <a:pt x="25771" y="25812"/>
                  </a:lnTo>
                  <a:lnTo>
                    <a:pt x="53738" y="6929"/>
                  </a:lnTo>
                  <a:lnTo>
                    <a:pt x="87985" y="0"/>
                  </a:lnTo>
                  <a:lnTo>
                    <a:pt x="3510178" y="0"/>
                  </a:lnTo>
                  <a:lnTo>
                    <a:pt x="3544450" y="6929"/>
                  </a:lnTo>
                  <a:lnTo>
                    <a:pt x="3572424" y="25812"/>
                  </a:lnTo>
                  <a:lnTo>
                    <a:pt x="3591277" y="53792"/>
                  </a:lnTo>
                  <a:lnTo>
                    <a:pt x="3598189" y="88011"/>
                  </a:lnTo>
                  <a:lnTo>
                    <a:pt x="3598189" y="1354328"/>
                  </a:lnTo>
                  <a:lnTo>
                    <a:pt x="3591277" y="1388600"/>
                  </a:lnTo>
                  <a:lnTo>
                    <a:pt x="3572424" y="1416573"/>
                  </a:lnTo>
                  <a:lnTo>
                    <a:pt x="3544450" y="1435427"/>
                  </a:lnTo>
                  <a:lnTo>
                    <a:pt x="3510178" y="1442339"/>
                  </a:lnTo>
                  <a:lnTo>
                    <a:pt x="87985" y="1442339"/>
                  </a:lnTo>
                  <a:lnTo>
                    <a:pt x="53738" y="1435427"/>
                  </a:lnTo>
                  <a:lnTo>
                    <a:pt x="25771" y="1416573"/>
                  </a:lnTo>
                  <a:lnTo>
                    <a:pt x="6914" y="1388600"/>
                  </a:lnTo>
                  <a:lnTo>
                    <a:pt x="0" y="1354328"/>
                  </a:lnTo>
                  <a:lnTo>
                    <a:pt x="0" y="88011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706627" y="1193419"/>
            <a:ext cx="471424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ПРАВИТЕЛЬСТВА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перечня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оценке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475462" y="1869948"/>
            <a:ext cx="5192395" cy="626110"/>
            <a:chOff x="475462" y="1869948"/>
            <a:chExt cx="5192395" cy="626110"/>
          </a:xfrm>
        </p:grpSpPr>
        <p:sp>
          <p:nvSpPr>
            <p:cNvPr id="34" name="object 34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5077358" y="0"/>
                  </a:moveTo>
                  <a:lnTo>
                    <a:pt x="102184" y="0"/>
                  </a:lnTo>
                  <a:lnTo>
                    <a:pt x="62407" y="8044"/>
                  </a:lnTo>
                  <a:lnTo>
                    <a:pt x="29927" y="29972"/>
                  </a:lnTo>
                  <a:lnTo>
                    <a:pt x="8029" y="62472"/>
                  </a:lnTo>
                  <a:lnTo>
                    <a:pt x="0" y="102235"/>
                  </a:lnTo>
                  <a:lnTo>
                    <a:pt x="0" y="510921"/>
                  </a:lnTo>
                  <a:lnTo>
                    <a:pt x="8029" y="550737"/>
                  </a:lnTo>
                  <a:lnTo>
                    <a:pt x="29927" y="583231"/>
                  </a:lnTo>
                  <a:lnTo>
                    <a:pt x="62407" y="605129"/>
                  </a:lnTo>
                  <a:lnTo>
                    <a:pt x="102184" y="613156"/>
                  </a:lnTo>
                  <a:lnTo>
                    <a:pt x="5077358" y="613156"/>
                  </a:lnTo>
                  <a:lnTo>
                    <a:pt x="5117174" y="605129"/>
                  </a:lnTo>
                  <a:lnTo>
                    <a:pt x="5149669" y="583231"/>
                  </a:lnTo>
                  <a:lnTo>
                    <a:pt x="5171566" y="550737"/>
                  </a:lnTo>
                  <a:lnTo>
                    <a:pt x="5179593" y="510921"/>
                  </a:lnTo>
                  <a:lnTo>
                    <a:pt x="5179593" y="102235"/>
                  </a:lnTo>
                  <a:lnTo>
                    <a:pt x="5171566" y="62472"/>
                  </a:lnTo>
                  <a:lnTo>
                    <a:pt x="5149669" y="29972"/>
                  </a:lnTo>
                  <a:lnTo>
                    <a:pt x="5117174" y="8044"/>
                  </a:lnTo>
                  <a:lnTo>
                    <a:pt x="507735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1812" y="1876298"/>
              <a:ext cx="5179695" cy="613410"/>
            </a:xfrm>
            <a:custGeom>
              <a:avLst/>
              <a:gdLst/>
              <a:ahLst/>
              <a:cxnLst/>
              <a:rect l="l" t="t" r="r" b="b"/>
              <a:pathLst>
                <a:path w="5179695" h="613410">
                  <a:moveTo>
                    <a:pt x="0" y="102235"/>
                  </a:moveTo>
                  <a:lnTo>
                    <a:pt x="8029" y="62472"/>
                  </a:lnTo>
                  <a:lnTo>
                    <a:pt x="29927" y="29972"/>
                  </a:lnTo>
                  <a:lnTo>
                    <a:pt x="62407" y="8044"/>
                  </a:lnTo>
                  <a:lnTo>
                    <a:pt x="102184" y="0"/>
                  </a:lnTo>
                  <a:lnTo>
                    <a:pt x="5077358" y="0"/>
                  </a:lnTo>
                  <a:lnTo>
                    <a:pt x="5117174" y="8044"/>
                  </a:lnTo>
                  <a:lnTo>
                    <a:pt x="5149669" y="29972"/>
                  </a:lnTo>
                  <a:lnTo>
                    <a:pt x="5171566" y="62472"/>
                  </a:lnTo>
                  <a:lnTo>
                    <a:pt x="5179593" y="102235"/>
                  </a:lnTo>
                  <a:lnTo>
                    <a:pt x="5179593" y="510921"/>
                  </a:lnTo>
                  <a:lnTo>
                    <a:pt x="5171566" y="550737"/>
                  </a:lnTo>
                  <a:lnTo>
                    <a:pt x="5149669" y="583231"/>
                  </a:lnTo>
                  <a:lnTo>
                    <a:pt x="5117174" y="605129"/>
                  </a:lnTo>
                  <a:lnTo>
                    <a:pt x="5077358" y="613156"/>
                  </a:lnTo>
                  <a:lnTo>
                    <a:pt x="102184" y="613156"/>
                  </a:lnTo>
                  <a:lnTo>
                    <a:pt x="62407" y="605129"/>
                  </a:lnTo>
                  <a:lnTo>
                    <a:pt x="29927" y="583231"/>
                  </a:lnTo>
                  <a:lnTo>
                    <a:pt x="8029" y="550737"/>
                  </a:lnTo>
                  <a:lnTo>
                    <a:pt x="0" y="510921"/>
                  </a:lnTo>
                  <a:lnTo>
                    <a:pt x="0" y="10223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677976" y="1846021"/>
            <a:ext cx="478663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ПОСТАНОВЛЕНИЕ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17.02.2024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182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«Об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утверждении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формирования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ведения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государственной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информационной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системы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«Федеральная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информационная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система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оценки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3547" y="2918586"/>
            <a:ext cx="335597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326390" marR="316865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МИНПРОСВЕЩЕНИЯ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 09.10.2024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704</a:t>
            </a:r>
            <a:endParaRPr sz="105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«О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внесении</a:t>
            </a:r>
            <a:r>
              <a:rPr dirty="0" sz="105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изменений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некоторые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приказы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Министерства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просвещения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Российской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Федерации,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касающиеся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федеральных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программ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начального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образования,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основного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образования» 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(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вступил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силу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01.09.2025)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482130" y="4433442"/>
            <a:ext cx="3594735" cy="415925"/>
            <a:chOff x="482130" y="4433442"/>
            <a:chExt cx="3594735" cy="415925"/>
          </a:xfrm>
        </p:grpSpPr>
        <p:sp>
          <p:nvSpPr>
            <p:cNvPr id="39" name="object 39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3514305" y="0"/>
                  </a:moveTo>
                  <a:lnTo>
                    <a:pt x="67144" y="0"/>
                  </a:lnTo>
                  <a:lnTo>
                    <a:pt x="41008" y="5284"/>
                  </a:lnTo>
                  <a:lnTo>
                    <a:pt x="19665" y="19691"/>
                  </a:lnTo>
                  <a:lnTo>
                    <a:pt x="5276" y="41051"/>
                  </a:lnTo>
                  <a:lnTo>
                    <a:pt x="0" y="67195"/>
                  </a:lnTo>
                  <a:lnTo>
                    <a:pt x="0" y="335775"/>
                  </a:lnTo>
                  <a:lnTo>
                    <a:pt x="5276" y="361911"/>
                  </a:lnTo>
                  <a:lnTo>
                    <a:pt x="19665" y="383254"/>
                  </a:lnTo>
                  <a:lnTo>
                    <a:pt x="41008" y="397643"/>
                  </a:lnTo>
                  <a:lnTo>
                    <a:pt x="67144" y="402920"/>
                  </a:lnTo>
                  <a:lnTo>
                    <a:pt x="3514305" y="402920"/>
                  </a:lnTo>
                  <a:lnTo>
                    <a:pt x="3540448" y="397643"/>
                  </a:lnTo>
                  <a:lnTo>
                    <a:pt x="3561803" y="383254"/>
                  </a:lnTo>
                  <a:lnTo>
                    <a:pt x="3576206" y="361911"/>
                  </a:lnTo>
                  <a:lnTo>
                    <a:pt x="3581488" y="335775"/>
                  </a:lnTo>
                  <a:lnTo>
                    <a:pt x="3581488" y="67195"/>
                  </a:lnTo>
                  <a:lnTo>
                    <a:pt x="3576206" y="41051"/>
                  </a:lnTo>
                  <a:lnTo>
                    <a:pt x="3561803" y="19691"/>
                  </a:lnTo>
                  <a:lnTo>
                    <a:pt x="3540448" y="5284"/>
                  </a:lnTo>
                  <a:lnTo>
                    <a:pt x="3514305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88480" y="4439792"/>
              <a:ext cx="3582035" cy="403225"/>
            </a:xfrm>
            <a:custGeom>
              <a:avLst/>
              <a:gdLst/>
              <a:ahLst/>
              <a:cxnLst/>
              <a:rect l="l" t="t" r="r" b="b"/>
              <a:pathLst>
                <a:path w="3582035" h="403225">
                  <a:moveTo>
                    <a:pt x="0" y="67195"/>
                  </a:moveTo>
                  <a:lnTo>
                    <a:pt x="5276" y="41051"/>
                  </a:lnTo>
                  <a:lnTo>
                    <a:pt x="19665" y="19691"/>
                  </a:lnTo>
                  <a:lnTo>
                    <a:pt x="41008" y="5284"/>
                  </a:lnTo>
                  <a:lnTo>
                    <a:pt x="67144" y="0"/>
                  </a:lnTo>
                  <a:lnTo>
                    <a:pt x="3514305" y="0"/>
                  </a:lnTo>
                  <a:lnTo>
                    <a:pt x="3540448" y="5284"/>
                  </a:lnTo>
                  <a:lnTo>
                    <a:pt x="3561803" y="19691"/>
                  </a:lnTo>
                  <a:lnTo>
                    <a:pt x="3576206" y="41051"/>
                  </a:lnTo>
                  <a:lnTo>
                    <a:pt x="3581488" y="67195"/>
                  </a:lnTo>
                  <a:lnTo>
                    <a:pt x="3581488" y="335775"/>
                  </a:lnTo>
                  <a:lnTo>
                    <a:pt x="3576206" y="361911"/>
                  </a:lnTo>
                  <a:lnTo>
                    <a:pt x="3561803" y="383254"/>
                  </a:lnTo>
                  <a:lnTo>
                    <a:pt x="3540448" y="397643"/>
                  </a:lnTo>
                  <a:lnTo>
                    <a:pt x="3514305" y="402920"/>
                  </a:lnTo>
                  <a:lnTo>
                    <a:pt x="67144" y="402920"/>
                  </a:lnTo>
                  <a:lnTo>
                    <a:pt x="41008" y="397643"/>
                  </a:lnTo>
                  <a:lnTo>
                    <a:pt x="19665" y="383254"/>
                  </a:lnTo>
                  <a:lnTo>
                    <a:pt x="5276" y="361911"/>
                  </a:lnTo>
                  <a:lnTo>
                    <a:pt x="0" y="335775"/>
                  </a:lnTo>
                  <a:lnTo>
                    <a:pt x="0" y="67195"/>
                  </a:lnTo>
                  <a:close/>
                </a:path>
              </a:pathLst>
            </a:custGeom>
            <a:ln w="12700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830986" y="4545279"/>
            <a:ext cx="289433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Приказ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Рособрнадзора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07.05.2025 №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991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23983" y="3462070"/>
            <a:ext cx="217804" cy="736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00"/>
              </a:lnSpc>
            </a:pPr>
            <a:r>
              <a:rPr dirty="0" sz="135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3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433E69"/>
                </a:solidFill>
                <a:latin typeface="Arial"/>
                <a:cs typeface="Arial"/>
              </a:rPr>
              <a:t>год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210050" y="3465576"/>
            <a:ext cx="299085" cy="1327150"/>
            <a:chOff x="4210050" y="3465576"/>
            <a:chExt cx="299085" cy="1327150"/>
          </a:xfrm>
        </p:grpSpPr>
        <p:sp>
          <p:nvSpPr>
            <p:cNvPr id="44" name="object 44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136778" y="0"/>
                  </a:moveTo>
                  <a:lnTo>
                    <a:pt x="136778" y="89535"/>
                  </a:lnTo>
                  <a:lnTo>
                    <a:pt x="0" y="89535"/>
                  </a:lnTo>
                  <a:lnTo>
                    <a:pt x="0" y="268605"/>
                  </a:lnTo>
                  <a:lnTo>
                    <a:pt x="136778" y="268605"/>
                  </a:lnTo>
                  <a:lnTo>
                    <a:pt x="136778" y="358140"/>
                  </a:lnTo>
                  <a:lnTo>
                    <a:pt x="273558" y="179069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229100" y="3471926"/>
              <a:ext cx="273685" cy="358140"/>
            </a:xfrm>
            <a:custGeom>
              <a:avLst/>
              <a:gdLst/>
              <a:ahLst/>
              <a:cxnLst/>
              <a:rect l="l" t="t" r="r" b="b"/>
              <a:pathLst>
                <a:path w="273685" h="358139">
                  <a:moveTo>
                    <a:pt x="0" y="89535"/>
                  </a:moveTo>
                  <a:lnTo>
                    <a:pt x="136778" y="89535"/>
                  </a:lnTo>
                  <a:lnTo>
                    <a:pt x="136778" y="0"/>
                  </a:lnTo>
                  <a:lnTo>
                    <a:pt x="273558" y="179069"/>
                  </a:lnTo>
                  <a:lnTo>
                    <a:pt x="136778" y="358140"/>
                  </a:lnTo>
                  <a:lnTo>
                    <a:pt x="136778" y="268605"/>
                  </a:lnTo>
                  <a:lnTo>
                    <a:pt x="0" y="268605"/>
                  </a:lnTo>
                  <a:lnTo>
                    <a:pt x="0" y="89535"/>
                  </a:lnTo>
                  <a:close/>
                </a:path>
              </a:pathLst>
            </a:custGeom>
            <a:ln w="127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136778" y="0"/>
                  </a:moveTo>
                  <a:lnTo>
                    <a:pt x="136778" y="89547"/>
                  </a:lnTo>
                  <a:lnTo>
                    <a:pt x="0" y="89547"/>
                  </a:lnTo>
                  <a:lnTo>
                    <a:pt x="0" y="268655"/>
                  </a:lnTo>
                  <a:lnTo>
                    <a:pt x="136778" y="268655"/>
                  </a:lnTo>
                  <a:lnTo>
                    <a:pt x="136778" y="358203"/>
                  </a:lnTo>
                  <a:lnTo>
                    <a:pt x="273430" y="179108"/>
                  </a:lnTo>
                  <a:lnTo>
                    <a:pt x="136778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216400" y="4427982"/>
              <a:ext cx="273685" cy="358775"/>
            </a:xfrm>
            <a:custGeom>
              <a:avLst/>
              <a:gdLst/>
              <a:ahLst/>
              <a:cxnLst/>
              <a:rect l="l" t="t" r="r" b="b"/>
              <a:pathLst>
                <a:path w="273685" h="358775">
                  <a:moveTo>
                    <a:pt x="0" y="89547"/>
                  </a:moveTo>
                  <a:lnTo>
                    <a:pt x="136778" y="89547"/>
                  </a:lnTo>
                  <a:lnTo>
                    <a:pt x="136778" y="0"/>
                  </a:lnTo>
                  <a:lnTo>
                    <a:pt x="273430" y="179108"/>
                  </a:lnTo>
                  <a:lnTo>
                    <a:pt x="136778" y="358203"/>
                  </a:lnTo>
                  <a:lnTo>
                    <a:pt x="136778" y="268655"/>
                  </a:lnTo>
                  <a:lnTo>
                    <a:pt x="0" y="268655"/>
                  </a:lnTo>
                  <a:lnTo>
                    <a:pt x="0" y="89547"/>
                  </a:lnTo>
                  <a:close/>
                </a:path>
              </a:pathLst>
            </a:custGeom>
            <a:ln w="12699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Всероссийские</a:t>
            </a:r>
            <a:r>
              <a:rPr dirty="0" spc="10"/>
              <a:t> </a:t>
            </a:r>
            <a:r>
              <a:rPr dirty="0" spc="-10"/>
              <a:t>проверочные</a:t>
            </a:r>
            <a:r>
              <a:rPr dirty="0" spc="-15"/>
              <a:t> </a:t>
            </a:r>
            <a:r>
              <a:rPr dirty="0"/>
              <a:t>работы:</a:t>
            </a:r>
            <a:r>
              <a:rPr dirty="0" spc="-30"/>
              <a:t> </a:t>
            </a:r>
            <a:r>
              <a:rPr dirty="0" spc="-10"/>
              <a:t>достижения</a:t>
            </a:r>
            <a:r>
              <a:rPr dirty="0" spc="-20"/>
              <a:t> </a:t>
            </a:r>
            <a:r>
              <a:rPr dirty="0"/>
              <a:t>за</a:t>
            </a:r>
            <a:r>
              <a:rPr dirty="0" spc="-55"/>
              <a:t> </a:t>
            </a:r>
            <a:r>
              <a:rPr dirty="0"/>
              <a:t>10</a:t>
            </a:r>
            <a:r>
              <a:rPr dirty="0" spc="-45"/>
              <a:t> </a:t>
            </a:r>
            <a:r>
              <a:rPr dirty="0" spc="-25"/>
              <a:t>лет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711191" y="1093342"/>
            <a:ext cx="4043679" cy="645160"/>
            <a:chOff x="4711191" y="1093342"/>
            <a:chExt cx="4043679" cy="645160"/>
          </a:xfrm>
        </p:grpSpPr>
        <p:sp>
          <p:nvSpPr>
            <p:cNvPr id="4" name="object 4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3925569" y="0"/>
                  </a:moveTo>
                  <a:lnTo>
                    <a:pt x="105283" y="0"/>
                  </a:lnTo>
                  <a:lnTo>
                    <a:pt x="64293" y="8270"/>
                  </a:lnTo>
                  <a:lnTo>
                    <a:pt x="30829" y="30829"/>
                  </a:lnTo>
                  <a:lnTo>
                    <a:pt x="8270" y="64293"/>
                  </a:lnTo>
                  <a:lnTo>
                    <a:pt x="0" y="105283"/>
                  </a:lnTo>
                  <a:lnTo>
                    <a:pt x="0" y="526669"/>
                  </a:lnTo>
                  <a:lnTo>
                    <a:pt x="8270" y="567658"/>
                  </a:lnTo>
                  <a:lnTo>
                    <a:pt x="30829" y="601122"/>
                  </a:lnTo>
                  <a:lnTo>
                    <a:pt x="64293" y="623681"/>
                  </a:lnTo>
                  <a:lnTo>
                    <a:pt x="105283" y="631952"/>
                  </a:lnTo>
                  <a:lnTo>
                    <a:pt x="3925569" y="631952"/>
                  </a:lnTo>
                  <a:lnTo>
                    <a:pt x="3966579" y="623681"/>
                  </a:lnTo>
                  <a:lnTo>
                    <a:pt x="4000087" y="601122"/>
                  </a:lnTo>
                  <a:lnTo>
                    <a:pt x="4022689" y="567658"/>
                  </a:lnTo>
                  <a:lnTo>
                    <a:pt x="4030980" y="526669"/>
                  </a:lnTo>
                  <a:lnTo>
                    <a:pt x="4030980" y="105283"/>
                  </a:lnTo>
                  <a:lnTo>
                    <a:pt x="4022689" y="64293"/>
                  </a:lnTo>
                  <a:lnTo>
                    <a:pt x="4000087" y="30829"/>
                  </a:lnTo>
                  <a:lnTo>
                    <a:pt x="3966579" y="8270"/>
                  </a:lnTo>
                  <a:lnTo>
                    <a:pt x="3925569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717541" y="1099692"/>
              <a:ext cx="4030979" cy="632460"/>
            </a:xfrm>
            <a:custGeom>
              <a:avLst/>
              <a:gdLst/>
              <a:ahLst/>
              <a:cxnLst/>
              <a:rect l="l" t="t" r="r" b="b"/>
              <a:pathLst>
                <a:path w="4030979" h="632460">
                  <a:moveTo>
                    <a:pt x="0" y="105283"/>
                  </a:moveTo>
                  <a:lnTo>
                    <a:pt x="8270" y="64293"/>
                  </a:lnTo>
                  <a:lnTo>
                    <a:pt x="30829" y="30829"/>
                  </a:lnTo>
                  <a:lnTo>
                    <a:pt x="64293" y="8270"/>
                  </a:lnTo>
                  <a:lnTo>
                    <a:pt x="105283" y="0"/>
                  </a:lnTo>
                  <a:lnTo>
                    <a:pt x="3925569" y="0"/>
                  </a:lnTo>
                  <a:lnTo>
                    <a:pt x="3966579" y="8270"/>
                  </a:lnTo>
                  <a:lnTo>
                    <a:pt x="4000087" y="30829"/>
                  </a:lnTo>
                  <a:lnTo>
                    <a:pt x="4022689" y="64293"/>
                  </a:lnTo>
                  <a:lnTo>
                    <a:pt x="4030980" y="105283"/>
                  </a:lnTo>
                  <a:lnTo>
                    <a:pt x="4030980" y="526669"/>
                  </a:lnTo>
                  <a:lnTo>
                    <a:pt x="4022689" y="567658"/>
                  </a:lnTo>
                  <a:lnTo>
                    <a:pt x="4000087" y="601122"/>
                  </a:lnTo>
                  <a:lnTo>
                    <a:pt x="3966579" y="623681"/>
                  </a:lnTo>
                  <a:lnTo>
                    <a:pt x="3925569" y="631952"/>
                  </a:lnTo>
                  <a:lnTo>
                    <a:pt x="105283" y="631952"/>
                  </a:lnTo>
                  <a:lnTo>
                    <a:pt x="64293" y="623681"/>
                  </a:lnTo>
                  <a:lnTo>
                    <a:pt x="30829" y="601122"/>
                  </a:lnTo>
                  <a:lnTo>
                    <a:pt x="8270" y="567658"/>
                  </a:lnTo>
                  <a:lnTo>
                    <a:pt x="0" y="526669"/>
                  </a:lnTo>
                  <a:lnTo>
                    <a:pt x="0" y="10528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121402" y="1239139"/>
            <a:ext cx="360743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ОХВАТ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УЧАСТНИКОВ: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Рост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1,3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8,9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млн.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(2016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гг.)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645" y="1819655"/>
            <a:ext cx="3928868" cy="21717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4716526" y="1890776"/>
            <a:ext cx="4038600" cy="633730"/>
            <a:chOff x="4716526" y="1890776"/>
            <a:chExt cx="4038600" cy="633730"/>
          </a:xfrm>
        </p:grpSpPr>
        <p:sp>
          <p:nvSpPr>
            <p:cNvPr id="9" name="object 9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3922141" y="0"/>
                  </a:moveTo>
                  <a:lnTo>
                    <a:pt x="103504" y="0"/>
                  </a:lnTo>
                  <a:lnTo>
                    <a:pt x="63222" y="8135"/>
                  </a:lnTo>
                  <a:lnTo>
                    <a:pt x="30321" y="30321"/>
                  </a:lnTo>
                  <a:lnTo>
                    <a:pt x="8135" y="63222"/>
                  </a:lnTo>
                  <a:lnTo>
                    <a:pt x="0" y="103504"/>
                  </a:lnTo>
                  <a:lnTo>
                    <a:pt x="0" y="517525"/>
                  </a:lnTo>
                  <a:lnTo>
                    <a:pt x="8135" y="557807"/>
                  </a:lnTo>
                  <a:lnTo>
                    <a:pt x="30321" y="590708"/>
                  </a:lnTo>
                  <a:lnTo>
                    <a:pt x="63222" y="612894"/>
                  </a:lnTo>
                  <a:lnTo>
                    <a:pt x="103504" y="621030"/>
                  </a:lnTo>
                  <a:lnTo>
                    <a:pt x="3922141" y="621030"/>
                  </a:lnTo>
                  <a:lnTo>
                    <a:pt x="3962423" y="612894"/>
                  </a:lnTo>
                  <a:lnTo>
                    <a:pt x="3995324" y="590708"/>
                  </a:lnTo>
                  <a:lnTo>
                    <a:pt x="4017510" y="557807"/>
                  </a:lnTo>
                  <a:lnTo>
                    <a:pt x="4025646" y="517525"/>
                  </a:lnTo>
                  <a:lnTo>
                    <a:pt x="4025646" y="103504"/>
                  </a:lnTo>
                  <a:lnTo>
                    <a:pt x="4017510" y="63222"/>
                  </a:lnTo>
                  <a:lnTo>
                    <a:pt x="3995324" y="30321"/>
                  </a:lnTo>
                  <a:lnTo>
                    <a:pt x="3962423" y="8135"/>
                  </a:lnTo>
                  <a:lnTo>
                    <a:pt x="3922141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722876" y="1897126"/>
              <a:ext cx="4025900" cy="621030"/>
            </a:xfrm>
            <a:custGeom>
              <a:avLst/>
              <a:gdLst/>
              <a:ahLst/>
              <a:cxnLst/>
              <a:rect l="l" t="t" r="r" b="b"/>
              <a:pathLst>
                <a:path w="4025900" h="621030">
                  <a:moveTo>
                    <a:pt x="0" y="103504"/>
                  </a:moveTo>
                  <a:lnTo>
                    <a:pt x="8135" y="63222"/>
                  </a:lnTo>
                  <a:lnTo>
                    <a:pt x="30321" y="30321"/>
                  </a:lnTo>
                  <a:lnTo>
                    <a:pt x="63222" y="8135"/>
                  </a:lnTo>
                  <a:lnTo>
                    <a:pt x="103504" y="0"/>
                  </a:lnTo>
                  <a:lnTo>
                    <a:pt x="3922141" y="0"/>
                  </a:lnTo>
                  <a:lnTo>
                    <a:pt x="3962423" y="8135"/>
                  </a:lnTo>
                  <a:lnTo>
                    <a:pt x="3995324" y="30321"/>
                  </a:lnTo>
                  <a:lnTo>
                    <a:pt x="4017510" y="63222"/>
                  </a:lnTo>
                  <a:lnTo>
                    <a:pt x="4025646" y="103504"/>
                  </a:lnTo>
                  <a:lnTo>
                    <a:pt x="4025646" y="517525"/>
                  </a:lnTo>
                  <a:lnTo>
                    <a:pt x="4017510" y="557807"/>
                  </a:lnTo>
                  <a:lnTo>
                    <a:pt x="3995324" y="590708"/>
                  </a:lnTo>
                  <a:lnTo>
                    <a:pt x="3962423" y="612894"/>
                  </a:lnTo>
                  <a:lnTo>
                    <a:pt x="3922141" y="621030"/>
                  </a:lnTo>
                  <a:lnTo>
                    <a:pt x="103504" y="621030"/>
                  </a:lnTo>
                  <a:lnTo>
                    <a:pt x="63222" y="612894"/>
                  </a:lnTo>
                  <a:lnTo>
                    <a:pt x="30321" y="590708"/>
                  </a:lnTo>
                  <a:lnTo>
                    <a:pt x="8135" y="557807"/>
                  </a:lnTo>
                  <a:lnTo>
                    <a:pt x="0" y="517525"/>
                  </a:lnTo>
                  <a:lnTo>
                    <a:pt x="0" y="103504"/>
                  </a:lnTo>
                  <a:close/>
                </a:path>
              </a:pathLst>
            </a:custGeom>
            <a:ln w="12699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90948" y="2044700"/>
              <a:ext cx="217804" cy="288290"/>
            </a:xfrm>
            <a:custGeom>
              <a:avLst/>
              <a:gdLst/>
              <a:ahLst/>
              <a:cxnLst/>
              <a:rect l="l" t="t" r="r" b="b"/>
              <a:pathLst>
                <a:path w="217804" h="288289">
                  <a:moveTo>
                    <a:pt x="108838" y="0"/>
                  </a:moveTo>
                  <a:lnTo>
                    <a:pt x="0" y="108712"/>
                  </a:lnTo>
                  <a:lnTo>
                    <a:pt x="54355" y="108712"/>
                  </a:lnTo>
                  <a:lnTo>
                    <a:pt x="54355" y="288163"/>
                  </a:lnTo>
                  <a:lnTo>
                    <a:pt x="163194" y="288163"/>
                  </a:lnTo>
                  <a:lnTo>
                    <a:pt x="163194" y="108712"/>
                  </a:lnTo>
                  <a:lnTo>
                    <a:pt x="217550" y="108712"/>
                  </a:lnTo>
                  <a:lnTo>
                    <a:pt x="108838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716526" y="3482213"/>
            <a:ext cx="4038600" cy="553085"/>
            <a:chOff x="4716526" y="3482213"/>
            <a:chExt cx="4038600" cy="553085"/>
          </a:xfrm>
        </p:grpSpPr>
        <p:sp>
          <p:nvSpPr>
            <p:cNvPr id="13" name="object 13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3935603" y="0"/>
                  </a:moveTo>
                  <a:lnTo>
                    <a:pt x="90043" y="0"/>
                  </a:lnTo>
                  <a:lnTo>
                    <a:pt x="55024" y="7086"/>
                  </a:lnTo>
                  <a:lnTo>
                    <a:pt x="26400" y="26400"/>
                  </a:lnTo>
                  <a:lnTo>
                    <a:pt x="7086" y="55024"/>
                  </a:lnTo>
                  <a:lnTo>
                    <a:pt x="0" y="90043"/>
                  </a:lnTo>
                  <a:lnTo>
                    <a:pt x="0" y="450088"/>
                  </a:lnTo>
                  <a:lnTo>
                    <a:pt x="7086" y="485086"/>
                  </a:lnTo>
                  <a:lnTo>
                    <a:pt x="26400" y="513667"/>
                  </a:lnTo>
                  <a:lnTo>
                    <a:pt x="55024" y="532937"/>
                  </a:lnTo>
                  <a:lnTo>
                    <a:pt x="90043" y="540004"/>
                  </a:lnTo>
                  <a:lnTo>
                    <a:pt x="3935603" y="540004"/>
                  </a:lnTo>
                  <a:lnTo>
                    <a:pt x="3970621" y="532937"/>
                  </a:lnTo>
                  <a:lnTo>
                    <a:pt x="3999245" y="513667"/>
                  </a:lnTo>
                  <a:lnTo>
                    <a:pt x="4018559" y="485086"/>
                  </a:lnTo>
                  <a:lnTo>
                    <a:pt x="4025646" y="450088"/>
                  </a:lnTo>
                  <a:lnTo>
                    <a:pt x="4025646" y="90043"/>
                  </a:lnTo>
                  <a:lnTo>
                    <a:pt x="4018559" y="55024"/>
                  </a:lnTo>
                  <a:lnTo>
                    <a:pt x="3999245" y="26400"/>
                  </a:lnTo>
                  <a:lnTo>
                    <a:pt x="3970621" y="7086"/>
                  </a:lnTo>
                  <a:lnTo>
                    <a:pt x="393560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722876" y="3488563"/>
              <a:ext cx="4025900" cy="540385"/>
            </a:xfrm>
            <a:custGeom>
              <a:avLst/>
              <a:gdLst/>
              <a:ahLst/>
              <a:cxnLst/>
              <a:rect l="l" t="t" r="r" b="b"/>
              <a:pathLst>
                <a:path w="4025900" h="540385">
                  <a:moveTo>
                    <a:pt x="0" y="90043"/>
                  </a:moveTo>
                  <a:lnTo>
                    <a:pt x="7086" y="55024"/>
                  </a:lnTo>
                  <a:lnTo>
                    <a:pt x="26400" y="26400"/>
                  </a:lnTo>
                  <a:lnTo>
                    <a:pt x="55024" y="7086"/>
                  </a:lnTo>
                  <a:lnTo>
                    <a:pt x="90043" y="0"/>
                  </a:lnTo>
                  <a:lnTo>
                    <a:pt x="3935603" y="0"/>
                  </a:lnTo>
                  <a:lnTo>
                    <a:pt x="3970621" y="7086"/>
                  </a:lnTo>
                  <a:lnTo>
                    <a:pt x="3999245" y="26400"/>
                  </a:lnTo>
                  <a:lnTo>
                    <a:pt x="4018559" y="55024"/>
                  </a:lnTo>
                  <a:lnTo>
                    <a:pt x="4025646" y="90043"/>
                  </a:lnTo>
                  <a:lnTo>
                    <a:pt x="4025646" y="450088"/>
                  </a:lnTo>
                  <a:lnTo>
                    <a:pt x="4018559" y="485086"/>
                  </a:lnTo>
                  <a:lnTo>
                    <a:pt x="3999245" y="513667"/>
                  </a:lnTo>
                  <a:lnTo>
                    <a:pt x="3970621" y="532937"/>
                  </a:lnTo>
                  <a:lnTo>
                    <a:pt x="3935603" y="540004"/>
                  </a:lnTo>
                  <a:lnTo>
                    <a:pt x="90043" y="540004"/>
                  </a:lnTo>
                  <a:lnTo>
                    <a:pt x="55024" y="532937"/>
                  </a:lnTo>
                  <a:lnTo>
                    <a:pt x="26400" y="513667"/>
                  </a:lnTo>
                  <a:lnTo>
                    <a:pt x="7086" y="485086"/>
                  </a:lnTo>
                  <a:lnTo>
                    <a:pt x="0" y="450088"/>
                  </a:lnTo>
                  <a:lnTo>
                    <a:pt x="0" y="90043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647458" y="1094358"/>
            <a:ext cx="3800475" cy="637540"/>
          </a:xfrm>
          <a:custGeom>
            <a:avLst/>
            <a:gdLst/>
            <a:ahLst/>
            <a:cxnLst/>
            <a:rect l="l" t="t" r="r" b="b"/>
            <a:pathLst>
              <a:path w="3800475" h="637539">
                <a:moveTo>
                  <a:pt x="3694163" y="0"/>
                </a:moveTo>
                <a:lnTo>
                  <a:pt x="106210" y="0"/>
                </a:lnTo>
                <a:lnTo>
                  <a:pt x="64872" y="8358"/>
                </a:lnTo>
                <a:lnTo>
                  <a:pt x="31111" y="31146"/>
                </a:lnTo>
                <a:lnTo>
                  <a:pt x="8347" y="64936"/>
                </a:lnTo>
                <a:lnTo>
                  <a:pt x="0" y="106299"/>
                </a:lnTo>
                <a:lnTo>
                  <a:pt x="0" y="531113"/>
                </a:lnTo>
                <a:lnTo>
                  <a:pt x="8347" y="572402"/>
                </a:lnTo>
                <a:lnTo>
                  <a:pt x="31111" y="606155"/>
                </a:lnTo>
                <a:lnTo>
                  <a:pt x="64872" y="628929"/>
                </a:lnTo>
                <a:lnTo>
                  <a:pt x="106210" y="637286"/>
                </a:lnTo>
                <a:lnTo>
                  <a:pt x="3694163" y="637286"/>
                </a:lnTo>
                <a:lnTo>
                  <a:pt x="3735505" y="628929"/>
                </a:lnTo>
                <a:lnTo>
                  <a:pt x="3769252" y="606155"/>
                </a:lnTo>
                <a:lnTo>
                  <a:pt x="3791996" y="572402"/>
                </a:lnTo>
                <a:lnTo>
                  <a:pt x="3800335" y="531113"/>
                </a:lnTo>
                <a:lnTo>
                  <a:pt x="3800335" y="106299"/>
                </a:lnTo>
                <a:lnTo>
                  <a:pt x="3791996" y="64936"/>
                </a:lnTo>
                <a:lnTo>
                  <a:pt x="3769252" y="31146"/>
                </a:lnTo>
                <a:lnTo>
                  <a:pt x="3735505" y="8358"/>
                </a:lnTo>
                <a:lnTo>
                  <a:pt x="369416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00480" y="1297889"/>
            <a:ext cx="32162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ОБЩЕЕ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ЧИСЛО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171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МЛН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4752594" y="1269111"/>
            <a:ext cx="217804" cy="278765"/>
          </a:xfrm>
          <a:custGeom>
            <a:avLst/>
            <a:gdLst/>
            <a:ahLst/>
            <a:cxnLst/>
            <a:rect l="l" t="t" r="r" b="b"/>
            <a:pathLst>
              <a:path w="217804" h="278765">
                <a:moveTo>
                  <a:pt x="108838" y="0"/>
                </a:moveTo>
                <a:lnTo>
                  <a:pt x="0" y="108838"/>
                </a:lnTo>
                <a:lnTo>
                  <a:pt x="54482" y="108838"/>
                </a:lnTo>
                <a:lnTo>
                  <a:pt x="54482" y="278638"/>
                </a:lnTo>
                <a:lnTo>
                  <a:pt x="163321" y="278638"/>
                </a:lnTo>
                <a:lnTo>
                  <a:pt x="163321" y="108838"/>
                </a:lnTo>
                <a:lnTo>
                  <a:pt x="217677" y="108838"/>
                </a:lnTo>
                <a:lnTo>
                  <a:pt x="108838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723891" y="2677667"/>
            <a:ext cx="4030979" cy="640715"/>
            <a:chOff x="4723891" y="2677667"/>
            <a:chExt cx="4030979" cy="640715"/>
          </a:xfrm>
        </p:grpSpPr>
        <p:sp>
          <p:nvSpPr>
            <p:cNvPr id="19" name="object 19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3913632" y="0"/>
                  </a:moveTo>
                  <a:lnTo>
                    <a:pt x="104648" y="0"/>
                  </a:lnTo>
                  <a:lnTo>
                    <a:pt x="63918" y="8205"/>
                  </a:lnTo>
                  <a:lnTo>
                    <a:pt x="30654" y="30591"/>
                  </a:lnTo>
                  <a:lnTo>
                    <a:pt x="8225" y="63811"/>
                  </a:lnTo>
                  <a:lnTo>
                    <a:pt x="0" y="104520"/>
                  </a:lnTo>
                  <a:lnTo>
                    <a:pt x="0" y="523113"/>
                  </a:lnTo>
                  <a:lnTo>
                    <a:pt x="8225" y="563842"/>
                  </a:lnTo>
                  <a:lnTo>
                    <a:pt x="30654" y="597106"/>
                  </a:lnTo>
                  <a:lnTo>
                    <a:pt x="63918" y="619535"/>
                  </a:lnTo>
                  <a:lnTo>
                    <a:pt x="104648" y="627761"/>
                  </a:lnTo>
                  <a:lnTo>
                    <a:pt x="3913632" y="627761"/>
                  </a:lnTo>
                  <a:lnTo>
                    <a:pt x="3954361" y="619535"/>
                  </a:lnTo>
                  <a:lnTo>
                    <a:pt x="3987625" y="597106"/>
                  </a:lnTo>
                  <a:lnTo>
                    <a:pt x="4010054" y="563842"/>
                  </a:lnTo>
                  <a:lnTo>
                    <a:pt x="4018280" y="523113"/>
                  </a:lnTo>
                  <a:lnTo>
                    <a:pt x="4018280" y="104520"/>
                  </a:lnTo>
                  <a:lnTo>
                    <a:pt x="4010054" y="63811"/>
                  </a:lnTo>
                  <a:lnTo>
                    <a:pt x="3987625" y="30591"/>
                  </a:lnTo>
                  <a:lnTo>
                    <a:pt x="3954361" y="8205"/>
                  </a:lnTo>
                  <a:lnTo>
                    <a:pt x="3913632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730241" y="2684017"/>
              <a:ext cx="4018279" cy="628015"/>
            </a:xfrm>
            <a:custGeom>
              <a:avLst/>
              <a:gdLst/>
              <a:ahLst/>
              <a:cxnLst/>
              <a:rect l="l" t="t" r="r" b="b"/>
              <a:pathLst>
                <a:path w="4018279" h="628014">
                  <a:moveTo>
                    <a:pt x="0" y="104520"/>
                  </a:moveTo>
                  <a:lnTo>
                    <a:pt x="8225" y="63811"/>
                  </a:lnTo>
                  <a:lnTo>
                    <a:pt x="30654" y="30591"/>
                  </a:lnTo>
                  <a:lnTo>
                    <a:pt x="63918" y="8205"/>
                  </a:lnTo>
                  <a:lnTo>
                    <a:pt x="104648" y="0"/>
                  </a:lnTo>
                  <a:lnTo>
                    <a:pt x="3913632" y="0"/>
                  </a:lnTo>
                  <a:lnTo>
                    <a:pt x="3954361" y="8205"/>
                  </a:lnTo>
                  <a:lnTo>
                    <a:pt x="3987625" y="30591"/>
                  </a:lnTo>
                  <a:lnTo>
                    <a:pt x="4010054" y="63811"/>
                  </a:lnTo>
                  <a:lnTo>
                    <a:pt x="4018280" y="104520"/>
                  </a:lnTo>
                  <a:lnTo>
                    <a:pt x="4018280" y="523113"/>
                  </a:lnTo>
                  <a:lnTo>
                    <a:pt x="4010054" y="563842"/>
                  </a:lnTo>
                  <a:lnTo>
                    <a:pt x="3987625" y="597106"/>
                  </a:lnTo>
                  <a:lnTo>
                    <a:pt x="3954361" y="619535"/>
                  </a:lnTo>
                  <a:lnTo>
                    <a:pt x="3913632" y="627761"/>
                  </a:lnTo>
                  <a:lnTo>
                    <a:pt x="104648" y="627761"/>
                  </a:lnTo>
                  <a:lnTo>
                    <a:pt x="63918" y="619535"/>
                  </a:lnTo>
                  <a:lnTo>
                    <a:pt x="30654" y="597106"/>
                  </a:lnTo>
                  <a:lnTo>
                    <a:pt x="8225" y="563842"/>
                  </a:lnTo>
                  <a:lnTo>
                    <a:pt x="0" y="523113"/>
                  </a:lnTo>
                  <a:lnTo>
                    <a:pt x="0" y="104520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854955" y="2057146"/>
            <a:ext cx="3865245" cy="1879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3995" marR="74930">
              <a:lnSpc>
                <a:spcPct val="100000"/>
              </a:lnSpc>
              <a:spcBef>
                <a:spcPts val="10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ПЕРЕЧЕНЬ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ПРЕДМЕТОВ: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увеличение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2 до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15</a:t>
            </a:r>
            <a:r>
              <a:rPr dirty="0" sz="1050" spc="50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(включая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углубленные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уровни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отдельным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10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ВНЕДРЕНИЕ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ЦИФРОВЫХ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ТЕХНОЛОГИЙ:</a:t>
            </a:r>
            <a:endParaRPr sz="1050">
              <a:latin typeface="Arial"/>
              <a:cs typeface="Arial"/>
            </a:endParaRPr>
          </a:p>
          <a:p>
            <a:pPr marL="27940" marR="781685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альтернативная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возможность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с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ВЫЯВЛЕНИЕ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ШКОЛ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низкими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образовательными результатами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признаками</a:t>
            </a:r>
            <a:r>
              <a:rPr dirty="0" sz="105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необъективных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696586" y="4192142"/>
            <a:ext cx="3986529" cy="1009650"/>
            <a:chOff x="4696586" y="4192142"/>
            <a:chExt cx="3986529" cy="1009650"/>
          </a:xfrm>
        </p:grpSpPr>
        <p:sp>
          <p:nvSpPr>
            <p:cNvPr id="23" name="object 23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3807333" y="0"/>
                  </a:moveTo>
                  <a:lnTo>
                    <a:pt x="166115" y="0"/>
                  </a:lnTo>
                  <a:lnTo>
                    <a:pt x="121972" y="5937"/>
                  </a:lnTo>
                  <a:lnTo>
                    <a:pt x="82295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0" y="830668"/>
                  </a:lnTo>
                  <a:lnTo>
                    <a:pt x="5937" y="874830"/>
                  </a:lnTo>
                  <a:lnTo>
                    <a:pt x="22690" y="914514"/>
                  </a:lnTo>
                  <a:lnTo>
                    <a:pt x="48672" y="948137"/>
                  </a:lnTo>
                  <a:lnTo>
                    <a:pt x="82296" y="974114"/>
                  </a:lnTo>
                  <a:lnTo>
                    <a:pt x="121972" y="990862"/>
                  </a:lnTo>
                  <a:lnTo>
                    <a:pt x="166115" y="996797"/>
                  </a:lnTo>
                  <a:lnTo>
                    <a:pt x="3807333" y="996797"/>
                  </a:lnTo>
                  <a:lnTo>
                    <a:pt x="3851529" y="990862"/>
                  </a:lnTo>
                  <a:lnTo>
                    <a:pt x="3891242" y="974114"/>
                  </a:lnTo>
                  <a:lnTo>
                    <a:pt x="3924887" y="948137"/>
                  </a:lnTo>
                  <a:lnTo>
                    <a:pt x="3950880" y="914514"/>
                  </a:lnTo>
                  <a:lnTo>
                    <a:pt x="3967638" y="874830"/>
                  </a:lnTo>
                  <a:lnTo>
                    <a:pt x="3973576" y="830668"/>
                  </a:lnTo>
                  <a:lnTo>
                    <a:pt x="3973576" y="166115"/>
                  </a:lnTo>
                  <a:lnTo>
                    <a:pt x="3967638" y="121972"/>
                  </a:lnTo>
                  <a:lnTo>
                    <a:pt x="3950880" y="82295"/>
                  </a:lnTo>
                  <a:lnTo>
                    <a:pt x="3924887" y="48672"/>
                  </a:lnTo>
                  <a:lnTo>
                    <a:pt x="3891242" y="22690"/>
                  </a:lnTo>
                  <a:lnTo>
                    <a:pt x="3851529" y="5937"/>
                  </a:lnTo>
                  <a:lnTo>
                    <a:pt x="3807333" y="0"/>
                  </a:lnTo>
                  <a:close/>
                </a:path>
              </a:pathLst>
            </a:custGeom>
            <a:solidFill>
              <a:srgbClr val="DAE2F3">
                <a:alpha val="1764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702936" y="4198492"/>
              <a:ext cx="3973829" cy="996950"/>
            </a:xfrm>
            <a:custGeom>
              <a:avLst/>
              <a:gdLst/>
              <a:ahLst/>
              <a:cxnLst/>
              <a:rect l="l" t="t" r="r" b="b"/>
              <a:pathLst>
                <a:path w="3973829" h="996950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5" y="22690"/>
                  </a:lnTo>
                  <a:lnTo>
                    <a:pt x="121972" y="5937"/>
                  </a:lnTo>
                  <a:lnTo>
                    <a:pt x="166115" y="0"/>
                  </a:lnTo>
                  <a:lnTo>
                    <a:pt x="3807333" y="0"/>
                  </a:lnTo>
                  <a:lnTo>
                    <a:pt x="3851529" y="5937"/>
                  </a:lnTo>
                  <a:lnTo>
                    <a:pt x="3891242" y="22690"/>
                  </a:lnTo>
                  <a:lnTo>
                    <a:pt x="3924887" y="48672"/>
                  </a:lnTo>
                  <a:lnTo>
                    <a:pt x="3950880" y="82295"/>
                  </a:lnTo>
                  <a:lnTo>
                    <a:pt x="3967638" y="121972"/>
                  </a:lnTo>
                  <a:lnTo>
                    <a:pt x="3973576" y="166115"/>
                  </a:lnTo>
                  <a:lnTo>
                    <a:pt x="3973576" y="830668"/>
                  </a:lnTo>
                  <a:lnTo>
                    <a:pt x="3967638" y="874830"/>
                  </a:lnTo>
                  <a:lnTo>
                    <a:pt x="3950880" y="914514"/>
                  </a:lnTo>
                  <a:lnTo>
                    <a:pt x="3924887" y="948137"/>
                  </a:lnTo>
                  <a:lnTo>
                    <a:pt x="3891242" y="974114"/>
                  </a:lnTo>
                  <a:lnTo>
                    <a:pt x="3851529" y="990862"/>
                  </a:lnTo>
                  <a:lnTo>
                    <a:pt x="3807333" y="996797"/>
                  </a:lnTo>
                  <a:lnTo>
                    <a:pt x="166115" y="996797"/>
                  </a:lnTo>
                  <a:lnTo>
                    <a:pt x="121972" y="990862"/>
                  </a:lnTo>
                  <a:lnTo>
                    <a:pt x="82296" y="974114"/>
                  </a:lnTo>
                  <a:lnTo>
                    <a:pt x="48672" y="948137"/>
                  </a:lnTo>
                  <a:lnTo>
                    <a:pt x="22690" y="914514"/>
                  </a:lnTo>
                  <a:lnTo>
                    <a:pt x="5937" y="874830"/>
                  </a:lnTo>
                  <a:lnTo>
                    <a:pt x="0" y="830668"/>
                  </a:lnTo>
                  <a:lnTo>
                    <a:pt x="0" y="166115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871973" y="4317288"/>
            <a:ext cx="3471545" cy="644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ВОЗМОЖННОСТЬ ИСПОЛЬЗОВАНИЯ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endParaRPr sz="1050">
              <a:latin typeface="Arial"/>
              <a:cs typeface="Arial"/>
            </a:endParaRPr>
          </a:p>
          <a:p>
            <a:pPr marL="12700" marR="407034">
              <a:lnSpc>
                <a:spcPct val="100000"/>
              </a:lnSpc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мероприятий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05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успеваемости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промежуточной</a:t>
            </a:r>
            <a:r>
              <a:rPr dirty="0" sz="105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аттестации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обучающихся*</a:t>
            </a:r>
            <a:endParaRPr sz="105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  <a:spcBef>
                <a:spcPts val="10"/>
              </a:spcBef>
            </a:pP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 РФ</a:t>
            </a:r>
            <a:r>
              <a:rPr dirty="0" sz="9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30999" y="4124578"/>
            <a:ext cx="3800475" cy="1071245"/>
          </a:xfrm>
          <a:custGeom>
            <a:avLst/>
            <a:gdLst/>
            <a:ahLst/>
            <a:cxnLst/>
            <a:rect l="l" t="t" r="r" b="b"/>
            <a:pathLst>
              <a:path w="3800475" h="1071245">
                <a:moveTo>
                  <a:pt x="3621849" y="0"/>
                </a:moveTo>
                <a:lnTo>
                  <a:pt x="178460" y="0"/>
                </a:lnTo>
                <a:lnTo>
                  <a:pt x="131017" y="6373"/>
                </a:lnTo>
                <a:lnTo>
                  <a:pt x="88386" y="24360"/>
                </a:lnTo>
                <a:lnTo>
                  <a:pt x="52268" y="52260"/>
                </a:lnTo>
                <a:lnTo>
                  <a:pt x="24364" y="88373"/>
                </a:lnTo>
                <a:lnTo>
                  <a:pt x="6374" y="130998"/>
                </a:lnTo>
                <a:lnTo>
                  <a:pt x="0" y="178435"/>
                </a:lnTo>
                <a:lnTo>
                  <a:pt x="0" y="892251"/>
                </a:lnTo>
                <a:lnTo>
                  <a:pt x="6374" y="939694"/>
                </a:lnTo>
                <a:lnTo>
                  <a:pt x="24364" y="982325"/>
                </a:lnTo>
                <a:lnTo>
                  <a:pt x="52268" y="1018443"/>
                </a:lnTo>
                <a:lnTo>
                  <a:pt x="88386" y="1046347"/>
                </a:lnTo>
                <a:lnTo>
                  <a:pt x="131017" y="1064337"/>
                </a:lnTo>
                <a:lnTo>
                  <a:pt x="178460" y="1070711"/>
                </a:lnTo>
                <a:lnTo>
                  <a:pt x="3621849" y="1070711"/>
                </a:lnTo>
                <a:lnTo>
                  <a:pt x="3669286" y="1064337"/>
                </a:lnTo>
                <a:lnTo>
                  <a:pt x="3711911" y="1046347"/>
                </a:lnTo>
                <a:lnTo>
                  <a:pt x="3748023" y="1018443"/>
                </a:lnTo>
                <a:lnTo>
                  <a:pt x="3775924" y="982325"/>
                </a:lnTo>
                <a:lnTo>
                  <a:pt x="3793910" y="939694"/>
                </a:lnTo>
                <a:lnTo>
                  <a:pt x="3800284" y="892251"/>
                </a:lnTo>
                <a:lnTo>
                  <a:pt x="3800284" y="178435"/>
                </a:lnTo>
                <a:lnTo>
                  <a:pt x="3793910" y="130998"/>
                </a:lnTo>
                <a:lnTo>
                  <a:pt x="3775924" y="88373"/>
                </a:lnTo>
                <a:lnTo>
                  <a:pt x="3748024" y="52260"/>
                </a:lnTo>
                <a:lnTo>
                  <a:pt x="3711911" y="24360"/>
                </a:lnTo>
                <a:lnTo>
                  <a:pt x="3669286" y="6373"/>
                </a:lnTo>
                <a:lnTo>
                  <a:pt x="3621849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877620" y="4143247"/>
            <a:ext cx="3347720" cy="1002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2025</a:t>
            </a:r>
            <a:r>
              <a:rPr dirty="0" sz="1400" spc="-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ГОДУ: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8,86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млн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30,8</a:t>
            </a:r>
            <a:r>
              <a:rPr dirty="0" sz="1200" spc="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человеко-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endParaRPr sz="120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Char char="•"/>
              <a:tabLst>
                <a:tab pos="227329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408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тыс.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компьютерном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виде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60600" marR="5080" indent="-1966595">
              <a:lnSpc>
                <a:spcPct val="100000"/>
              </a:lnSpc>
              <a:spcBef>
                <a:spcPts val="95"/>
              </a:spcBef>
            </a:pPr>
            <a:r>
              <a:rPr dirty="0"/>
              <a:t>Особенности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50"/>
              <a:t> </a:t>
            </a:r>
            <a:r>
              <a:rPr dirty="0" spc="-10"/>
              <a:t>всероссийских</a:t>
            </a:r>
            <a:r>
              <a:rPr dirty="0" spc="-15"/>
              <a:t> </a:t>
            </a:r>
            <a:r>
              <a:rPr dirty="0" spc="-10"/>
              <a:t>проверочных</a:t>
            </a:r>
            <a:r>
              <a:rPr dirty="0" spc="-40"/>
              <a:t> </a:t>
            </a:r>
            <a:r>
              <a:rPr dirty="0" spc="-10"/>
              <a:t>работ </a:t>
            </a:r>
            <a:r>
              <a:rPr dirty="0"/>
              <a:t>в</a:t>
            </a:r>
            <a:r>
              <a:rPr dirty="0" spc="-60"/>
              <a:t> </a:t>
            </a:r>
            <a:r>
              <a:rPr dirty="0"/>
              <a:t>2025/26</a:t>
            </a:r>
            <a:r>
              <a:rPr dirty="0" spc="-65"/>
              <a:t> </a:t>
            </a:r>
            <a:r>
              <a:rPr dirty="0"/>
              <a:t>учебном</a:t>
            </a:r>
            <a:r>
              <a:rPr dirty="0" spc="-55"/>
              <a:t> </a:t>
            </a:r>
            <a:r>
              <a:rPr dirty="0" spc="-20"/>
              <a:t>году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359994" y="1094358"/>
            <a:ext cx="4932680" cy="1475105"/>
          </a:xfrm>
          <a:custGeom>
            <a:avLst/>
            <a:gdLst/>
            <a:ahLst/>
            <a:cxnLst/>
            <a:rect l="l" t="t" r="r" b="b"/>
            <a:pathLst>
              <a:path w="4932680" h="1475105">
                <a:moveTo>
                  <a:pt x="4686858" y="0"/>
                </a:moveTo>
                <a:lnTo>
                  <a:pt x="245859" y="0"/>
                </a:lnTo>
                <a:lnTo>
                  <a:pt x="196308" y="4996"/>
                </a:lnTo>
                <a:lnTo>
                  <a:pt x="150158" y="19325"/>
                </a:lnTo>
                <a:lnTo>
                  <a:pt x="108395" y="41998"/>
                </a:lnTo>
                <a:lnTo>
                  <a:pt x="72009" y="72024"/>
                </a:lnTo>
                <a:lnTo>
                  <a:pt x="41987" y="108415"/>
                </a:lnTo>
                <a:lnTo>
                  <a:pt x="19320" y="150179"/>
                </a:lnTo>
                <a:lnTo>
                  <a:pt x="4994" y="196328"/>
                </a:lnTo>
                <a:lnTo>
                  <a:pt x="0" y="245871"/>
                </a:lnTo>
                <a:lnTo>
                  <a:pt x="0" y="1229232"/>
                </a:lnTo>
                <a:lnTo>
                  <a:pt x="4994" y="1278776"/>
                </a:lnTo>
                <a:lnTo>
                  <a:pt x="19320" y="1324925"/>
                </a:lnTo>
                <a:lnTo>
                  <a:pt x="41987" y="1366689"/>
                </a:lnTo>
                <a:lnTo>
                  <a:pt x="72008" y="1403080"/>
                </a:lnTo>
                <a:lnTo>
                  <a:pt x="108395" y="1433106"/>
                </a:lnTo>
                <a:lnTo>
                  <a:pt x="150158" y="1455779"/>
                </a:lnTo>
                <a:lnTo>
                  <a:pt x="196308" y="1470108"/>
                </a:lnTo>
                <a:lnTo>
                  <a:pt x="245859" y="1475104"/>
                </a:lnTo>
                <a:lnTo>
                  <a:pt x="4686858" y="1475104"/>
                </a:lnTo>
                <a:lnTo>
                  <a:pt x="4736396" y="1470108"/>
                </a:lnTo>
                <a:lnTo>
                  <a:pt x="4782531" y="1455779"/>
                </a:lnTo>
                <a:lnTo>
                  <a:pt x="4824275" y="1433106"/>
                </a:lnTo>
                <a:lnTo>
                  <a:pt x="4860642" y="1403080"/>
                </a:lnTo>
                <a:lnTo>
                  <a:pt x="4890645" y="1366689"/>
                </a:lnTo>
                <a:lnTo>
                  <a:pt x="4913297" y="1324925"/>
                </a:lnTo>
                <a:lnTo>
                  <a:pt x="4927612" y="1278776"/>
                </a:lnTo>
                <a:lnTo>
                  <a:pt x="4932603" y="1229232"/>
                </a:lnTo>
                <a:lnTo>
                  <a:pt x="4932603" y="245871"/>
                </a:lnTo>
                <a:lnTo>
                  <a:pt x="4927612" y="196328"/>
                </a:lnTo>
                <a:lnTo>
                  <a:pt x="4913297" y="150179"/>
                </a:lnTo>
                <a:lnTo>
                  <a:pt x="4890645" y="108415"/>
                </a:lnTo>
                <a:lnTo>
                  <a:pt x="4860642" y="72024"/>
                </a:lnTo>
                <a:lnTo>
                  <a:pt x="4824275" y="41998"/>
                </a:lnTo>
                <a:lnTo>
                  <a:pt x="4782531" y="19325"/>
                </a:lnTo>
                <a:lnTo>
                  <a:pt x="4736396" y="4996"/>
                </a:lnTo>
                <a:lnTo>
                  <a:pt x="468685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8670" y="1158062"/>
            <a:ext cx="4473575" cy="1338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66370" marR="160020">
              <a:lnSpc>
                <a:spcPct val="100000"/>
              </a:lnSpc>
              <a:spcBef>
                <a:spcPts val="105"/>
              </a:spcBef>
            </a:pP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Участниками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всероссийских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являются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обучающиеся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1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имеющим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государственную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аккредитацию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образовательным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программам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0" b="1">
                <a:solidFill>
                  <a:srgbClr val="433E69"/>
                </a:solidFill>
                <a:latin typeface="Arial"/>
                <a:cs typeface="Arial"/>
              </a:rPr>
              <a:t>общего,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1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общего образования</a:t>
            </a:r>
            <a:endParaRPr sz="11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(за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обучающихся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1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3,</a:t>
            </a:r>
            <a:r>
              <a:rPr dirty="0" sz="11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1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11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433E69"/>
                </a:solidFill>
                <a:latin typeface="Arial"/>
                <a:cs typeface="Arial"/>
              </a:rPr>
              <a:t>классов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обучающихся, </a:t>
            </a:r>
            <a:r>
              <a:rPr dirty="0" sz="1100" spc="-60" b="1">
                <a:solidFill>
                  <a:srgbClr val="433E69"/>
                </a:solidFill>
                <a:latin typeface="Arial"/>
                <a:cs typeface="Arial"/>
              </a:rPr>
              <a:t>указанных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1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433E69"/>
                </a:solidFill>
                <a:latin typeface="Arial"/>
                <a:cs typeface="Arial"/>
              </a:rPr>
              <a:t>пункте</a:t>
            </a:r>
            <a:r>
              <a:rPr dirty="0" sz="11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433E69"/>
                </a:solidFill>
                <a:latin typeface="Arial"/>
                <a:cs typeface="Arial"/>
              </a:rPr>
              <a:t>13</a:t>
            </a:r>
            <a:r>
              <a:rPr dirty="0" sz="11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4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1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1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433E69"/>
                </a:solidFill>
                <a:latin typeface="Arial"/>
                <a:cs typeface="Arial"/>
              </a:rPr>
              <a:t>МОКО)*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900" spc="-40" b="1">
                <a:solidFill>
                  <a:srgbClr val="433E69"/>
                </a:solidFill>
                <a:latin typeface="Arial"/>
                <a:cs typeface="Arial"/>
              </a:rPr>
              <a:t>*Постановление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433E69"/>
                </a:solidFill>
                <a:latin typeface="Arial"/>
                <a:cs typeface="Arial"/>
              </a:rPr>
              <a:t>Правительства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30" b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9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30.04.2024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9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433E69"/>
                </a:solidFill>
                <a:latin typeface="Arial"/>
                <a:cs typeface="Arial"/>
              </a:rPr>
              <a:t>556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87426" y="2792095"/>
            <a:ext cx="4041140" cy="1137920"/>
          </a:xfrm>
          <a:custGeom>
            <a:avLst/>
            <a:gdLst/>
            <a:ahLst/>
            <a:cxnLst/>
            <a:rect l="l" t="t" r="r" b="b"/>
            <a:pathLst>
              <a:path w="4041140" h="1137920">
                <a:moveTo>
                  <a:pt x="0" y="189611"/>
                </a:moveTo>
                <a:lnTo>
                  <a:pt x="6772" y="139185"/>
                </a:lnTo>
                <a:lnTo>
                  <a:pt x="25886" y="93885"/>
                </a:lnTo>
                <a:lnTo>
                  <a:pt x="55533" y="55514"/>
                </a:lnTo>
                <a:lnTo>
                  <a:pt x="93908" y="25875"/>
                </a:lnTo>
                <a:lnTo>
                  <a:pt x="139203" y="6769"/>
                </a:lnTo>
                <a:lnTo>
                  <a:pt x="189611" y="0"/>
                </a:lnTo>
                <a:lnTo>
                  <a:pt x="3850944" y="0"/>
                </a:lnTo>
                <a:lnTo>
                  <a:pt x="3901370" y="6769"/>
                </a:lnTo>
                <a:lnTo>
                  <a:pt x="3946669" y="25875"/>
                </a:lnTo>
                <a:lnTo>
                  <a:pt x="3985040" y="55514"/>
                </a:lnTo>
                <a:lnTo>
                  <a:pt x="4014680" y="93885"/>
                </a:lnTo>
                <a:lnTo>
                  <a:pt x="4033786" y="139185"/>
                </a:lnTo>
                <a:lnTo>
                  <a:pt x="4040555" y="189611"/>
                </a:lnTo>
                <a:lnTo>
                  <a:pt x="4040555" y="948055"/>
                </a:lnTo>
                <a:lnTo>
                  <a:pt x="4033786" y="998436"/>
                </a:lnTo>
                <a:lnTo>
                  <a:pt x="4014680" y="1043723"/>
                </a:lnTo>
                <a:lnTo>
                  <a:pt x="3985040" y="1082103"/>
                </a:lnTo>
                <a:lnTo>
                  <a:pt x="3946669" y="1111762"/>
                </a:lnTo>
                <a:lnTo>
                  <a:pt x="3901370" y="1130887"/>
                </a:lnTo>
                <a:lnTo>
                  <a:pt x="3850944" y="1137666"/>
                </a:lnTo>
                <a:lnTo>
                  <a:pt x="189611" y="1137666"/>
                </a:lnTo>
                <a:lnTo>
                  <a:pt x="139203" y="1130887"/>
                </a:lnTo>
                <a:lnTo>
                  <a:pt x="93908" y="1111762"/>
                </a:lnTo>
                <a:lnTo>
                  <a:pt x="55533" y="1082103"/>
                </a:lnTo>
                <a:lnTo>
                  <a:pt x="25886" y="1043723"/>
                </a:lnTo>
                <a:lnTo>
                  <a:pt x="6772" y="998436"/>
                </a:lnTo>
                <a:lnTo>
                  <a:pt x="0" y="948055"/>
                </a:lnTo>
                <a:lnTo>
                  <a:pt x="0" y="18961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21919" y="2799333"/>
            <a:ext cx="3744595" cy="1113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30375" marR="57150" indent="-1638935">
              <a:lnSpc>
                <a:spcPct val="100000"/>
              </a:lnSpc>
              <a:spcBef>
                <a:spcPts val="105"/>
              </a:spcBef>
            </a:pP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Изменение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сроков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2025/2026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учебном году: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20.05.2026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бумажном</a:t>
            </a:r>
            <a:r>
              <a:rPr dirty="0" sz="105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носителе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20.04.2026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29.04.2026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(30.04.2026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резервный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день)</a:t>
            </a:r>
            <a:endParaRPr sz="1050">
              <a:latin typeface="Arial"/>
              <a:cs typeface="Arial"/>
            </a:endParaRPr>
          </a:p>
          <a:p>
            <a:pPr lvl="1" marL="570230" indent="-214629">
              <a:lnSpc>
                <a:spcPct val="100000"/>
              </a:lnSpc>
              <a:buFont typeface="Times New Roman"/>
              <a:buChar char="-"/>
              <a:tabLst>
                <a:tab pos="5702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05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05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050" spc="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использованием</a:t>
            </a:r>
            <a:r>
              <a:rPr dirty="0" sz="105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компьютера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74865" y="4112259"/>
            <a:ext cx="4053204" cy="1257935"/>
          </a:xfrm>
          <a:custGeom>
            <a:avLst/>
            <a:gdLst/>
            <a:ahLst/>
            <a:cxnLst/>
            <a:rect l="l" t="t" r="r" b="b"/>
            <a:pathLst>
              <a:path w="4053204" h="1257935">
                <a:moveTo>
                  <a:pt x="0" y="209676"/>
                </a:moveTo>
                <a:lnTo>
                  <a:pt x="5537" y="161592"/>
                </a:lnTo>
                <a:lnTo>
                  <a:pt x="21309" y="117456"/>
                </a:lnTo>
                <a:lnTo>
                  <a:pt x="46058" y="78525"/>
                </a:lnTo>
                <a:lnTo>
                  <a:pt x="78525" y="46056"/>
                </a:lnTo>
                <a:lnTo>
                  <a:pt x="117452" y="21307"/>
                </a:lnTo>
                <a:lnTo>
                  <a:pt x="161580" y="5536"/>
                </a:lnTo>
                <a:lnTo>
                  <a:pt x="209651" y="0"/>
                </a:lnTo>
                <a:lnTo>
                  <a:pt x="3843439" y="0"/>
                </a:lnTo>
                <a:lnTo>
                  <a:pt x="3891523" y="5536"/>
                </a:lnTo>
                <a:lnTo>
                  <a:pt x="3935659" y="21307"/>
                </a:lnTo>
                <a:lnTo>
                  <a:pt x="3974590" y="46056"/>
                </a:lnTo>
                <a:lnTo>
                  <a:pt x="4007059" y="78525"/>
                </a:lnTo>
                <a:lnTo>
                  <a:pt x="4031808" y="117456"/>
                </a:lnTo>
                <a:lnTo>
                  <a:pt x="4047579" y="161592"/>
                </a:lnTo>
                <a:lnTo>
                  <a:pt x="4053116" y="209676"/>
                </a:lnTo>
                <a:lnTo>
                  <a:pt x="4053116" y="1048257"/>
                </a:lnTo>
                <a:lnTo>
                  <a:pt x="4047579" y="1096328"/>
                </a:lnTo>
                <a:lnTo>
                  <a:pt x="4031808" y="1140456"/>
                </a:lnTo>
                <a:lnTo>
                  <a:pt x="4007059" y="1179383"/>
                </a:lnTo>
                <a:lnTo>
                  <a:pt x="3974590" y="1211851"/>
                </a:lnTo>
                <a:lnTo>
                  <a:pt x="3935659" y="1236600"/>
                </a:lnTo>
                <a:lnTo>
                  <a:pt x="3891523" y="1252372"/>
                </a:lnTo>
                <a:lnTo>
                  <a:pt x="3843439" y="1257909"/>
                </a:lnTo>
                <a:lnTo>
                  <a:pt x="209651" y="1257909"/>
                </a:lnTo>
                <a:lnTo>
                  <a:pt x="161580" y="1252372"/>
                </a:lnTo>
                <a:lnTo>
                  <a:pt x="117452" y="1236600"/>
                </a:lnTo>
                <a:lnTo>
                  <a:pt x="78525" y="1211851"/>
                </a:lnTo>
                <a:lnTo>
                  <a:pt x="46058" y="1179383"/>
                </a:lnTo>
                <a:lnTo>
                  <a:pt x="21309" y="1140456"/>
                </a:lnTo>
                <a:lnTo>
                  <a:pt x="5537" y="1096328"/>
                </a:lnTo>
                <a:lnTo>
                  <a:pt x="0" y="1048257"/>
                </a:lnTo>
                <a:lnTo>
                  <a:pt x="0" y="209676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15213" y="4069966"/>
            <a:ext cx="3660775" cy="127127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348740">
              <a:lnSpc>
                <a:spcPct val="100000"/>
              </a:lnSpc>
              <a:spcBef>
                <a:spcPts val="595"/>
              </a:spcBef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проводятся: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начального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образования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(4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433E69"/>
              </a:buClr>
              <a:buFont typeface="Times New Roman"/>
              <a:buChar char="-"/>
            </a:pPr>
            <a:endParaRPr sz="1050">
              <a:latin typeface="Arial"/>
              <a:cs typeface="Arial"/>
            </a:endParaRPr>
          </a:p>
          <a:p>
            <a:pPr marL="227329" marR="82550" indent="-214629">
              <a:lnSpc>
                <a:spcPct val="100000"/>
              </a:lnSpc>
              <a:buFont typeface="Arial"/>
              <a:buChar char="•"/>
              <a:tabLst>
                <a:tab pos="233679" algn="l"/>
              </a:tabLst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уровне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основного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среднего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общего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образования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(5,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6,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7,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10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классы):</a:t>
            </a:r>
            <a:endParaRPr sz="1050">
              <a:latin typeface="Arial"/>
              <a:cs typeface="Arial"/>
            </a:endParaRPr>
          </a:p>
          <a:p>
            <a:pPr lvl="1" marL="913130" indent="-214629">
              <a:lnSpc>
                <a:spcPct val="100000"/>
              </a:lnSpc>
              <a:buFont typeface="Times New Roman"/>
              <a:buChar char="-"/>
              <a:tabLst>
                <a:tab pos="913130" algn="l"/>
              </a:tabLst>
            </a:pP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05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учебным</a:t>
            </a:r>
            <a:r>
              <a:rPr dirty="0" sz="105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630928" y="2797429"/>
            <a:ext cx="4138929" cy="706120"/>
          </a:xfrm>
          <a:custGeom>
            <a:avLst/>
            <a:gdLst/>
            <a:ahLst/>
            <a:cxnLst/>
            <a:rect l="l" t="t" r="r" b="b"/>
            <a:pathLst>
              <a:path w="4138929" h="706120">
                <a:moveTo>
                  <a:pt x="0" y="117601"/>
                </a:moveTo>
                <a:lnTo>
                  <a:pt x="9231" y="71848"/>
                </a:lnTo>
                <a:lnTo>
                  <a:pt x="34416" y="34464"/>
                </a:lnTo>
                <a:lnTo>
                  <a:pt x="71794" y="9249"/>
                </a:lnTo>
                <a:lnTo>
                  <a:pt x="117601" y="0"/>
                </a:lnTo>
                <a:lnTo>
                  <a:pt x="4020820" y="0"/>
                </a:lnTo>
                <a:lnTo>
                  <a:pt x="4066647" y="9249"/>
                </a:lnTo>
                <a:lnTo>
                  <a:pt x="4104068" y="34464"/>
                </a:lnTo>
                <a:lnTo>
                  <a:pt x="4129297" y="71848"/>
                </a:lnTo>
                <a:lnTo>
                  <a:pt x="4138549" y="117601"/>
                </a:lnTo>
                <a:lnTo>
                  <a:pt x="4138549" y="588390"/>
                </a:lnTo>
                <a:lnTo>
                  <a:pt x="4129297" y="634218"/>
                </a:lnTo>
                <a:lnTo>
                  <a:pt x="4104068" y="671639"/>
                </a:lnTo>
                <a:lnTo>
                  <a:pt x="4066647" y="696868"/>
                </a:lnTo>
                <a:lnTo>
                  <a:pt x="4020820" y="706119"/>
                </a:lnTo>
                <a:lnTo>
                  <a:pt x="117601" y="706119"/>
                </a:lnTo>
                <a:lnTo>
                  <a:pt x="71794" y="696868"/>
                </a:lnTo>
                <a:lnTo>
                  <a:pt x="34416" y="671639"/>
                </a:lnTo>
                <a:lnTo>
                  <a:pt x="9231" y="634218"/>
                </a:lnTo>
                <a:lnTo>
                  <a:pt x="0" y="588390"/>
                </a:lnTo>
                <a:lnTo>
                  <a:pt x="0" y="11760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746752" y="2892298"/>
            <a:ext cx="3905250" cy="507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Координацию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осуществляет</a:t>
            </a:r>
            <a:endParaRPr sz="1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«Федеральный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институт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оценки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endParaRPr sz="1050">
              <a:latin typeface="Arial"/>
              <a:cs typeface="Arial"/>
            </a:endParaRPr>
          </a:p>
          <a:p>
            <a:pPr algn="ctr" marL="3810">
              <a:lnSpc>
                <a:spcPct val="100000"/>
              </a:lnSpc>
            </a:pP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(«ФИОКО»)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624451" y="3647059"/>
            <a:ext cx="4206875" cy="1739900"/>
          </a:xfrm>
          <a:custGeom>
            <a:avLst/>
            <a:gdLst/>
            <a:ahLst/>
            <a:cxnLst/>
            <a:rect l="l" t="t" r="r" b="b"/>
            <a:pathLst>
              <a:path w="4206875" h="1739900">
                <a:moveTo>
                  <a:pt x="0" y="289941"/>
                </a:moveTo>
                <a:lnTo>
                  <a:pt x="3794" y="242906"/>
                </a:lnTo>
                <a:lnTo>
                  <a:pt x="14779" y="198290"/>
                </a:lnTo>
                <a:lnTo>
                  <a:pt x="32359" y="156688"/>
                </a:lnTo>
                <a:lnTo>
                  <a:pt x="55936" y="118698"/>
                </a:lnTo>
                <a:lnTo>
                  <a:pt x="84915" y="84915"/>
                </a:lnTo>
                <a:lnTo>
                  <a:pt x="118698" y="55936"/>
                </a:lnTo>
                <a:lnTo>
                  <a:pt x="156688" y="32359"/>
                </a:lnTo>
                <a:lnTo>
                  <a:pt x="198290" y="14779"/>
                </a:lnTo>
                <a:lnTo>
                  <a:pt x="242906" y="3794"/>
                </a:lnTo>
                <a:lnTo>
                  <a:pt x="289940" y="0"/>
                </a:lnTo>
                <a:lnTo>
                  <a:pt x="3916933" y="0"/>
                </a:lnTo>
                <a:lnTo>
                  <a:pt x="3963968" y="3794"/>
                </a:lnTo>
                <a:lnTo>
                  <a:pt x="4008584" y="14779"/>
                </a:lnTo>
                <a:lnTo>
                  <a:pt x="4050186" y="32359"/>
                </a:lnTo>
                <a:lnTo>
                  <a:pt x="4088176" y="55936"/>
                </a:lnTo>
                <a:lnTo>
                  <a:pt x="4121959" y="84915"/>
                </a:lnTo>
                <a:lnTo>
                  <a:pt x="4150938" y="118698"/>
                </a:lnTo>
                <a:lnTo>
                  <a:pt x="4174515" y="156688"/>
                </a:lnTo>
                <a:lnTo>
                  <a:pt x="4192095" y="198290"/>
                </a:lnTo>
                <a:lnTo>
                  <a:pt x="4203080" y="242906"/>
                </a:lnTo>
                <a:lnTo>
                  <a:pt x="4206875" y="289941"/>
                </a:lnTo>
                <a:lnTo>
                  <a:pt x="4206875" y="1449666"/>
                </a:lnTo>
                <a:lnTo>
                  <a:pt x="4203080" y="1496701"/>
                </a:lnTo>
                <a:lnTo>
                  <a:pt x="4192095" y="1541318"/>
                </a:lnTo>
                <a:lnTo>
                  <a:pt x="4174515" y="1582921"/>
                </a:lnTo>
                <a:lnTo>
                  <a:pt x="4150938" y="1620914"/>
                </a:lnTo>
                <a:lnTo>
                  <a:pt x="4121959" y="1654698"/>
                </a:lnTo>
                <a:lnTo>
                  <a:pt x="4088176" y="1683679"/>
                </a:lnTo>
                <a:lnTo>
                  <a:pt x="4050186" y="1707258"/>
                </a:lnTo>
                <a:lnTo>
                  <a:pt x="4008584" y="1724839"/>
                </a:lnTo>
                <a:lnTo>
                  <a:pt x="3963968" y="1735825"/>
                </a:lnTo>
                <a:lnTo>
                  <a:pt x="3916933" y="1739620"/>
                </a:lnTo>
                <a:lnTo>
                  <a:pt x="289940" y="1739620"/>
                </a:lnTo>
                <a:lnTo>
                  <a:pt x="242906" y="1735825"/>
                </a:lnTo>
                <a:lnTo>
                  <a:pt x="198290" y="1724839"/>
                </a:lnTo>
                <a:lnTo>
                  <a:pt x="156688" y="1707258"/>
                </a:lnTo>
                <a:lnTo>
                  <a:pt x="118698" y="1683679"/>
                </a:lnTo>
                <a:lnTo>
                  <a:pt x="84915" y="1654698"/>
                </a:lnTo>
                <a:lnTo>
                  <a:pt x="55936" y="1620914"/>
                </a:lnTo>
                <a:lnTo>
                  <a:pt x="32359" y="1582921"/>
                </a:lnTo>
                <a:lnTo>
                  <a:pt x="14779" y="1541318"/>
                </a:lnTo>
                <a:lnTo>
                  <a:pt x="3794" y="1496701"/>
                </a:lnTo>
                <a:lnTo>
                  <a:pt x="0" y="1449666"/>
                </a:lnTo>
                <a:lnTo>
                  <a:pt x="0" y="28994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88789" y="3765572"/>
            <a:ext cx="3790315" cy="14312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590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«ФИОКО»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разделе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«Навигатор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ОКО»: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нормативные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5" b="1">
                <a:solidFill>
                  <a:srgbClr val="433E69"/>
                </a:solidFill>
                <a:latin typeface="Arial"/>
                <a:cs typeface="Arial"/>
              </a:rPr>
              <a:t>документы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методические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материалы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marR="508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анализа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 </a:t>
            </a:r>
            <a:r>
              <a:rPr dirty="0" sz="1050" spc="-1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050" spc="9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общеобразовательных</a:t>
            </a:r>
            <a:r>
              <a:rPr dirty="0" sz="105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организациях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порядок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план-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график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образцы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05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описания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70" b="1">
                <a:solidFill>
                  <a:srgbClr val="433E69"/>
                </a:solidFill>
                <a:latin typeface="Arial"/>
                <a:cs typeface="Arial"/>
              </a:rPr>
              <a:t>проверочных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работ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5207" y="1337105"/>
            <a:ext cx="1029832" cy="1029832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5436108" y="1094358"/>
            <a:ext cx="2304415" cy="1475105"/>
          </a:xfrm>
          <a:custGeom>
            <a:avLst/>
            <a:gdLst/>
            <a:ahLst/>
            <a:cxnLst/>
            <a:rect l="l" t="t" r="r" b="b"/>
            <a:pathLst>
              <a:path w="2304415" h="1475105">
                <a:moveTo>
                  <a:pt x="0" y="245871"/>
                </a:moveTo>
                <a:lnTo>
                  <a:pt x="4996" y="196328"/>
                </a:lnTo>
                <a:lnTo>
                  <a:pt x="19325" y="150179"/>
                </a:lnTo>
                <a:lnTo>
                  <a:pt x="41998" y="108415"/>
                </a:lnTo>
                <a:lnTo>
                  <a:pt x="72024" y="72024"/>
                </a:lnTo>
                <a:lnTo>
                  <a:pt x="108415" y="41998"/>
                </a:lnTo>
                <a:lnTo>
                  <a:pt x="150179" y="19325"/>
                </a:lnTo>
                <a:lnTo>
                  <a:pt x="196328" y="4996"/>
                </a:lnTo>
                <a:lnTo>
                  <a:pt x="245871" y="0"/>
                </a:lnTo>
                <a:lnTo>
                  <a:pt x="2058415" y="0"/>
                </a:lnTo>
                <a:lnTo>
                  <a:pt x="2107959" y="4996"/>
                </a:lnTo>
                <a:lnTo>
                  <a:pt x="2154108" y="19325"/>
                </a:lnTo>
                <a:lnTo>
                  <a:pt x="2195872" y="41998"/>
                </a:lnTo>
                <a:lnTo>
                  <a:pt x="2232263" y="72024"/>
                </a:lnTo>
                <a:lnTo>
                  <a:pt x="2262289" y="108415"/>
                </a:lnTo>
                <a:lnTo>
                  <a:pt x="2284962" y="150179"/>
                </a:lnTo>
                <a:lnTo>
                  <a:pt x="2299291" y="196328"/>
                </a:lnTo>
                <a:lnTo>
                  <a:pt x="2304288" y="245871"/>
                </a:lnTo>
                <a:lnTo>
                  <a:pt x="2304288" y="1229232"/>
                </a:lnTo>
                <a:lnTo>
                  <a:pt x="2299291" y="1278776"/>
                </a:lnTo>
                <a:lnTo>
                  <a:pt x="2284962" y="1324925"/>
                </a:lnTo>
                <a:lnTo>
                  <a:pt x="2262289" y="1366689"/>
                </a:lnTo>
                <a:lnTo>
                  <a:pt x="2232263" y="1403080"/>
                </a:lnTo>
                <a:lnTo>
                  <a:pt x="2195872" y="1433106"/>
                </a:lnTo>
                <a:lnTo>
                  <a:pt x="2154108" y="1455779"/>
                </a:lnTo>
                <a:lnTo>
                  <a:pt x="2107959" y="1470108"/>
                </a:lnTo>
                <a:lnTo>
                  <a:pt x="2058415" y="1475104"/>
                </a:lnTo>
                <a:lnTo>
                  <a:pt x="245871" y="1475104"/>
                </a:lnTo>
                <a:lnTo>
                  <a:pt x="196328" y="1470108"/>
                </a:lnTo>
                <a:lnTo>
                  <a:pt x="150179" y="1455779"/>
                </a:lnTo>
                <a:lnTo>
                  <a:pt x="108415" y="1433106"/>
                </a:lnTo>
                <a:lnTo>
                  <a:pt x="72024" y="1403080"/>
                </a:lnTo>
                <a:lnTo>
                  <a:pt x="41998" y="1366689"/>
                </a:lnTo>
                <a:lnTo>
                  <a:pt x="19325" y="1324925"/>
                </a:lnTo>
                <a:lnTo>
                  <a:pt x="4996" y="1278776"/>
                </a:lnTo>
                <a:lnTo>
                  <a:pt x="0" y="1229232"/>
                </a:lnTo>
                <a:lnTo>
                  <a:pt x="0" y="245871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5621528" y="1173302"/>
            <a:ext cx="1932939" cy="13074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ОТКРЫТ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ОПРОС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АДМИНИСТРАЦИЙ ОБРАЗОВАТЕЛЬНЫХ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ОРГАНИЗАЦИЙ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И</a:t>
            </a:r>
            <a:r>
              <a:rPr dirty="0" sz="1050" spc="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УЧИТЕЛЕЙ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ВОПРОСАМ ПРОВЕДЕНИЯ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ВПР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 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ИСПОЛЬЗОВАНИЯ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ИХ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РЕЗУЛЬТАТОВ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76194" y="1040130"/>
            <a:ext cx="2594610" cy="6229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48895" marR="5080" indent="-36830">
              <a:lnSpc>
                <a:spcPct val="106700"/>
              </a:lnSpc>
              <a:spcBef>
                <a:spcPts val="195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осуществлено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присвоение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Знаков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20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образовательным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организациям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2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направлениям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13761" y="4406290"/>
            <a:ext cx="5027930" cy="689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Информация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доступна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сайте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ФГБУ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«ФИОКО»</a:t>
            </a:r>
            <a:endParaRPr sz="12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spcBef>
                <a:spcPts val="1265"/>
              </a:spcBef>
            </a:pP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Раздел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«Оценка</a:t>
            </a:r>
            <a:r>
              <a:rPr dirty="0" sz="105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образования»</a:t>
            </a:r>
            <a:r>
              <a:rPr dirty="0" sz="105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050" spc="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30" b="1">
                <a:solidFill>
                  <a:srgbClr val="433E69"/>
                </a:solidFill>
                <a:latin typeface="Arial"/>
                <a:cs typeface="Arial"/>
              </a:rPr>
              <a:t>«Знак</a:t>
            </a:r>
            <a:r>
              <a:rPr dirty="0" sz="105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качества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55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0" b="1">
                <a:solidFill>
                  <a:srgbClr val="433E69"/>
                </a:solidFill>
                <a:latin typeface="Arial"/>
                <a:cs typeface="Arial"/>
              </a:rPr>
              <a:t>образовательных 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организаций»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106932" y="4272788"/>
            <a:ext cx="6604000" cy="1070610"/>
            <a:chOff x="1106932" y="4272788"/>
            <a:chExt cx="6604000" cy="1070610"/>
          </a:xfrm>
        </p:grpSpPr>
        <p:sp>
          <p:nvSpPr>
            <p:cNvPr id="5" name="object 5" descr=""/>
            <p:cNvSpPr/>
            <p:nvPr/>
          </p:nvSpPr>
          <p:spPr>
            <a:xfrm>
              <a:off x="1113282" y="4279138"/>
              <a:ext cx="6591300" cy="1057910"/>
            </a:xfrm>
            <a:custGeom>
              <a:avLst/>
              <a:gdLst/>
              <a:ahLst/>
              <a:cxnLst/>
              <a:rect l="l" t="t" r="r" b="b"/>
              <a:pathLst>
                <a:path w="6591300" h="1057910">
                  <a:moveTo>
                    <a:pt x="0" y="176237"/>
                  </a:moveTo>
                  <a:lnTo>
                    <a:pt x="6297" y="129373"/>
                  </a:lnTo>
                  <a:lnTo>
                    <a:pt x="24068" y="87270"/>
                  </a:lnTo>
                  <a:lnTo>
                    <a:pt x="51633" y="51604"/>
                  </a:lnTo>
                  <a:lnTo>
                    <a:pt x="87310" y="24053"/>
                  </a:lnTo>
                  <a:lnTo>
                    <a:pt x="129417" y="6292"/>
                  </a:lnTo>
                  <a:lnTo>
                    <a:pt x="176276" y="0"/>
                  </a:lnTo>
                  <a:lnTo>
                    <a:pt x="6414643" y="0"/>
                  </a:lnTo>
                  <a:lnTo>
                    <a:pt x="6461478" y="6292"/>
                  </a:lnTo>
                  <a:lnTo>
                    <a:pt x="6503580" y="24053"/>
                  </a:lnTo>
                  <a:lnTo>
                    <a:pt x="6539261" y="51604"/>
                  </a:lnTo>
                  <a:lnTo>
                    <a:pt x="6566836" y="87270"/>
                  </a:lnTo>
                  <a:lnTo>
                    <a:pt x="6584617" y="129373"/>
                  </a:lnTo>
                  <a:lnTo>
                    <a:pt x="6590919" y="176237"/>
                  </a:lnTo>
                  <a:lnTo>
                    <a:pt x="6590919" y="881354"/>
                  </a:lnTo>
                  <a:lnTo>
                    <a:pt x="6584617" y="928217"/>
                  </a:lnTo>
                  <a:lnTo>
                    <a:pt x="6566836" y="970326"/>
                  </a:lnTo>
                  <a:lnTo>
                    <a:pt x="6539261" y="1006001"/>
                  </a:lnTo>
                  <a:lnTo>
                    <a:pt x="6503580" y="1033564"/>
                  </a:lnTo>
                  <a:lnTo>
                    <a:pt x="6461478" y="1051334"/>
                  </a:lnTo>
                  <a:lnTo>
                    <a:pt x="6414643" y="1057630"/>
                  </a:lnTo>
                  <a:lnTo>
                    <a:pt x="176276" y="1057630"/>
                  </a:lnTo>
                  <a:lnTo>
                    <a:pt x="129417" y="1051334"/>
                  </a:lnTo>
                  <a:lnTo>
                    <a:pt x="87310" y="1033564"/>
                  </a:lnTo>
                  <a:lnTo>
                    <a:pt x="51633" y="1006001"/>
                  </a:lnTo>
                  <a:lnTo>
                    <a:pt x="24068" y="970326"/>
                  </a:lnTo>
                  <a:lnTo>
                    <a:pt x="6297" y="928217"/>
                  </a:lnTo>
                  <a:lnTo>
                    <a:pt x="0" y="881354"/>
                  </a:lnTo>
                  <a:lnTo>
                    <a:pt x="0" y="176237"/>
                  </a:lnTo>
                  <a:close/>
                </a:path>
              </a:pathLst>
            </a:custGeom>
            <a:ln w="12700">
              <a:solidFill>
                <a:srgbClr val="CECCE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7522" y="4377584"/>
              <a:ext cx="860685" cy="86068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5" y="1849754"/>
            <a:ext cx="2844165" cy="13544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3282" y="1850644"/>
            <a:ext cx="2728214" cy="133921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5838" y="573150"/>
            <a:ext cx="6106160" cy="314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ЗНАКИ</a:t>
            </a:r>
            <a:r>
              <a:rPr dirty="0" spc="-35"/>
              <a:t> </a:t>
            </a:r>
            <a:r>
              <a:rPr dirty="0" spc="-25"/>
              <a:t>КАЧЕСТВА</a:t>
            </a:r>
            <a:r>
              <a:rPr dirty="0" spc="-35"/>
              <a:t> </a:t>
            </a:r>
            <a:r>
              <a:rPr dirty="0"/>
              <a:t>ДЛЯ</a:t>
            </a:r>
            <a:r>
              <a:rPr dirty="0" spc="-25"/>
              <a:t> </a:t>
            </a:r>
            <a:r>
              <a:rPr dirty="0" spc="-30"/>
              <a:t>ОБРАЗОВАТЕЛЬНЫХ</a:t>
            </a:r>
            <a:r>
              <a:rPr dirty="0" spc="-15"/>
              <a:t> </a:t>
            </a:r>
            <a:r>
              <a:rPr dirty="0" spc="-10"/>
              <a:t>ОРГАНИЗАЦИЙ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1113282" y="3564763"/>
            <a:ext cx="2728595" cy="569595"/>
          </a:xfrm>
          <a:custGeom>
            <a:avLst/>
            <a:gdLst/>
            <a:ahLst/>
            <a:cxnLst/>
            <a:rect l="l" t="t" r="r" b="b"/>
            <a:pathLst>
              <a:path w="2728595" h="569595">
                <a:moveTo>
                  <a:pt x="0" y="94868"/>
                </a:moveTo>
                <a:lnTo>
                  <a:pt x="7458" y="57971"/>
                </a:lnTo>
                <a:lnTo>
                  <a:pt x="27798" y="27812"/>
                </a:lnTo>
                <a:lnTo>
                  <a:pt x="57966" y="7465"/>
                </a:lnTo>
                <a:lnTo>
                  <a:pt x="94907" y="0"/>
                </a:lnTo>
                <a:lnTo>
                  <a:pt x="2633345" y="0"/>
                </a:lnTo>
                <a:lnTo>
                  <a:pt x="2670296" y="7465"/>
                </a:lnTo>
                <a:lnTo>
                  <a:pt x="2700448" y="27812"/>
                </a:lnTo>
                <a:lnTo>
                  <a:pt x="2720766" y="57971"/>
                </a:lnTo>
                <a:lnTo>
                  <a:pt x="2728214" y="94868"/>
                </a:lnTo>
                <a:lnTo>
                  <a:pt x="2728214" y="474472"/>
                </a:lnTo>
                <a:lnTo>
                  <a:pt x="2720766" y="511442"/>
                </a:lnTo>
                <a:lnTo>
                  <a:pt x="2700448" y="541639"/>
                </a:lnTo>
                <a:lnTo>
                  <a:pt x="2670296" y="562000"/>
                </a:lnTo>
                <a:lnTo>
                  <a:pt x="2633345" y="569468"/>
                </a:lnTo>
                <a:lnTo>
                  <a:pt x="94907" y="569468"/>
                </a:lnTo>
                <a:lnTo>
                  <a:pt x="57966" y="562000"/>
                </a:lnTo>
                <a:lnTo>
                  <a:pt x="27798" y="541639"/>
                </a:lnTo>
                <a:lnTo>
                  <a:pt x="7458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860035" y="3564763"/>
            <a:ext cx="2844165" cy="569595"/>
          </a:xfrm>
          <a:custGeom>
            <a:avLst/>
            <a:gdLst/>
            <a:ahLst/>
            <a:cxnLst/>
            <a:rect l="l" t="t" r="r" b="b"/>
            <a:pathLst>
              <a:path w="2844165" h="569595">
                <a:moveTo>
                  <a:pt x="0" y="94868"/>
                </a:moveTo>
                <a:lnTo>
                  <a:pt x="7465" y="57971"/>
                </a:lnTo>
                <a:lnTo>
                  <a:pt x="27812" y="27812"/>
                </a:lnTo>
                <a:lnTo>
                  <a:pt x="57971" y="7465"/>
                </a:lnTo>
                <a:lnTo>
                  <a:pt x="94868" y="0"/>
                </a:lnTo>
                <a:lnTo>
                  <a:pt x="2749168" y="0"/>
                </a:lnTo>
                <a:lnTo>
                  <a:pt x="2786139" y="7465"/>
                </a:lnTo>
                <a:lnTo>
                  <a:pt x="2816336" y="27812"/>
                </a:lnTo>
                <a:lnTo>
                  <a:pt x="2836697" y="57971"/>
                </a:lnTo>
                <a:lnTo>
                  <a:pt x="2844165" y="94868"/>
                </a:lnTo>
                <a:lnTo>
                  <a:pt x="2844165" y="474472"/>
                </a:lnTo>
                <a:lnTo>
                  <a:pt x="2836697" y="511442"/>
                </a:lnTo>
                <a:lnTo>
                  <a:pt x="2816336" y="541639"/>
                </a:lnTo>
                <a:lnTo>
                  <a:pt x="2786139" y="562000"/>
                </a:lnTo>
                <a:lnTo>
                  <a:pt x="2749168" y="569468"/>
                </a:lnTo>
                <a:lnTo>
                  <a:pt x="94868" y="569468"/>
                </a:lnTo>
                <a:lnTo>
                  <a:pt x="57971" y="562000"/>
                </a:lnTo>
                <a:lnTo>
                  <a:pt x="27812" y="541639"/>
                </a:lnTo>
                <a:lnTo>
                  <a:pt x="7465" y="511442"/>
                </a:lnTo>
                <a:lnTo>
                  <a:pt x="0" y="474472"/>
                </a:lnTo>
                <a:lnTo>
                  <a:pt x="0" y="94868"/>
                </a:lnTo>
                <a:close/>
              </a:path>
            </a:pathLst>
          </a:custGeom>
          <a:ln w="12700">
            <a:solidFill>
              <a:srgbClr val="CECCE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239255" y="3257422"/>
            <a:ext cx="85725" cy="254635"/>
          </a:xfrm>
          <a:custGeom>
            <a:avLst/>
            <a:gdLst/>
            <a:ahLst/>
            <a:cxnLst/>
            <a:rect l="l" t="t" r="r" b="b"/>
            <a:pathLst>
              <a:path w="85725" h="254635">
                <a:moveTo>
                  <a:pt x="28575" y="168401"/>
                </a:moveTo>
                <a:lnTo>
                  <a:pt x="0" y="168401"/>
                </a:lnTo>
                <a:lnTo>
                  <a:pt x="42799" y="254126"/>
                </a:lnTo>
                <a:lnTo>
                  <a:pt x="78602" y="182625"/>
                </a:lnTo>
                <a:lnTo>
                  <a:pt x="28575" y="182625"/>
                </a:lnTo>
                <a:lnTo>
                  <a:pt x="28575" y="168401"/>
                </a:lnTo>
                <a:close/>
              </a:path>
              <a:path w="85725" h="254635">
                <a:moveTo>
                  <a:pt x="57150" y="0"/>
                </a:moveTo>
                <a:lnTo>
                  <a:pt x="28575" y="0"/>
                </a:lnTo>
                <a:lnTo>
                  <a:pt x="28575" y="182625"/>
                </a:lnTo>
                <a:lnTo>
                  <a:pt x="57150" y="182625"/>
                </a:lnTo>
                <a:lnTo>
                  <a:pt x="57150" y="0"/>
                </a:lnTo>
                <a:close/>
              </a:path>
              <a:path w="85725" h="254635">
                <a:moveTo>
                  <a:pt x="85725" y="168401"/>
                </a:moveTo>
                <a:lnTo>
                  <a:pt x="57150" y="168401"/>
                </a:lnTo>
                <a:lnTo>
                  <a:pt x="57150" y="182625"/>
                </a:lnTo>
                <a:lnTo>
                  <a:pt x="78602" y="182625"/>
                </a:lnTo>
                <a:lnTo>
                  <a:pt x="85725" y="168401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4589" y="3240151"/>
            <a:ext cx="85725" cy="254000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177790" y="3661664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759" marR="5080" indent="-480695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310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63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29892" y="3649217"/>
            <a:ext cx="220853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92125" marR="5080" indent="-480059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989</a:t>
            </a:r>
            <a:r>
              <a:rPr dirty="0" sz="1050" spc="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образовательных</a:t>
            </a:r>
            <a:r>
              <a:rPr dirty="0" sz="105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45" b="1">
                <a:solidFill>
                  <a:srgbClr val="433E69"/>
                </a:solidFill>
                <a:latin typeface="Arial"/>
                <a:cs typeface="Arial"/>
              </a:rPr>
              <a:t>организаций </a:t>
            </a:r>
            <a:r>
              <a:rPr dirty="0" sz="1050" spc="-50" b="1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05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433E69"/>
                </a:solidFill>
                <a:latin typeface="Arial"/>
                <a:cs typeface="Arial"/>
              </a:rPr>
              <a:t>80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6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05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2443226" y="1536953"/>
            <a:ext cx="473709" cy="263525"/>
          </a:xfrm>
          <a:custGeom>
            <a:avLst/>
            <a:gdLst/>
            <a:ahLst/>
            <a:cxnLst/>
            <a:rect l="l" t="t" r="r" b="b"/>
            <a:pathLst>
              <a:path w="473710" h="263525">
                <a:moveTo>
                  <a:pt x="0" y="185420"/>
                </a:moveTo>
                <a:lnTo>
                  <a:pt x="34162" y="263525"/>
                </a:lnTo>
                <a:lnTo>
                  <a:pt x="69973" y="200151"/>
                </a:lnTo>
                <a:lnTo>
                  <a:pt x="27939" y="200151"/>
                </a:lnTo>
                <a:lnTo>
                  <a:pt x="27981" y="186868"/>
                </a:lnTo>
                <a:lnTo>
                  <a:pt x="0" y="185420"/>
                </a:lnTo>
                <a:close/>
              </a:path>
              <a:path w="473710" h="263525">
                <a:moveTo>
                  <a:pt x="27981" y="186868"/>
                </a:moveTo>
                <a:lnTo>
                  <a:pt x="27939" y="200151"/>
                </a:lnTo>
                <a:lnTo>
                  <a:pt x="46990" y="200151"/>
                </a:lnTo>
                <a:lnTo>
                  <a:pt x="47030" y="187853"/>
                </a:lnTo>
                <a:lnTo>
                  <a:pt x="27981" y="186868"/>
                </a:lnTo>
                <a:close/>
              </a:path>
              <a:path w="473710" h="263525">
                <a:moveTo>
                  <a:pt x="47030" y="187853"/>
                </a:moveTo>
                <a:lnTo>
                  <a:pt x="46990" y="200151"/>
                </a:lnTo>
                <a:lnTo>
                  <a:pt x="69973" y="200151"/>
                </a:lnTo>
                <a:lnTo>
                  <a:pt x="76073" y="189357"/>
                </a:lnTo>
                <a:lnTo>
                  <a:pt x="47030" y="187853"/>
                </a:lnTo>
                <a:close/>
              </a:path>
              <a:path w="473710" h="263525">
                <a:moveTo>
                  <a:pt x="473710" y="0"/>
                </a:moveTo>
                <a:lnTo>
                  <a:pt x="28575" y="0"/>
                </a:lnTo>
                <a:lnTo>
                  <a:pt x="27986" y="185420"/>
                </a:lnTo>
                <a:lnTo>
                  <a:pt x="27981" y="186868"/>
                </a:lnTo>
                <a:lnTo>
                  <a:pt x="47030" y="187853"/>
                </a:lnTo>
                <a:lnTo>
                  <a:pt x="47593" y="19050"/>
                </a:lnTo>
                <a:lnTo>
                  <a:pt x="38100" y="19050"/>
                </a:lnTo>
                <a:lnTo>
                  <a:pt x="47625" y="9525"/>
                </a:lnTo>
                <a:lnTo>
                  <a:pt x="473710" y="9525"/>
                </a:lnTo>
                <a:lnTo>
                  <a:pt x="473710" y="0"/>
                </a:lnTo>
                <a:close/>
              </a:path>
              <a:path w="473710" h="263525">
                <a:moveTo>
                  <a:pt x="47625" y="9525"/>
                </a:moveTo>
                <a:lnTo>
                  <a:pt x="38100" y="19050"/>
                </a:lnTo>
                <a:lnTo>
                  <a:pt x="47593" y="19050"/>
                </a:lnTo>
                <a:lnTo>
                  <a:pt x="47625" y="9525"/>
                </a:lnTo>
                <a:close/>
              </a:path>
              <a:path w="473710" h="263525">
                <a:moveTo>
                  <a:pt x="473710" y="9525"/>
                </a:moveTo>
                <a:lnTo>
                  <a:pt x="47625" y="9525"/>
                </a:lnTo>
                <a:lnTo>
                  <a:pt x="47593" y="19050"/>
                </a:lnTo>
                <a:lnTo>
                  <a:pt x="473710" y="19050"/>
                </a:lnTo>
                <a:lnTo>
                  <a:pt x="473710" y="9525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854953" y="1536953"/>
            <a:ext cx="467995" cy="263525"/>
          </a:xfrm>
          <a:custGeom>
            <a:avLst/>
            <a:gdLst/>
            <a:ahLst/>
            <a:cxnLst/>
            <a:rect l="l" t="t" r="r" b="b"/>
            <a:pathLst>
              <a:path w="467995" h="263525">
                <a:moveTo>
                  <a:pt x="391413" y="186182"/>
                </a:moveTo>
                <a:lnTo>
                  <a:pt x="427100" y="263525"/>
                </a:lnTo>
                <a:lnTo>
                  <a:pt x="461375" y="200025"/>
                </a:lnTo>
                <a:lnTo>
                  <a:pt x="419608" y="200025"/>
                </a:lnTo>
                <a:lnTo>
                  <a:pt x="419633" y="187028"/>
                </a:lnTo>
                <a:lnTo>
                  <a:pt x="391413" y="186182"/>
                </a:lnTo>
                <a:close/>
              </a:path>
              <a:path w="467995" h="263525">
                <a:moveTo>
                  <a:pt x="419633" y="187028"/>
                </a:moveTo>
                <a:lnTo>
                  <a:pt x="419608" y="200025"/>
                </a:lnTo>
                <a:lnTo>
                  <a:pt x="438658" y="200025"/>
                </a:lnTo>
                <a:lnTo>
                  <a:pt x="438681" y="187600"/>
                </a:lnTo>
                <a:lnTo>
                  <a:pt x="419633" y="187028"/>
                </a:lnTo>
                <a:close/>
              </a:path>
              <a:path w="467995" h="263525">
                <a:moveTo>
                  <a:pt x="438681" y="187600"/>
                </a:moveTo>
                <a:lnTo>
                  <a:pt x="438658" y="200025"/>
                </a:lnTo>
                <a:lnTo>
                  <a:pt x="461375" y="200025"/>
                </a:lnTo>
                <a:lnTo>
                  <a:pt x="467613" y="188468"/>
                </a:lnTo>
                <a:lnTo>
                  <a:pt x="438681" y="187600"/>
                </a:lnTo>
                <a:close/>
              </a:path>
              <a:path w="467995" h="263525">
                <a:moveTo>
                  <a:pt x="439021" y="9398"/>
                </a:moveTo>
                <a:lnTo>
                  <a:pt x="419988" y="9398"/>
                </a:lnTo>
                <a:lnTo>
                  <a:pt x="429513" y="19050"/>
                </a:lnTo>
                <a:lnTo>
                  <a:pt x="419969" y="19050"/>
                </a:lnTo>
                <a:lnTo>
                  <a:pt x="419635" y="186182"/>
                </a:lnTo>
                <a:lnTo>
                  <a:pt x="419633" y="187028"/>
                </a:lnTo>
                <a:lnTo>
                  <a:pt x="438681" y="187600"/>
                </a:lnTo>
                <a:lnTo>
                  <a:pt x="439002" y="19050"/>
                </a:lnTo>
                <a:lnTo>
                  <a:pt x="429513" y="19050"/>
                </a:lnTo>
                <a:lnTo>
                  <a:pt x="419988" y="9398"/>
                </a:lnTo>
                <a:lnTo>
                  <a:pt x="439021" y="9398"/>
                </a:lnTo>
                <a:close/>
              </a:path>
              <a:path w="467995" h="263525">
                <a:moveTo>
                  <a:pt x="439038" y="0"/>
                </a:moveTo>
                <a:lnTo>
                  <a:pt x="0" y="0"/>
                </a:lnTo>
                <a:lnTo>
                  <a:pt x="0" y="19050"/>
                </a:lnTo>
                <a:lnTo>
                  <a:pt x="419969" y="19050"/>
                </a:lnTo>
                <a:lnTo>
                  <a:pt x="419988" y="9398"/>
                </a:lnTo>
                <a:lnTo>
                  <a:pt x="439021" y="9398"/>
                </a:lnTo>
                <a:lnTo>
                  <a:pt x="439038" y="0"/>
                </a:lnTo>
                <a:close/>
              </a:path>
            </a:pathLst>
          </a:custGeom>
          <a:solidFill>
            <a:srgbClr val="433E6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54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89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3083" y="950213"/>
            <a:ext cx="24511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ЕГЭ-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68146" y="193674"/>
            <a:ext cx="4745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ЕГЭ-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11 в</a:t>
            </a:r>
            <a:r>
              <a:rPr dirty="0" sz="1900" spc="-4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587239" cy="1207008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ЕГЭ: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10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марта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20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апреля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093464"/>
            <a:ext cx="2240280" cy="80772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30097" y="4068571"/>
            <a:ext cx="1760220" cy="82676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147955" marR="188595">
              <a:lnSpc>
                <a:spcPts val="1400"/>
              </a:lnSpc>
              <a:spcBef>
                <a:spcPts val="275"/>
              </a:spcBef>
            </a:pP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3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ДЛЯ </a:t>
            </a: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УЧАСТИЯ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3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 02.02.2026</a:t>
            </a:r>
            <a:endParaRPr sz="1300">
              <a:latin typeface="Arial"/>
              <a:cs typeface="Arial"/>
            </a:endParaRPr>
          </a:p>
          <a:p>
            <a:pPr algn="ctr" marR="40005">
              <a:lnSpc>
                <a:spcPct val="100000"/>
              </a:lnSpc>
              <a:spcBef>
                <a:spcPts val="385"/>
              </a:spcBef>
            </a:pPr>
            <a:r>
              <a:rPr dirty="0" sz="13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3435" y="1290827"/>
            <a:ext cx="3364991" cy="3814572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325490" y="1184516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1828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40"/>
              </a:spcBef>
            </a:pPr>
            <a:endParaRPr sz="1400">
              <a:latin typeface="Times New Roman"/>
              <a:cs typeface="Times New Roman"/>
            </a:endParaRPr>
          </a:p>
          <a:p>
            <a:pPr marL="404495">
              <a:lnSpc>
                <a:spcPct val="100000"/>
              </a:lnSpc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70</a:t>
            </a:r>
            <a:r>
              <a:rPr dirty="0" sz="14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2542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940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текущего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года</a:t>
            </a:r>
            <a:endParaRPr sz="14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1340"/>
              </a:spcBef>
            </a:pPr>
            <a:r>
              <a:rPr dirty="0" u="heavy" sz="1200" spc="-9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200" spc="4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7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200" spc="5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предметов</a:t>
            </a:r>
            <a:endParaRPr sz="12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7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3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68,45%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740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профильная</a:t>
            </a:r>
            <a:r>
              <a:rPr dirty="0" sz="1300" spc="-8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27,62%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9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(702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3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7</a:t>
            </a:r>
            <a:r>
              <a:rPr dirty="0" sz="13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(178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9,17%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(233</a:t>
            </a:r>
            <a:r>
              <a:rPr dirty="0" sz="13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ct val="100000"/>
              </a:lnSpc>
              <a:spcBef>
                <a:spcPts val="384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16,13%</a:t>
            </a:r>
            <a:r>
              <a:rPr dirty="0" sz="13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(410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  <a:p>
            <a:pPr marL="490855" marR="565785" indent="-287020">
              <a:lnSpc>
                <a:spcPts val="1400"/>
              </a:lnSpc>
              <a:spcBef>
                <a:spcPts val="57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3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25,02%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(636 чел.)</a:t>
            </a:r>
            <a:endParaRPr sz="1300">
              <a:latin typeface="Arial"/>
              <a:cs typeface="Arial"/>
            </a:endParaRPr>
          </a:p>
          <a:p>
            <a:pPr marL="490855" indent="-286385">
              <a:lnSpc>
                <a:spcPts val="1485"/>
              </a:lnSpc>
              <a:spcBef>
                <a:spcPts val="365"/>
              </a:spcBef>
              <a:buChar char="•"/>
              <a:tabLst>
                <a:tab pos="490855" algn="l"/>
              </a:tabLst>
            </a:pP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базовая</a:t>
            </a:r>
            <a:r>
              <a:rPr dirty="0" sz="13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3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25,92%</a:t>
            </a:r>
            <a:r>
              <a:rPr dirty="0" sz="13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(659</a:t>
            </a:r>
            <a:endParaRPr sz="1300">
              <a:latin typeface="Arial"/>
              <a:cs typeface="Arial"/>
            </a:endParaRPr>
          </a:p>
          <a:p>
            <a:pPr marL="490855">
              <a:lnSpc>
                <a:spcPts val="1485"/>
              </a:lnSpc>
            </a:pPr>
            <a:r>
              <a:rPr dirty="0" sz="13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4827" y="4093464"/>
            <a:ext cx="2240279" cy="80772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940811" y="4045458"/>
            <a:ext cx="1630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2026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5" b="1">
                <a:solidFill>
                  <a:srgbClr val="433E69"/>
                </a:solidFill>
                <a:latin typeface="Arial"/>
                <a:cs typeface="Arial"/>
              </a:rPr>
              <a:t>впервые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40811" y="4173473"/>
            <a:ext cx="19329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эксперимента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40811" y="4301438"/>
            <a:ext cx="1644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субъектах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подача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40811" y="4429455"/>
            <a:ext cx="17043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заявлений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40811" y="4557471"/>
            <a:ext cx="1306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через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портал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40811" y="4685487"/>
            <a:ext cx="904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«Госуслуги»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983" y="4972810"/>
            <a:ext cx="2776728" cy="673608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1912747" y="4990591"/>
            <a:ext cx="1741805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ts val="1440"/>
              </a:lnSpc>
              <a:spcBef>
                <a:spcPts val="95"/>
              </a:spcBef>
            </a:pPr>
            <a:r>
              <a:rPr dirty="0" sz="1300" spc="-65" b="1">
                <a:solidFill>
                  <a:srgbClr val="433E69"/>
                </a:solidFill>
                <a:latin typeface="Arial"/>
                <a:cs typeface="Arial"/>
              </a:rPr>
              <a:t>Взаимодействие</a:t>
            </a:r>
            <a:r>
              <a:rPr dirty="0" sz="13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433E69"/>
                </a:solidFill>
                <a:latin typeface="Arial"/>
                <a:cs typeface="Arial"/>
              </a:rPr>
              <a:t>с:</a:t>
            </a:r>
            <a:endParaRPr sz="1300">
              <a:latin typeface="Arial"/>
              <a:cs typeface="Arial"/>
            </a:endParaRPr>
          </a:p>
          <a:p>
            <a:pPr marL="227329">
              <a:lnSpc>
                <a:spcPts val="1325"/>
              </a:lnSpc>
              <a:tabLst>
                <a:tab pos="51371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МВД</a:t>
            </a:r>
            <a:r>
              <a:rPr dirty="0" sz="1300" spc="3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tabLst>
                <a:tab pos="299085" algn="l"/>
              </a:tabLst>
            </a:pPr>
            <a:r>
              <a:rPr dirty="0" sz="1300" spc="-50">
                <a:solidFill>
                  <a:srgbClr val="433E69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433E69"/>
                </a:solidFill>
                <a:latin typeface="Arial"/>
                <a:cs typeface="Arial"/>
              </a:rPr>
              <a:t>	Минэнерго</a:t>
            </a:r>
            <a:r>
              <a:rPr dirty="0" sz="13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433E69"/>
                </a:solidFill>
                <a:latin typeface="Arial"/>
                <a:cs typeface="Arial"/>
              </a:rPr>
              <a:t>России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6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232530" y="2625432"/>
            <a:ext cx="1029969" cy="104711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257810">
              <a:lnSpc>
                <a:spcPct val="100000"/>
              </a:lnSpc>
              <a:spcBef>
                <a:spcPts val="1700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58</a:t>
            </a:r>
            <a:endParaRPr sz="2600">
              <a:latin typeface="Arial Black"/>
              <a:cs typeface="Arial Black"/>
            </a:endParaRPr>
          </a:p>
          <a:p>
            <a:pPr marL="224154" marR="5080" indent="-212090">
              <a:lnSpc>
                <a:spcPct val="100000"/>
              </a:lnSpc>
              <a:spcBef>
                <a:spcPts val="6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Зарубежные страны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79081" y="2464816"/>
            <a:ext cx="1539240" cy="1489710"/>
            <a:chOff x="779081" y="2464816"/>
            <a:chExt cx="1539240" cy="1489710"/>
          </a:xfrm>
        </p:grpSpPr>
        <p:sp>
          <p:nvSpPr>
            <p:cNvPr id="4" name="object 4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750252" y="0"/>
                  </a:moveTo>
                  <a:lnTo>
                    <a:pt x="700923" y="1543"/>
                  </a:lnTo>
                  <a:lnTo>
                    <a:pt x="652446" y="6109"/>
                  </a:lnTo>
                  <a:lnTo>
                    <a:pt x="604920" y="13603"/>
                  </a:lnTo>
                  <a:lnTo>
                    <a:pt x="558443" y="23929"/>
                  </a:lnTo>
                  <a:lnTo>
                    <a:pt x="513115" y="36991"/>
                  </a:lnTo>
                  <a:lnTo>
                    <a:pt x="469035" y="52694"/>
                  </a:lnTo>
                  <a:lnTo>
                    <a:pt x="426300" y="70941"/>
                  </a:lnTo>
                  <a:lnTo>
                    <a:pt x="385011" y="91638"/>
                  </a:lnTo>
                  <a:lnTo>
                    <a:pt x="345266" y="114688"/>
                  </a:lnTo>
                  <a:lnTo>
                    <a:pt x="307164" y="139996"/>
                  </a:lnTo>
                  <a:lnTo>
                    <a:pt x="270803" y="167467"/>
                  </a:lnTo>
                  <a:lnTo>
                    <a:pt x="236283" y="197004"/>
                  </a:lnTo>
                  <a:lnTo>
                    <a:pt x="203703" y="228513"/>
                  </a:lnTo>
                  <a:lnTo>
                    <a:pt x="173161" y="261897"/>
                  </a:lnTo>
                  <a:lnTo>
                    <a:pt x="144756" y="297061"/>
                  </a:lnTo>
                  <a:lnTo>
                    <a:pt x="118587" y="333909"/>
                  </a:lnTo>
                  <a:lnTo>
                    <a:pt x="94752" y="372345"/>
                  </a:lnTo>
                  <a:lnTo>
                    <a:pt x="73352" y="412275"/>
                  </a:lnTo>
                  <a:lnTo>
                    <a:pt x="54484" y="453602"/>
                  </a:lnTo>
                  <a:lnTo>
                    <a:pt x="38248" y="496230"/>
                  </a:lnTo>
                  <a:lnTo>
                    <a:pt x="24742" y="540065"/>
                  </a:lnTo>
                  <a:lnTo>
                    <a:pt x="14066" y="585010"/>
                  </a:lnTo>
                  <a:lnTo>
                    <a:pt x="6317" y="630969"/>
                  </a:lnTo>
                  <a:lnTo>
                    <a:pt x="1595" y="677848"/>
                  </a:lnTo>
                  <a:lnTo>
                    <a:pt x="0" y="725551"/>
                  </a:lnTo>
                  <a:lnTo>
                    <a:pt x="1595" y="773253"/>
                  </a:lnTo>
                  <a:lnTo>
                    <a:pt x="6317" y="820132"/>
                  </a:lnTo>
                  <a:lnTo>
                    <a:pt x="14066" y="866091"/>
                  </a:lnTo>
                  <a:lnTo>
                    <a:pt x="24742" y="911036"/>
                  </a:lnTo>
                  <a:lnTo>
                    <a:pt x="38248" y="954871"/>
                  </a:lnTo>
                  <a:lnTo>
                    <a:pt x="54484" y="997499"/>
                  </a:lnTo>
                  <a:lnTo>
                    <a:pt x="73352" y="1038826"/>
                  </a:lnTo>
                  <a:lnTo>
                    <a:pt x="94752" y="1078756"/>
                  </a:lnTo>
                  <a:lnTo>
                    <a:pt x="118587" y="1117192"/>
                  </a:lnTo>
                  <a:lnTo>
                    <a:pt x="144756" y="1154040"/>
                  </a:lnTo>
                  <a:lnTo>
                    <a:pt x="173161" y="1189204"/>
                  </a:lnTo>
                  <a:lnTo>
                    <a:pt x="203703" y="1222588"/>
                  </a:lnTo>
                  <a:lnTo>
                    <a:pt x="236283" y="1254097"/>
                  </a:lnTo>
                  <a:lnTo>
                    <a:pt x="270803" y="1283634"/>
                  </a:lnTo>
                  <a:lnTo>
                    <a:pt x="307164" y="1311105"/>
                  </a:lnTo>
                  <a:lnTo>
                    <a:pt x="345266" y="1336413"/>
                  </a:lnTo>
                  <a:lnTo>
                    <a:pt x="385011" y="1359463"/>
                  </a:lnTo>
                  <a:lnTo>
                    <a:pt x="426300" y="1380160"/>
                  </a:lnTo>
                  <a:lnTo>
                    <a:pt x="469035" y="1398407"/>
                  </a:lnTo>
                  <a:lnTo>
                    <a:pt x="513115" y="1414110"/>
                  </a:lnTo>
                  <a:lnTo>
                    <a:pt x="558443" y="1427172"/>
                  </a:lnTo>
                  <a:lnTo>
                    <a:pt x="604920" y="1437498"/>
                  </a:lnTo>
                  <a:lnTo>
                    <a:pt x="652446" y="1444992"/>
                  </a:lnTo>
                  <a:lnTo>
                    <a:pt x="700923" y="1449558"/>
                  </a:lnTo>
                  <a:lnTo>
                    <a:pt x="750252" y="1451102"/>
                  </a:lnTo>
                  <a:lnTo>
                    <a:pt x="799587" y="1449558"/>
                  </a:lnTo>
                  <a:lnTo>
                    <a:pt x="848070" y="1444992"/>
                  </a:lnTo>
                  <a:lnTo>
                    <a:pt x="895601" y="1437498"/>
                  </a:lnTo>
                  <a:lnTo>
                    <a:pt x="942082" y="1427172"/>
                  </a:lnTo>
                  <a:lnTo>
                    <a:pt x="987415" y="1414110"/>
                  </a:lnTo>
                  <a:lnTo>
                    <a:pt x="1031500" y="1398407"/>
                  </a:lnTo>
                  <a:lnTo>
                    <a:pt x="1074238" y="1380160"/>
                  </a:lnTo>
                  <a:lnTo>
                    <a:pt x="1115531" y="1359463"/>
                  </a:lnTo>
                  <a:lnTo>
                    <a:pt x="1155279" y="1336413"/>
                  </a:lnTo>
                  <a:lnTo>
                    <a:pt x="1193384" y="1311105"/>
                  </a:lnTo>
                  <a:lnTo>
                    <a:pt x="1229748" y="1283634"/>
                  </a:lnTo>
                  <a:lnTo>
                    <a:pt x="1264270" y="1254097"/>
                  </a:lnTo>
                  <a:lnTo>
                    <a:pt x="1296853" y="1222588"/>
                  </a:lnTo>
                  <a:lnTo>
                    <a:pt x="1327397" y="1189204"/>
                  </a:lnTo>
                  <a:lnTo>
                    <a:pt x="1355804" y="1154040"/>
                  </a:lnTo>
                  <a:lnTo>
                    <a:pt x="1381975" y="1117192"/>
                  </a:lnTo>
                  <a:lnTo>
                    <a:pt x="1405810" y="1078756"/>
                  </a:lnTo>
                  <a:lnTo>
                    <a:pt x="1427212" y="1038826"/>
                  </a:lnTo>
                  <a:lnTo>
                    <a:pt x="1446081" y="997499"/>
                  </a:lnTo>
                  <a:lnTo>
                    <a:pt x="1462318" y="954871"/>
                  </a:lnTo>
                  <a:lnTo>
                    <a:pt x="1475824" y="911036"/>
                  </a:lnTo>
                  <a:lnTo>
                    <a:pt x="1486501" y="866091"/>
                  </a:lnTo>
                  <a:lnTo>
                    <a:pt x="1494250" y="820132"/>
                  </a:lnTo>
                  <a:lnTo>
                    <a:pt x="1498972" y="773253"/>
                  </a:lnTo>
                  <a:lnTo>
                    <a:pt x="1500568" y="725551"/>
                  </a:lnTo>
                  <a:lnTo>
                    <a:pt x="1498972" y="677848"/>
                  </a:lnTo>
                  <a:lnTo>
                    <a:pt x="1494250" y="630969"/>
                  </a:lnTo>
                  <a:lnTo>
                    <a:pt x="1486501" y="585010"/>
                  </a:lnTo>
                  <a:lnTo>
                    <a:pt x="1475824" y="540065"/>
                  </a:lnTo>
                  <a:lnTo>
                    <a:pt x="1462318" y="496230"/>
                  </a:lnTo>
                  <a:lnTo>
                    <a:pt x="1446081" y="453602"/>
                  </a:lnTo>
                  <a:lnTo>
                    <a:pt x="1427212" y="412275"/>
                  </a:lnTo>
                  <a:lnTo>
                    <a:pt x="1405810" y="372345"/>
                  </a:lnTo>
                  <a:lnTo>
                    <a:pt x="1381975" y="333909"/>
                  </a:lnTo>
                  <a:lnTo>
                    <a:pt x="1355804" y="297061"/>
                  </a:lnTo>
                  <a:lnTo>
                    <a:pt x="1327397" y="261897"/>
                  </a:lnTo>
                  <a:lnTo>
                    <a:pt x="1296853" y="228513"/>
                  </a:lnTo>
                  <a:lnTo>
                    <a:pt x="1264270" y="197004"/>
                  </a:lnTo>
                  <a:lnTo>
                    <a:pt x="1229748" y="167467"/>
                  </a:lnTo>
                  <a:lnTo>
                    <a:pt x="1193384" y="139996"/>
                  </a:lnTo>
                  <a:lnTo>
                    <a:pt x="1155279" y="114688"/>
                  </a:lnTo>
                  <a:lnTo>
                    <a:pt x="1115531" y="91638"/>
                  </a:lnTo>
                  <a:lnTo>
                    <a:pt x="1074238" y="70941"/>
                  </a:lnTo>
                  <a:lnTo>
                    <a:pt x="1031500" y="52694"/>
                  </a:lnTo>
                  <a:lnTo>
                    <a:pt x="987415" y="36991"/>
                  </a:lnTo>
                  <a:lnTo>
                    <a:pt x="942082" y="23929"/>
                  </a:lnTo>
                  <a:lnTo>
                    <a:pt x="895601" y="13603"/>
                  </a:lnTo>
                  <a:lnTo>
                    <a:pt x="848070" y="6109"/>
                  </a:lnTo>
                  <a:lnTo>
                    <a:pt x="799587" y="1543"/>
                  </a:lnTo>
                  <a:lnTo>
                    <a:pt x="750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8131" y="2483866"/>
              <a:ext cx="1501140" cy="1451610"/>
            </a:xfrm>
            <a:custGeom>
              <a:avLst/>
              <a:gdLst/>
              <a:ahLst/>
              <a:cxnLst/>
              <a:rect l="l" t="t" r="r" b="b"/>
              <a:pathLst>
                <a:path w="1501139" h="1451610">
                  <a:moveTo>
                    <a:pt x="0" y="725551"/>
                  </a:moveTo>
                  <a:lnTo>
                    <a:pt x="1595" y="677848"/>
                  </a:lnTo>
                  <a:lnTo>
                    <a:pt x="6317" y="630969"/>
                  </a:lnTo>
                  <a:lnTo>
                    <a:pt x="14066" y="585010"/>
                  </a:lnTo>
                  <a:lnTo>
                    <a:pt x="24742" y="540065"/>
                  </a:lnTo>
                  <a:lnTo>
                    <a:pt x="38248" y="496230"/>
                  </a:lnTo>
                  <a:lnTo>
                    <a:pt x="54484" y="453602"/>
                  </a:lnTo>
                  <a:lnTo>
                    <a:pt x="73352" y="412275"/>
                  </a:lnTo>
                  <a:lnTo>
                    <a:pt x="94752" y="372345"/>
                  </a:lnTo>
                  <a:lnTo>
                    <a:pt x="118587" y="333909"/>
                  </a:lnTo>
                  <a:lnTo>
                    <a:pt x="144756" y="297061"/>
                  </a:lnTo>
                  <a:lnTo>
                    <a:pt x="173161" y="261897"/>
                  </a:lnTo>
                  <a:lnTo>
                    <a:pt x="203703" y="228513"/>
                  </a:lnTo>
                  <a:lnTo>
                    <a:pt x="236283" y="197004"/>
                  </a:lnTo>
                  <a:lnTo>
                    <a:pt x="270803" y="167467"/>
                  </a:lnTo>
                  <a:lnTo>
                    <a:pt x="307164" y="139996"/>
                  </a:lnTo>
                  <a:lnTo>
                    <a:pt x="345266" y="114688"/>
                  </a:lnTo>
                  <a:lnTo>
                    <a:pt x="385011" y="91638"/>
                  </a:lnTo>
                  <a:lnTo>
                    <a:pt x="426300" y="70941"/>
                  </a:lnTo>
                  <a:lnTo>
                    <a:pt x="469035" y="52694"/>
                  </a:lnTo>
                  <a:lnTo>
                    <a:pt x="513115" y="36991"/>
                  </a:lnTo>
                  <a:lnTo>
                    <a:pt x="558443" y="23929"/>
                  </a:lnTo>
                  <a:lnTo>
                    <a:pt x="604920" y="13603"/>
                  </a:lnTo>
                  <a:lnTo>
                    <a:pt x="652446" y="6109"/>
                  </a:lnTo>
                  <a:lnTo>
                    <a:pt x="700923" y="1543"/>
                  </a:lnTo>
                  <a:lnTo>
                    <a:pt x="750252" y="0"/>
                  </a:lnTo>
                  <a:lnTo>
                    <a:pt x="799587" y="1543"/>
                  </a:lnTo>
                  <a:lnTo>
                    <a:pt x="848070" y="6109"/>
                  </a:lnTo>
                  <a:lnTo>
                    <a:pt x="895601" y="13603"/>
                  </a:lnTo>
                  <a:lnTo>
                    <a:pt x="942082" y="23929"/>
                  </a:lnTo>
                  <a:lnTo>
                    <a:pt x="987415" y="36991"/>
                  </a:lnTo>
                  <a:lnTo>
                    <a:pt x="1031500" y="52694"/>
                  </a:lnTo>
                  <a:lnTo>
                    <a:pt x="1074238" y="70941"/>
                  </a:lnTo>
                  <a:lnTo>
                    <a:pt x="1115531" y="91638"/>
                  </a:lnTo>
                  <a:lnTo>
                    <a:pt x="1155279" y="114688"/>
                  </a:lnTo>
                  <a:lnTo>
                    <a:pt x="1193384" y="139996"/>
                  </a:lnTo>
                  <a:lnTo>
                    <a:pt x="1229748" y="167467"/>
                  </a:lnTo>
                  <a:lnTo>
                    <a:pt x="1264270" y="197004"/>
                  </a:lnTo>
                  <a:lnTo>
                    <a:pt x="1296853" y="228513"/>
                  </a:lnTo>
                  <a:lnTo>
                    <a:pt x="1327397" y="261897"/>
                  </a:lnTo>
                  <a:lnTo>
                    <a:pt x="1355804" y="297061"/>
                  </a:lnTo>
                  <a:lnTo>
                    <a:pt x="1381975" y="333909"/>
                  </a:lnTo>
                  <a:lnTo>
                    <a:pt x="1405810" y="372345"/>
                  </a:lnTo>
                  <a:lnTo>
                    <a:pt x="1427212" y="412275"/>
                  </a:lnTo>
                  <a:lnTo>
                    <a:pt x="1446081" y="453602"/>
                  </a:lnTo>
                  <a:lnTo>
                    <a:pt x="1462318" y="496230"/>
                  </a:lnTo>
                  <a:lnTo>
                    <a:pt x="1475824" y="540065"/>
                  </a:lnTo>
                  <a:lnTo>
                    <a:pt x="1486501" y="585010"/>
                  </a:lnTo>
                  <a:lnTo>
                    <a:pt x="1494250" y="630969"/>
                  </a:lnTo>
                  <a:lnTo>
                    <a:pt x="1498972" y="677848"/>
                  </a:lnTo>
                  <a:lnTo>
                    <a:pt x="1500568" y="725551"/>
                  </a:lnTo>
                  <a:lnTo>
                    <a:pt x="1498972" y="773253"/>
                  </a:lnTo>
                  <a:lnTo>
                    <a:pt x="1494250" y="820132"/>
                  </a:lnTo>
                  <a:lnTo>
                    <a:pt x="1486501" y="866091"/>
                  </a:lnTo>
                  <a:lnTo>
                    <a:pt x="1475824" y="911036"/>
                  </a:lnTo>
                  <a:lnTo>
                    <a:pt x="1462318" y="954871"/>
                  </a:lnTo>
                  <a:lnTo>
                    <a:pt x="1446081" y="997499"/>
                  </a:lnTo>
                  <a:lnTo>
                    <a:pt x="1427212" y="1038826"/>
                  </a:lnTo>
                  <a:lnTo>
                    <a:pt x="1405810" y="1078756"/>
                  </a:lnTo>
                  <a:lnTo>
                    <a:pt x="1381975" y="1117192"/>
                  </a:lnTo>
                  <a:lnTo>
                    <a:pt x="1355804" y="1154040"/>
                  </a:lnTo>
                  <a:lnTo>
                    <a:pt x="1327397" y="1189204"/>
                  </a:lnTo>
                  <a:lnTo>
                    <a:pt x="1296853" y="1222588"/>
                  </a:lnTo>
                  <a:lnTo>
                    <a:pt x="1264270" y="1254097"/>
                  </a:lnTo>
                  <a:lnTo>
                    <a:pt x="1229748" y="1283634"/>
                  </a:lnTo>
                  <a:lnTo>
                    <a:pt x="1193384" y="1311105"/>
                  </a:lnTo>
                  <a:lnTo>
                    <a:pt x="1155279" y="1336413"/>
                  </a:lnTo>
                  <a:lnTo>
                    <a:pt x="1115531" y="1359463"/>
                  </a:lnTo>
                  <a:lnTo>
                    <a:pt x="1074238" y="1380160"/>
                  </a:lnTo>
                  <a:lnTo>
                    <a:pt x="1031500" y="1398407"/>
                  </a:lnTo>
                  <a:lnTo>
                    <a:pt x="987415" y="1414110"/>
                  </a:lnTo>
                  <a:lnTo>
                    <a:pt x="942082" y="1427172"/>
                  </a:lnTo>
                  <a:lnTo>
                    <a:pt x="895601" y="1437498"/>
                  </a:lnTo>
                  <a:lnTo>
                    <a:pt x="848070" y="1444992"/>
                  </a:lnTo>
                  <a:lnTo>
                    <a:pt x="799587" y="1449558"/>
                  </a:lnTo>
                  <a:lnTo>
                    <a:pt x="750252" y="1451102"/>
                  </a:lnTo>
                  <a:lnTo>
                    <a:pt x="700923" y="1449558"/>
                  </a:lnTo>
                  <a:lnTo>
                    <a:pt x="652446" y="1444992"/>
                  </a:lnTo>
                  <a:lnTo>
                    <a:pt x="604920" y="1437498"/>
                  </a:lnTo>
                  <a:lnTo>
                    <a:pt x="558443" y="1427172"/>
                  </a:lnTo>
                  <a:lnTo>
                    <a:pt x="513115" y="1414110"/>
                  </a:lnTo>
                  <a:lnTo>
                    <a:pt x="469035" y="1398407"/>
                  </a:lnTo>
                  <a:lnTo>
                    <a:pt x="426300" y="1380160"/>
                  </a:lnTo>
                  <a:lnTo>
                    <a:pt x="385011" y="1359463"/>
                  </a:lnTo>
                  <a:lnTo>
                    <a:pt x="345266" y="1336413"/>
                  </a:lnTo>
                  <a:lnTo>
                    <a:pt x="307164" y="1311105"/>
                  </a:lnTo>
                  <a:lnTo>
                    <a:pt x="270803" y="1283634"/>
                  </a:lnTo>
                  <a:lnTo>
                    <a:pt x="236283" y="1254097"/>
                  </a:lnTo>
                  <a:lnTo>
                    <a:pt x="203703" y="1222588"/>
                  </a:lnTo>
                  <a:lnTo>
                    <a:pt x="173161" y="1189204"/>
                  </a:lnTo>
                  <a:lnTo>
                    <a:pt x="144756" y="1154040"/>
                  </a:lnTo>
                  <a:lnTo>
                    <a:pt x="118587" y="1117192"/>
                  </a:lnTo>
                  <a:lnTo>
                    <a:pt x="94752" y="1078756"/>
                  </a:lnTo>
                  <a:lnTo>
                    <a:pt x="73352" y="1038826"/>
                  </a:lnTo>
                  <a:lnTo>
                    <a:pt x="54484" y="997499"/>
                  </a:lnTo>
                  <a:lnTo>
                    <a:pt x="38248" y="954871"/>
                  </a:lnTo>
                  <a:lnTo>
                    <a:pt x="24742" y="911036"/>
                  </a:lnTo>
                  <a:lnTo>
                    <a:pt x="14066" y="866091"/>
                  </a:lnTo>
                  <a:lnTo>
                    <a:pt x="6317" y="820132"/>
                  </a:lnTo>
                  <a:lnTo>
                    <a:pt x="1595" y="773253"/>
                  </a:lnTo>
                  <a:lnTo>
                    <a:pt x="0" y="725551"/>
                  </a:lnTo>
                  <a:close/>
                </a:path>
              </a:pathLst>
            </a:custGeom>
            <a:ln w="38100">
              <a:solidFill>
                <a:srgbClr val="433E6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9080" y="2652699"/>
            <a:ext cx="838835" cy="1004569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algn="ctr" marR="17780">
              <a:lnSpc>
                <a:spcPct val="100000"/>
              </a:lnSpc>
              <a:spcBef>
                <a:spcPts val="1465"/>
              </a:spcBef>
            </a:pPr>
            <a:r>
              <a:rPr dirty="0" sz="2600" spc="-25">
                <a:solidFill>
                  <a:srgbClr val="555086"/>
                </a:solidFill>
                <a:latin typeface="Arial Black"/>
                <a:cs typeface="Arial Black"/>
              </a:rPr>
              <a:t>88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0000"/>
              </a:lnSpc>
              <a:spcBef>
                <a:spcPts val="580"/>
              </a:spcBef>
            </a:pPr>
            <a:r>
              <a:rPr dirty="0" sz="1100" spc="-10">
                <a:solidFill>
                  <a:srgbClr val="555086"/>
                </a:solidFill>
                <a:latin typeface="Arial Black"/>
                <a:cs typeface="Arial Black"/>
              </a:rPr>
              <a:t>субъектов </a:t>
            </a:r>
            <a:r>
              <a:rPr dirty="0" sz="1100" spc="-25">
                <a:solidFill>
                  <a:srgbClr val="555086"/>
                </a:solidFill>
                <a:latin typeface="Arial Black"/>
                <a:cs typeface="Arial Black"/>
              </a:rPr>
              <a:t>РФ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68146" y="193674"/>
            <a:ext cx="46799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Подготовка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к</a:t>
            </a:r>
            <a:r>
              <a:rPr dirty="0" sz="1900" spc="-3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433C63"/>
                </a:solidFill>
                <a:latin typeface="Calibri"/>
                <a:cs typeface="Calibri"/>
              </a:rPr>
              <a:t>проведению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ГИА-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9</a:t>
            </a:r>
            <a:r>
              <a:rPr dirty="0" sz="1900" spc="-15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в</a:t>
            </a:r>
            <a:r>
              <a:rPr dirty="0" sz="1900" spc="-40" b="1">
                <a:solidFill>
                  <a:srgbClr val="433C63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433C63"/>
                </a:solidFill>
                <a:latin typeface="Calibri"/>
                <a:cs typeface="Calibri"/>
              </a:rPr>
              <a:t>2026</a:t>
            </a:r>
            <a:r>
              <a:rPr dirty="0" sz="1900" spc="-20" b="1">
                <a:solidFill>
                  <a:srgbClr val="433C63"/>
                </a:solidFill>
                <a:latin typeface="Calibri"/>
                <a:cs typeface="Calibri"/>
              </a:rPr>
              <a:t> году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1060703"/>
            <a:ext cx="4616196" cy="120700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12140" y="1074661"/>
            <a:ext cx="4288790" cy="1092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400" spc="-80" b="1">
                <a:solidFill>
                  <a:srgbClr val="433E69"/>
                </a:solidFill>
                <a:latin typeface="Arial"/>
                <a:cs typeface="Arial"/>
              </a:rPr>
              <a:t>Даты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400" spc="-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ОГЭ: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Досрочный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21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апреля</a:t>
            </a:r>
            <a:r>
              <a:rPr dirty="0" sz="14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18</a:t>
            </a:r>
            <a:r>
              <a:rPr dirty="0" sz="14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мая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Основной</a:t>
            </a:r>
            <a:r>
              <a:rPr dirty="0" sz="1400" spc="-7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433E69"/>
                </a:solidFill>
                <a:latin typeface="Arial"/>
                <a:cs typeface="Arial"/>
              </a:rPr>
              <a:t>июня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6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июля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Дополнительный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период:</a:t>
            </a:r>
            <a:r>
              <a:rPr dirty="0" sz="14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3</a:t>
            </a:r>
            <a:r>
              <a:rPr dirty="0" sz="14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25</a:t>
            </a:r>
            <a:r>
              <a:rPr dirty="0" sz="14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сентября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868" y="4471415"/>
            <a:ext cx="4616196" cy="86410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547241" y="4537659"/>
            <a:ext cx="2458720" cy="6985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12065" marR="5080">
              <a:lnSpc>
                <a:spcPts val="1510"/>
              </a:lnSpc>
              <a:spcBef>
                <a:spcPts val="295"/>
              </a:spcBef>
            </a:pPr>
            <a:r>
              <a:rPr dirty="0" sz="1400" spc="-20" b="1">
                <a:solidFill>
                  <a:srgbClr val="433E69"/>
                </a:solidFill>
                <a:latin typeface="Arial"/>
                <a:cs typeface="Arial"/>
              </a:rPr>
              <a:t>ЗАЯВЛЕНИЯ</a:t>
            </a:r>
            <a:r>
              <a:rPr dirty="0" sz="14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4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УЧАСТИЯ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ОГЭ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3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02.03.2026</a:t>
            </a:r>
            <a:endParaRPr sz="14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400"/>
              </a:spcBef>
            </a:pPr>
            <a:r>
              <a:rPr dirty="0" sz="1400" spc="-10" b="1">
                <a:solidFill>
                  <a:srgbClr val="433E69"/>
                </a:solidFill>
                <a:latin typeface="Arial"/>
                <a:cs typeface="Arial"/>
              </a:rPr>
              <a:t>ВКЛЮЧИТЕЛЬНО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8008" y="1420367"/>
            <a:ext cx="3364991" cy="3816096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5325490" y="1069174"/>
            <a:ext cx="3500754" cy="4258945"/>
          </a:xfrm>
          <a:prstGeom prst="rect">
            <a:avLst/>
          </a:prstGeom>
          <a:ln w="19050">
            <a:solidFill>
              <a:srgbClr val="B8B6D3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161925">
              <a:lnSpc>
                <a:spcPct val="100000"/>
              </a:lnSpc>
              <a:spcBef>
                <a:spcPts val="484"/>
              </a:spcBef>
            </a:pPr>
            <a:r>
              <a:rPr dirty="0" sz="1400" spc="-90" b="1">
                <a:solidFill>
                  <a:srgbClr val="555086"/>
                </a:solidFill>
                <a:latin typeface="Arial"/>
                <a:cs typeface="Arial"/>
              </a:rPr>
              <a:t>Досрочный</a:t>
            </a:r>
            <a:r>
              <a:rPr dirty="0" sz="1400" spc="10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555086"/>
                </a:solidFill>
                <a:latin typeface="Arial"/>
                <a:cs typeface="Arial"/>
              </a:rPr>
              <a:t>период</a:t>
            </a:r>
            <a:r>
              <a:rPr dirty="0" sz="1400" spc="15" b="1">
                <a:solidFill>
                  <a:srgbClr val="55508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55086"/>
                </a:solidFill>
                <a:latin typeface="Arial"/>
                <a:cs typeface="Arial"/>
              </a:rPr>
              <a:t>ОГЭ-</a:t>
            </a:r>
            <a:r>
              <a:rPr dirty="0" sz="1400" spc="-20" b="1">
                <a:solidFill>
                  <a:srgbClr val="555086"/>
                </a:solidFill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129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42</a:t>
            </a:r>
            <a:r>
              <a:rPr dirty="0" sz="14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субъекта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РФ</a:t>
            </a: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433E69"/>
                </a:solidFill>
                <a:latin typeface="Arial"/>
                <a:cs typeface="Arial"/>
              </a:rPr>
              <a:t>405</a:t>
            </a:r>
            <a:r>
              <a:rPr dirty="0" sz="14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</a:pPr>
            <a:r>
              <a:rPr dirty="0" u="heavy" sz="1400" spc="-9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Выборность</a:t>
            </a:r>
            <a:r>
              <a:rPr dirty="0" u="heavy" sz="1400" spc="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400" spc="-85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учебных</a:t>
            </a:r>
            <a:r>
              <a:rPr dirty="0" u="heavy" sz="1400" spc="-10" b="1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предметов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Русский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язык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84,2%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(341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Математика</a:t>
            </a:r>
            <a:r>
              <a:rPr dirty="0" sz="1400" spc="-6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87,4%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(354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География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30,9%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(125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934" marR="478790" indent="-287020">
              <a:lnSpc>
                <a:spcPts val="1510"/>
              </a:lnSpc>
              <a:spcBef>
                <a:spcPts val="610"/>
              </a:spcBef>
              <a:buChar char="•"/>
              <a:tabLst>
                <a:tab pos="495934" algn="l"/>
              </a:tabLst>
            </a:pP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Обществознание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29,4%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(119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0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Информатика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25,2%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(102</a:t>
            </a:r>
            <a:r>
              <a:rPr dirty="0" sz="1400" spc="-7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Биология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24,2%</a:t>
            </a:r>
            <a:r>
              <a:rPr dirty="0" sz="14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(98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5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Физика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11,9</a:t>
            </a:r>
            <a:r>
              <a:rPr dirty="0" sz="14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%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(48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  <a:p>
            <a:pPr marL="495300" indent="-286385">
              <a:lnSpc>
                <a:spcPct val="100000"/>
              </a:lnSpc>
              <a:spcBef>
                <a:spcPts val="420"/>
              </a:spcBef>
              <a:buChar char="•"/>
              <a:tabLst>
                <a:tab pos="495300" algn="l"/>
              </a:tabLst>
            </a:pP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Химия</a:t>
            </a:r>
            <a:r>
              <a:rPr dirty="0" sz="14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4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7,7%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433E69"/>
                </a:solidFill>
                <a:latin typeface="Arial"/>
                <a:cs typeface="Arial"/>
              </a:rPr>
              <a:t>(31</a:t>
            </a:r>
            <a:r>
              <a:rPr dirty="0" sz="14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433E69"/>
                </a:solidFill>
                <a:latin typeface="Arial"/>
                <a:cs typeface="Arial"/>
              </a:rPr>
              <a:t>чел.)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7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Подготовка</a:t>
            </a:r>
            <a:r>
              <a:rPr dirty="0" spc="-40"/>
              <a:t> </a:t>
            </a:r>
            <a:r>
              <a:rPr dirty="0"/>
              <a:t>к</a:t>
            </a:r>
            <a:r>
              <a:rPr dirty="0" spc="-40"/>
              <a:t> </a:t>
            </a:r>
            <a:r>
              <a:rPr dirty="0" spc="-10"/>
              <a:t>проведению</a:t>
            </a:r>
            <a:r>
              <a:rPr dirty="0" spc="-20"/>
              <a:t> ГИА-2026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433816" cy="9860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00862" y="1046733"/>
            <a:ext cx="4597400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6390">
              <a:lnSpc>
                <a:spcPct val="125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Обучение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привлекаемых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проведению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ГИА,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учебной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платформе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ФЦТ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(члены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руководители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90" i="1">
                <a:solidFill>
                  <a:srgbClr val="433E69"/>
                </a:solidFill>
                <a:latin typeface="Arial"/>
                <a:cs typeface="Arial"/>
              </a:rPr>
              <a:t>организаторы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в/вне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аудиторий,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технические</a:t>
            </a:r>
            <a:r>
              <a:rPr dirty="0" sz="1250" spc="-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специалисты)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8168" y="1153667"/>
            <a:ext cx="1656587" cy="81838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805041" y="1363217"/>
            <a:ext cx="1155065" cy="3733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Более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350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тыс.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64819" y="2133600"/>
            <a:ext cx="8434070" cy="1236345"/>
            <a:chOff x="464819" y="2133600"/>
            <a:chExt cx="8434070" cy="123634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19" y="2133600"/>
              <a:ext cx="8433816" cy="12359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78167" y="2226564"/>
              <a:ext cx="1656587" cy="71018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799833" y="2382139"/>
            <a:ext cx="913765" cy="37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Количество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0"/>
              </a:lnSpc>
            </a:pP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субъектов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892288" y="2422093"/>
            <a:ext cx="294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5" b="1">
                <a:solidFill>
                  <a:srgbClr val="433E69"/>
                </a:solidFill>
                <a:latin typeface="Arial"/>
                <a:cs typeface="Arial"/>
              </a:rPr>
              <a:t>88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720585" y="3080385"/>
            <a:ext cx="15532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Кроме</a:t>
            </a:r>
            <a:r>
              <a:rPr dirty="0" sz="110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433E69"/>
                </a:solidFill>
                <a:latin typeface="Arial"/>
                <a:cs typeface="Arial"/>
              </a:rPr>
              <a:t>Херсонской</a:t>
            </a:r>
            <a:r>
              <a:rPr dirty="0" sz="1100" spc="-4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100" spc="-20" i="1">
                <a:solidFill>
                  <a:srgbClr val="433E69"/>
                </a:solidFill>
                <a:latin typeface="Arial"/>
                <a:cs typeface="Arial"/>
              </a:rPr>
              <a:t>обл.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819" y="3456432"/>
            <a:ext cx="8433816" cy="973836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98728" y="2130297"/>
            <a:ext cx="5624830" cy="201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349375">
              <a:lnSpc>
                <a:spcPct val="125000"/>
              </a:lnSpc>
              <a:spcBef>
                <a:spcPts val="100"/>
              </a:spcBef>
            </a:pP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технологической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кадровой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готовности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Региональные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тренировки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всероссийские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тренировочные</a:t>
            </a:r>
            <a:endParaRPr sz="1200">
              <a:latin typeface="Arial"/>
              <a:cs typeface="Arial"/>
            </a:endParaRPr>
          </a:p>
          <a:p>
            <a:pPr marL="25400" marR="942975">
              <a:lnSpc>
                <a:spcPct val="125000"/>
              </a:lnSpc>
            </a:pP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технологий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ЕГЭ</a:t>
            </a:r>
            <a:r>
              <a:rPr dirty="0" sz="1200" spc="3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(проверка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техники,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связь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со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всеми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техническими</a:t>
            </a:r>
            <a:r>
              <a:rPr dirty="0" sz="1200" spc="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специалистами)</a:t>
            </a:r>
            <a:endParaRPr sz="12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309"/>
              </a:spcBef>
            </a:pP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Обзвон</a:t>
            </a:r>
            <a:r>
              <a:rPr dirty="0" sz="1250" spc="-6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25.02.2026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75" i="1">
                <a:solidFill>
                  <a:srgbClr val="433E69"/>
                </a:solidFill>
                <a:latin typeface="Arial"/>
                <a:cs typeface="Arial"/>
              </a:rPr>
              <a:t>специалистов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досрочного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периода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50">
              <a:latin typeface="Arial"/>
              <a:cs typeface="Arial"/>
            </a:endParaRPr>
          </a:p>
          <a:p>
            <a:pPr marL="12700" marR="488315">
              <a:lnSpc>
                <a:spcPct val="125000"/>
              </a:lnSpc>
              <a:spcBef>
                <a:spcPts val="1270"/>
              </a:spcBef>
            </a:pP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Практические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мероприятия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ознакомлению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 с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ОГЭ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(срок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до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01.04.2026)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(Перечень</a:t>
            </a:r>
            <a:r>
              <a:rPr dirty="0" sz="1250" spc="-5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поручений</a:t>
            </a:r>
            <a:r>
              <a:rPr dirty="0" sz="1250" spc="-5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Чернышенко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Д.Н.</a:t>
            </a:r>
            <a:r>
              <a:rPr dirty="0" sz="1250" spc="-6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70" i="1">
                <a:solidFill>
                  <a:srgbClr val="433E69"/>
                </a:solidFill>
                <a:latin typeface="Arial"/>
                <a:cs typeface="Arial"/>
              </a:rPr>
              <a:t>от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02.09.2025</a:t>
            </a:r>
            <a:r>
              <a:rPr dirty="0" sz="1250" spc="2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№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35" i="1">
                <a:solidFill>
                  <a:srgbClr val="433E69"/>
                </a:solidFill>
                <a:latin typeface="Arial"/>
                <a:cs typeface="Arial"/>
              </a:rPr>
              <a:t>ДЧ-</a:t>
            </a:r>
            <a:r>
              <a:rPr dirty="0" sz="1250" spc="-45" i="1">
                <a:solidFill>
                  <a:srgbClr val="433E69"/>
                </a:solidFill>
                <a:latin typeface="Arial"/>
                <a:cs typeface="Arial"/>
              </a:rPr>
              <a:t>П8-</a:t>
            </a:r>
            <a:r>
              <a:rPr dirty="0" sz="1250" spc="-10" i="1">
                <a:solidFill>
                  <a:srgbClr val="433E69"/>
                </a:solidFill>
                <a:latin typeface="Arial"/>
                <a:cs typeface="Arial"/>
              </a:rPr>
              <a:t>32511.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819" y="4517135"/>
            <a:ext cx="8433816" cy="996696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598728" y="4159643"/>
            <a:ext cx="6739255" cy="133540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Рособрнадзором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80" i="1">
                <a:solidFill>
                  <a:srgbClr val="433E69"/>
                </a:solidFill>
                <a:latin typeface="Arial"/>
                <a:cs typeface="Arial"/>
              </a:rPr>
              <a:t>разработаны</a:t>
            </a:r>
            <a:r>
              <a:rPr dirty="0" sz="1250" spc="-3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35" i="1">
                <a:solidFill>
                  <a:srgbClr val="433E69"/>
                </a:solidFill>
                <a:latin typeface="Arial"/>
                <a:cs typeface="Arial"/>
              </a:rPr>
              <a:t>соответствующие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рекомендации</a:t>
            </a:r>
            <a:r>
              <a:rPr dirty="0" sz="1250" spc="-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50" spc="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40" i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i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50" spc="20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100" i="1">
                <a:solidFill>
                  <a:srgbClr val="433E69"/>
                </a:solidFill>
                <a:latin typeface="Arial"/>
                <a:cs typeface="Arial"/>
              </a:rPr>
              <a:t>субъекты</a:t>
            </a:r>
            <a:r>
              <a:rPr dirty="0" sz="1250" spc="5" i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50" spc="-25" i="1">
                <a:solidFill>
                  <a:srgbClr val="433E69"/>
                </a:solidFill>
                <a:latin typeface="Arial"/>
                <a:cs typeface="Arial"/>
              </a:rPr>
              <a:t>РФ)</a:t>
            </a:r>
            <a:endParaRPr sz="12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270"/>
              </a:spcBef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адреса</a:t>
            </a:r>
            <a:r>
              <a:rPr dirty="0" sz="1200" spc="-5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ОИВ</a:t>
            </a:r>
            <a:r>
              <a:rPr dirty="0" sz="1200" spc="-4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направлены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письма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Рособрнадзора: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11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взаимодействии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 со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СМИ;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телефонов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региональных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горячих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линий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0"/>
              </a:spcBef>
              <a:buChar char="•"/>
              <a:tabLst>
                <a:tab pos="186690" algn="l"/>
              </a:tabLst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психологической</a:t>
            </a:r>
            <a:r>
              <a:rPr dirty="0" sz="1200" spc="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поддержке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выпускников;</a:t>
            </a:r>
            <a:endParaRPr sz="1200">
              <a:latin typeface="Arial"/>
              <a:cs typeface="Arial"/>
            </a:endParaRPr>
          </a:p>
          <a:p>
            <a:pPr marL="186690" indent="-173355">
              <a:lnSpc>
                <a:spcPct val="100000"/>
              </a:lnSpc>
              <a:spcBef>
                <a:spcPts val="75"/>
              </a:spcBef>
              <a:buFont typeface="Arial"/>
              <a:buChar char="•"/>
              <a:tabLst>
                <a:tab pos="186690" algn="l"/>
              </a:tabLst>
            </a:pP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родительском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контроле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ЕГЭ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910319" y="5376468"/>
            <a:ext cx="1212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8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0829" y="1043762"/>
            <a:ext cx="559498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РОСТ</a:t>
            </a:r>
            <a:r>
              <a:rPr dirty="0" sz="1400" spc="-5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433C63"/>
                </a:solidFill>
                <a:latin typeface="Arial"/>
                <a:cs typeface="Arial"/>
              </a:rPr>
              <a:t>ПОПУЛЯРНОСТИ</a:t>
            </a:r>
            <a:r>
              <a:rPr dirty="0" sz="1400" spc="-50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ЕСТЕСТВЕННО-</a:t>
            </a:r>
            <a:r>
              <a:rPr dirty="0" sz="1400" spc="-40" b="1">
                <a:solidFill>
                  <a:srgbClr val="433C63"/>
                </a:solidFill>
                <a:latin typeface="Arial"/>
                <a:cs typeface="Arial"/>
              </a:rPr>
              <a:t>НАУЧНЫХ</a:t>
            </a:r>
            <a:r>
              <a:rPr dirty="0" sz="1400" spc="-3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433C63"/>
                </a:solidFill>
                <a:latin typeface="Arial"/>
                <a:cs typeface="Arial"/>
              </a:rPr>
              <a:t>ПРЕДМЕТОВ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Итоги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>
                <a:latin typeface="Arial"/>
                <a:cs typeface="Arial"/>
              </a:rPr>
              <a:t>2025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и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подготовка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к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ЕГЭ-</a:t>
            </a:r>
            <a:r>
              <a:rPr dirty="0" sz="1800" spc="-20"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4002023"/>
            <a:ext cx="8225028" cy="5486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916" y="4721352"/>
            <a:ext cx="8225028" cy="54864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83488" y="3992956"/>
            <a:ext cx="8448040" cy="161607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625475">
              <a:lnSpc>
                <a:spcPts val="1300"/>
              </a:lnSpc>
              <a:spcBef>
                <a:spcPts val="260"/>
              </a:spcBef>
            </a:pPr>
            <a:r>
              <a:rPr dirty="0" sz="1200" spc="-80" b="1">
                <a:solidFill>
                  <a:srgbClr val="433E69"/>
                </a:solidFill>
                <a:latin typeface="Arial"/>
                <a:cs typeface="Arial"/>
              </a:rPr>
              <a:t>Ключевой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показатель</a:t>
            </a:r>
            <a:r>
              <a:rPr dirty="0" sz="1200" spc="-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–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«Доля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выбравших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единый государственный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 по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естественно-научным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предметам</a:t>
            </a:r>
            <a:r>
              <a:rPr dirty="0" sz="1200" spc="-8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(химии,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физике,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биологии),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профильной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математике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информатике»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 2025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433E69"/>
                </a:solidFill>
                <a:latin typeface="Arial"/>
                <a:cs typeface="Arial"/>
              </a:rPr>
              <a:t>году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составил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33,1%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плановом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значении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32%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1200">
              <a:latin typeface="Arial"/>
              <a:cs typeface="Arial"/>
            </a:endParaRPr>
          </a:p>
          <a:p>
            <a:pPr marL="12700" marR="1133475">
              <a:lnSpc>
                <a:spcPts val="13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РОСТ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ПОПУЛЯРНОСТИ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ЕСТЕСТВЕННО-</a:t>
            </a:r>
            <a:r>
              <a:rPr dirty="0" sz="1200" spc="-30" b="1">
                <a:solidFill>
                  <a:srgbClr val="C00000"/>
                </a:solidFill>
                <a:latin typeface="Arial"/>
                <a:cs typeface="Arial"/>
              </a:rPr>
              <a:t>НАУЧНЫХ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ПРЕДМЕТОВ</a:t>
            </a:r>
            <a:r>
              <a:rPr dirty="0" sz="12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dirty="0" sz="1200" spc="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ЦЕЛЕНАПРАВЛЕННАЯ</a:t>
            </a:r>
            <a:r>
              <a:rPr dirty="0" sz="12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Arial"/>
                <a:cs typeface="Arial"/>
              </a:rPr>
              <a:t>РАБОТА РУКОВОДИТЕЛЕЙ</a:t>
            </a:r>
            <a:r>
              <a:rPr dirty="0" sz="1200" spc="-5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C00000"/>
                </a:solidFill>
                <a:latin typeface="Arial"/>
                <a:cs typeface="Arial"/>
              </a:rPr>
              <a:t>ШКОЛ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1350" spc="-50">
                <a:solidFill>
                  <a:srgbClr val="433E69"/>
                </a:solidFill>
                <a:latin typeface="Arial"/>
                <a:cs typeface="Arial"/>
              </a:rPr>
              <a:t>9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349502"/>
          <a:ext cx="8334375" cy="2439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3030"/>
                <a:gridCol w="2839720"/>
                <a:gridCol w="2745740"/>
              </a:tblGrid>
              <a:tr h="561975">
                <a:tc>
                  <a:txBody>
                    <a:bodyPr/>
                    <a:lstStyle/>
                    <a:p>
                      <a:pPr marL="904240" marR="667385" indent="-23177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НАИМЕНОВАНИЕ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724535" marR="584200" indent="-13462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Количество</a:t>
                      </a:r>
                      <a:r>
                        <a:rPr dirty="0" sz="1200" spc="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2026</a:t>
                      </a:r>
                      <a:r>
                        <a:rPr dirty="0" sz="1200" spc="-8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г.,</a:t>
                      </a: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чел.</a:t>
                      </a:r>
                      <a:r>
                        <a:rPr dirty="0" sz="1200" spc="2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939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Прирост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3055" marR="304800">
                        <a:lnSpc>
                          <a:spcPct val="100000"/>
                        </a:lnSpc>
                      </a:pPr>
                      <a:r>
                        <a:rPr dirty="0" sz="1200" spc="-1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2026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(план) </a:t>
                      </a:r>
                      <a:r>
                        <a:rPr dirty="0" sz="1200" spc="-8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6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сравнению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3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2025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 spc="-3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Математика</a:t>
                      </a:r>
                      <a:r>
                        <a:rPr dirty="0" sz="14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профильная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372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254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04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10,5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1111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306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Физика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146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694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79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24,6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Химия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114</a:t>
                      </a:r>
                      <a:r>
                        <a:rPr dirty="0" sz="14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986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11,1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Биология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152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793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7,9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639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162</a:t>
                      </a:r>
                      <a:r>
                        <a:rPr dirty="0" sz="14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4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dirty="0" sz="14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6,4%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4661" y="205944"/>
            <a:ext cx="511441" cy="51008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754380" cy="1024890"/>
            <a:chOff x="0" y="0"/>
            <a:chExt cx="754380" cy="1024890"/>
          </a:xfrm>
        </p:grpSpPr>
        <p:sp>
          <p:nvSpPr>
            <p:cNvPr id="4" name="object 4" descr=""/>
            <p:cNvSpPr/>
            <p:nvPr/>
          </p:nvSpPr>
          <p:spPr>
            <a:xfrm>
              <a:off x="0" y="233935"/>
              <a:ext cx="754380" cy="791210"/>
            </a:xfrm>
            <a:custGeom>
              <a:avLst/>
              <a:gdLst/>
              <a:ahLst/>
              <a:cxnLst/>
              <a:rect l="l" t="t" r="r" b="b"/>
              <a:pathLst>
                <a:path w="754380" h="791210">
                  <a:moveTo>
                    <a:pt x="0" y="0"/>
                  </a:moveTo>
                  <a:lnTo>
                    <a:pt x="0" y="89144"/>
                  </a:lnTo>
                  <a:lnTo>
                    <a:pt x="668832" y="790700"/>
                  </a:lnTo>
                  <a:lnTo>
                    <a:pt x="753808" y="79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78809"/>
              <a:ext cx="638175" cy="669925"/>
            </a:xfrm>
            <a:custGeom>
              <a:avLst/>
              <a:gdLst/>
              <a:ahLst/>
              <a:cxnLst/>
              <a:rect l="l" t="t" r="r" b="b"/>
              <a:pathLst>
                <a:path w="638175" h="669925">
                  <a:moveTo>
                    <a:pt x="0" y="0"/>
                  </a:moveTo>
                  <a:lnTo>
                    <a:pt x="0" y="89133"/>
                  </a:lnTo>
                  <a:lnTo>
                    <a:pt x="553173" y="669372"/>
                  </a:lnTo>
                  <a:lnTo>
                    <a:pt x="638149" y="669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" y="0"/>
              <a:ext cx="644525" cy="716280"/>
            </a:xfrm>
            <a:custGeom>
              <a:avLst/>
              <a:gdLst/>
              <a:ahLst/>
              <a:cxnLst/>
              <a:rect l="l" t="t" r="r" b="b"/>
              <a:pathLst>
                <a:path w="644525" h="716280">
                  <a:moveTo>
                    <a:pt x="644392" y="0"/>
                  </a:moveTo>
                  <a:lnTo>
                    <a:pt x="0" y="0"/>
                  </a:lnTo>
                  <a:lnTo>
                    <a:pt x="644392" y="716026"/>
                  </a:lnTo>
                  <a:lnTo>
                    <a:pt x="644392" y="0"/>
                  </a:lnTo>
                  <a:close/>
                </a:path>
              </a:pathLst>
            </a:custGeom>
            <a:solidFill>
              <a:srgbClr val="555086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65670" y="1059688"/>
          <a:ext cx="8368665" cy="4453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0570"/>
                <a:gridCol w="4939665"/>
                <a:gridCol w="2583815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ДАТА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ПРИМЕНЯЕМЫЕ</a:t>
                      </a: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УЧЕБНЫЙ</a:t>
                      </a:r>
                      <a:r>
                        <a:rPr dirty="0" sz="1200" spc="-4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ПРЕДМЕТ/УЧАСТНИКИ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января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066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0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ts val="1415"/>
                        </a:lnSpc>
                        <a:spcBef>
                          <a:spcPts val="107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3175">
                        <a:lnSpc>
                          <a:spcPts val="1475"/>
                        </a:lnSpc>
                      </a:pPr>
                      <a:r>
                        <a:rPr dirty="0" sz="1250" spc="-7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50" spc="-2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365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2865" marR="53975">
                        <a:lnSpc>
                          <a:spcPct val="100000"/>
                        </a:lnSpc>
                      </a:pPr>
                      <a:r>
                        <a:rPr dirty="0" sz="1200" spc="-7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февраля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2395" marR="1092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4450" marR="34925" indent="63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география,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участников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15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6205" marR="92075" indent="-17145">
                        <a:lnSpc>
                          <a:spcPct val="100000"/>
                        </a:lnSpc>
                      </a:pPr>
                      <a:r>
                        <a:rPr dirty="0" sz="1200" spc="-5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200" spc="5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марта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(среда)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196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Технологии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учебные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предметы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75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3308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7308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dirty="0" sz="1200" spc="-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мая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(четверг)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710" marR="83820" indent="2095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</a:t>
                      </a:r>
                      <a:r>
                        <a:rPr dirty="0" sz="1200" spc="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Линукс/ОС</a:t>
                      </a:r>
                      <a:r>
                        <a:rPr dirty="0" sz="1200" spc="-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76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75565" marR="65405">
                        <a:lnSpc>
                          <a:spcPct val="100000"/>
                        </a:lnSpc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обществознание,</a:t>
                      </a:r>
                      <a:r>
                        <a:rPr dirty="0" sz="1200" spc="-8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450"/>
                        </a:lnSpc>
                      </a:pP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-1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4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2686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Тестирование</a:t>
                      </a:r>
                      <a:r>
                        <a:rPr dirty="0" sz="1200" spc="-7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системы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видеонаблюдения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699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397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0" marR="11048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Технология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передачи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полного</a:t>
                      </a:r>
                      <a:r>
                        <a:rPr dirty="0" sz="1200" spc="-5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комплекта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сети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«Интернет»,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печати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сканирования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ЭМ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аудиториях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ППЭ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dirty="0" sz="1200" spc="-4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КЕГЭ,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иностранного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языка</a:t>
                      </a:r>
                      <a:r>
                        <a:rPr dirty="0" sz="1200" spc="-3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 с</a:t>
                      </a:r>
                      <a:r>
                        <a:rPr dirty="0" sz="1200" spc="-2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использованием</a:t>
                      </a:r>
                      <a:r>
                        <a:rPr dirty="0" sz="1200" spc="-3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Линукс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5104" marR="196850">
                        <a:lnSpc>
                          <a:spcPct val="98400"/>
                        </a:lnSpc>
                        <a:spcBef>
                          <a:spcPts val="385"/>
                        </a:spcBef>
                      </a:pP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русский</a:t>
                      </a:r>
                      <a:r>
                        <a:rPr dirty="0" sz="1200" spc="-4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язык,</a:t>
                      </a:r>
                      <a:r>
                        <a:rPr dirty="0" sz="1200" spc="-5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(П),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английский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язык</a:t>
                      </a:r>
                      <a:r>
                        <a:rPr dirty="0" sz="1200" spc="-15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(У), </a:t>
                      </a:r>
                      <a:r>
                        <a:rPr dirty="0" sz="1200" spc="-1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информатика,</a:t>
                      </a:r>
                      <a:r>
                        <a:rPr dirty="0" sz="1200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10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50" spc="25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50" spc="-50" b="1" i="1">
                          <a:solidFill>
                            <a:srgbClr val="433E69"/>
                          </a:solidFill>
                          <a:latin typeface="Arial"/>
                          <a:cs typeface="Arial"/>
                        </a:rPr>
                        <a:t>участниками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B="0" marT="4889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6E6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График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всероссийских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тренировочных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мероприятий </a:t>
            </a:r>
            <a:r>
              <a:rPr dirty="0" sz="1800">
                <a:latin typeface="Arial"/>
                <a:cs typeface="Arial"/>
              </a:rPr>
              <a:t>2025/26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учебного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года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10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Условия</a:t>
            </a:r>
            <a:r>
              <a:rPr dirty="0" spc="-40"/>
              <a:t> </a:t>
            </a:r>
            <a:r>
              <a:rPr dirty="0" spc="-10"/>
              <a:t>проведения</a:t>
            </a:r>
            <a:r>
              <a:rPr dirty="0" spc="-35"/>
              <a:t> </a:t>
            </a:r>
            <a:r>
              <a:rPr dirty="0" spc="-10"/>
              <a:t>экзаменов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009" y="1077464"/>
            <a:ext cx="2796544" cy="19232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0445" y="3148587"/>
            <a:ext cx="2810260" cy="21320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6347" y="1040891"/>
            <a:ext cx="5145024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6347" y="1743455"/>
            <a:ext cx="5145024" cy="54863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46347" y="2426207"/>
            <a:ext cx="5145024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27" y="3137916"/>
            <a:ext cx="5145024" cy="97688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0940" y="1196721"/>
            <a:ext cx="7700009" cy="279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0131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Организация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видеонаблюдения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онлайн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200">
              <a:latin typeface="Arial"/>
              <a:cs typeface="Arial"/>
            </a:endParaRPr>
          </a:p>
          <a:p>
            <a:pPr marL="2901315" marR="508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Применение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стационарных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или</a:t>
            </a:r>
            <a:r>
              <a:rPr dirty="0" sz="1200" spc="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переносных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металлодетекторов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на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входе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2901315" marR="23495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Обеспечение</a:t>
            </a:r>
            <a:r>
              <a:rPr dirty="0" sz="1200" spc="254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полицией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безопасности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охраны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общественного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порядка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прилегающей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территории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Arial"/>
              <a:cs typeface="Arial"/>
            </a:endParaRPr>
          </a:p>
          <a:p>
            <a:pPr algn="ctr" marL="86995" marR="3275965">
              <a:lnSpc>
                <a:spcPts val="1300"/>
              </a:lnSpc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7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санитарно-</a:t>
            </a:r>
            <a:r>
              <a:rPr dirty="0" sz="1200" spc="-70" b="1">
                <a:solidFill>
                  <a:srgbClr val="433E69"/>
                </a:solidFill>
                <a:latin typeface="Arial"/>
                <a:cs typeface="Arial"/>
              </a:rPr>
              <a:t>эпидемиологических</a:t>
            </a:r>
            <a:r>
              <a:rPr dirty="0" sz="1200" spc="8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40" b="1">
                <a:solidFill>
                  <a:srgbClr val="433E69"/>
                </a:solidFill>
                <a:latin typeface="Arial"/>
                <a:cs typeface="Arial"/>
              </a:rPr>
              <a:t>рекомендаций,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правил</a:t>
            </a:r>
            <a:r>
              <a:rPr dirty="0" sz="1200" spc="-3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нормативов</a:t>
            </a:r>
            <a:endParaRPr sz="1200">
              <a:latin typeface="Arial"/>
              <a:cs typeface="Arial"/>
            </a:endParaRPr>
          </a:p>
          <a:p>
            <a:pPr algn="ctr" marR="3187065">
              <a:lnSpc>
                <a:spcPts val="1370"/>
              </a:lnSpc>
              <a:spcBef>
                <a:spcPts val="33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питьевого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режима,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предоставление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возможности</a:t>
            </a:r>
            <a:endParaRPr sz="1200">
              <a:latin typeface="Arial"/>
              <a:cs typeface="Arial"/>
            </a:endParaRPr>
          </a:p>
          <a:p>
            <a:pPr algn="ctr" marR="3185795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контроля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уровня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глюкозы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крови</a:t>
            </a:r>
            <a:r>
              <a:rPr dirty="0" sz="1200" spc="29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т.д.)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8055" y="4314444"/>
            <a:ext cx="5145024" cy="976884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119327" y="4437684"/>
            <a:ext cx="3797300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Присутствие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65" b="1">
                <a:solidFill>
                  <a:srgbClr val="433E69"/>
                </a:solidFill>
                <a:latin typeface="Arial"/>
                <a:cs typeface="Arial"/>
              </a:rPr>
              <a:t>медицинского</a:t>
            </a:r>
            <a:r>
              <a:rPr dirty="0" sz="1200" spc="-1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работника</a:t>
            </a:r>
            <a:r>
              <a:rPr dirty="0" sz="1200" spc="-2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10" b="1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30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55" b="1">
                <a:solidFill>
                  <a:srgbClr val="433E69"/>
                </a:solidFill>
                <a:latin typeface="Arial"/>
                <a:cs typeface="Arial"/>
              </a:rPr>
              <a:t>каждом</a:t>
            </a:r>
            <a:r>
              <a:rPr dirty="0" sz="1200" spc="-15" b="1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433E69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  <a:p>
            <a:pPr algn="ctr" marL="429895" marR="417830">
              <a:lnSpc>
                <a:spcPts val="1300"/>
              </a:lnSpc>
              <a:spcBef>
                <a:spcPts val="131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оказания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незамедлительной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помощи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необходимости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910319" y="5376468"/>
            <a:ext cx="1892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80">
                <a:solidFill>
                  <a:srgbClr val="433E69"/>
                </a:solidFill>
                <a:latin typeface="Arial"/>
                <a:cs typeface="Arial"/>
              </a:rPr>
              <a:t>11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Задачи</a:t>
            </a:r>
            <a:r>
              <a:rPr dirty="0" spc="-70"/>
              <a:t> </a:t>
            </a:r>
            <a:r>
              <a:rPr dirty="0"/>
              <a:t>для</a:t>
            </a:r>
            <a:r>
              <a:rPr dirty="0" spc="-65"/>
              <a:t> </a:t>
            </a:r>
            <a:r>
              <a:rPr dirty="0" spc="-10"/>
              <a:t>общеобразовательных</a:t>
            </a:r>
            <a:r>
              <a:rPr dirty="0" spc="-20"/>
              <a:t> </a:t>
            </a:r>
            <a:r>
              <a:rPr dirty="0" spc="-10"/>
              <a:t>организаций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344" y="1060703"/>
            <a:ext cx="8217408" cy="54863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4184903"/>
            <a:ext cx="8217408" cy="43281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1694688"/>
            <a:ext cx="8217408" cy="54863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2314955"/>
            <a:ext cx="8217408" cy="5486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5487" y="2935223"/>
            <a:ext cx="8217408" cy="54863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344" y="3560064"/>
            <a:ext cx="8217408" cy="54864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6344" y="4701540"/>
            <a:ext cx="8217408" cy="43281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574040" y="1134236"/>
            <a:ext cx="7958455" cy="38741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7780" marR="5080">
              <a:lnSpc>
                <a:spcPts val="1300"/>
              </a:lnSpc>
              <a:spcBef>
                <a:spcPts val="26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Направление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качестве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руководителей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ППЭ,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организаторов,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членов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ГЭК,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предметных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апелляционной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комиссий,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технических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специалистов,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ассистентов,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экзаменаторов-собеседников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200">
              <a:latin typeface="Arial"/>
              <a:cs typeface="Arial"/>
            </a:endParaRPr>
          </a:p>
          <a:p>
            <a:pPr marL="17780" marR="37909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информационно-разъяснительной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работы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работниками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вопросам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создания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комфортной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обстановки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пунктах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с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целью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исключения</a:t>
            </a:r>
            <a:r>
              <a:rPr dirty="0" u="sng" sz="1200" spc="-2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нарушения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прав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участников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  <a:spcBef>
                <a:spcPts val="5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Привлечение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школьных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психологов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при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необходимости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психоэмоционального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напряжение</a:t>
            </a:r>
            <a:endParaRPr sz="1200">
              <a:latin typeface="Arial"/>
              <a:cs typeface="Arial"/>
            </a:endParaRPr>
          </a:p>
          <a:p>
            <a:pPr marL="17780">
              <a:lnSpc>
                <a:spcPts val="137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среди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выпускников.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200">
              <a:latin typeface="Arial"/>
              <a:cs typeface="Arial"/>
            </a:endParaRPr>
          </a:p>
          <a:p>
            <a:pPr marL="26034" marR="701040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Информирование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подпись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участников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r>
              <a:rPr dirty="0" sz="1200" spc="-2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родителей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(законных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представителей)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порядке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проведения</a:t>
            </a:r>
            <a:r>
              <a:rPr dirty="0" sz="1200" spc="-5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экзаменов,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том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числе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об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основаниях</a:t>
            </a:r>
            <a:r>
              <a:rPr dirty="0" sz="1200" spc="-5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для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удаления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из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ППЭ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200">
              <a:latin typeface="Arial"/>
              <a:cs typeface="Arial"/>
            </a:endParaRPr>
          </a:p>
          <a:p>
            <a:pPr marL="17780" marR="304165">
              <a:lnSpc>
                <a:spcPts val="1300"/>
              </a:lnSpc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Оказание</a:t>
            </a:r>
            <a:r>
              <a:rPr dirty="0" sz="1200" spc="-6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содействия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3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привлечении</a:t>
            </a:r>
            <a:r>
              <a:rPr dirty="0" u="sng" sz="1200" spc="-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родительских</a:t>
            </a:r>
            <a:r>
              <a:rPr dirty="0" u="sng" sz="1200" spc="-5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комитетов</a:t>
            </a:r>
            <a:r>
              <a:rPr dirty="0" u="sng" sz="1200" spc="-6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в</a:t>
            </a:r>
            <a:r>
              <a:rPr dirty="0" u="sng" sz="1200" spc="-4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качестве</a:t>
            </a:r>
            <a:r>
              <a:rPr dirty="0" u="sng" sz="1200" spc="-5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общественных</a:t>
            </a:r>
            <a:r>
              <a:rPr dirty="0" u="sng" sz="1200" spc="-6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наблюдателей</a:t>
            </a:r>
            <a:r>
              <a:rPr dirty="0" u="sng" sz="1200" spc="24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25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на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u="sng" sz="1200">
                <a:solidFill>
                  <a:srgbClr val="433E69"/>
                </a:solidFill>
                <a:uFill>
                  <a:solidFill>
                    <a:srgbClr val="433E69"/>
                  </a:solidFill>
                </a:uFill>
                <a:latin typeface="Arial"/>
                <a:cs typeface="Arial"/>
              </a:rPr>
              <a:t>ЕГЭ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исключением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конфликта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интересов)</a:t>
            </a:r>
            <a:endParaRPr sz="1200">
              <a:latin typeface="Arial"/>
              <a:cs typeface="Arial"/>
            </a:endParaRPr>
          </a:p>
          <a:p>
            <a:pPr marL="12700" marR="2219960">
              <a:lnSpc>
                <a:spcPts val="4070"/>
              </a:lnSpc>
              <a:spcBef>
                <a:spcPts val="100"/>
              </a:spcBef>
            </a:pP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Контроль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за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участием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своих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работников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организации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проведении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экзаменов Своевременное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ознакомление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выпускников</a:t>
            </a:r>
            <a:r>
              <a:rPr dirty="0" sz="1200" spc="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результатами</a:t>
            </a:r>
            <a:r>
              <a:rPr dirty="0" sz="1200" spc="-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ГИА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344" y="5212079"/>
            <a:ext cx="8217408" cy="43434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74040" y="5311241"/>
            <a:ext cx="7374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Соблюдение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требований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НПА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</a:t>
            </a:r>
            <a:r>
              <a:rPr dirty="0" sz="1200" spc="-1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части</a:t>
            </a:r>
            <a:r>
              <a:rPr dirty="0" sz="1200" spc="-3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выдачи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аттестатов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с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отличием</a:t>
            </a:r>
            <a:r>
              <a:rPr dirty="0" sz="1200" spc="-3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(серебряных</a:t>
            </a:r>
            <a:r>
              <a:rPr dirty="0" sz="1200" spc="-40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и</a:t>
            </a:r>
            <a:r>
              <a:rPr dirty="0" sz="1200" spc="-2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33E69"/>
                </a:solidFill>
                <a:latin typeface="Arial"/>
                <a:cs typeface="Arial"/>
              </a:rPr>
              <a:t>золотых</a:t>
            </a:r>
            <a:r>
              <a:rPr dirty="0" sz="1200" spc="-45">
                <a:solidFill>
                  <a:srgbClr val="433E69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33E69"/>
                </a:solidFill>
                <a:latin typeface="Arial"/>
                <a:cs typeface="Arial"/>
              </a:rPr>
              <a:t>медалей)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910319" y="5376468"/>
            <a:ext cx="211454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>
                <a:solidFill>
                  <a:srgbClr val="433E69"/>
                </a:solidFill>
                <a:latin typeface="Arial"/>
                <a:cs typeface="Arial"/>
              </a:rPr>
              <a:t>12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807" y="12"/>
            <a:ext cx="4803192" cy="571498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4180078"/>
            <a:ext cx="1482725" cy="1535430"/>
          </a:xfrm>
          <a:custGeom>
            <a:avLst/>
            <a:gdLst/>
            <a:ahLst/>
            <a:cxnLst/>
            <a:rect l="l" t="t" r="r" b="b"/>
            <a:pathLst>
              <a:path w="1482725" h="1535429">
                <a:moveTo>
                  <a:pt x="140119" y="0"/>
                </a:moveTo>
                <a:lnTo>
                  <a:pt x="0" y="0"/>
                </a:lnTo>
                <a:lnTo>
                  <a:pt x="1342644" y="1534921"/>
                </a:lnTo>
                <a:lnTo>
                  <a:pt x="1482725" y="1534921"/>
                </a:lnTo>
                <a:lnTo>
                  <a:pt x="140119" y="0"/>
                </a:lnTo>
                <a:close/>
              </a:path>
            </a:pathLst>
          </a:custGeom>
          <a:solidFill>
            <a:srgbClr val="5550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772" y="640088"/>
            <a:ext cx="2041017" cy="203224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34313" y="3894582"/>
            <a:ext cx="1937385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СПАСИБО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300" b="1">
                <a:solidFill>
                  <a:srgbClr val="433C63"/>
                </a:solidFill>
                <a:latin typeface="Arial"/>
                <a:cs typeface="Arial"/>
              </a:rPr>
              <a:t>за</a:t>
            </a:r>
            <a:r>
              <a:rPr dirty="0" sz="2300" spc="-45" b="1">
                <a:solidFill>
                  <a:srgbClr val="433C63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433C63"/>
                </a:solidFill>
                <a:latin typeface="Arial"/>
                <a:cs typeface="Arial"/>
              </a:rPr>
              <a:t>внимание!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B44705938B1144F8D22CE4BB79E37BC" ma:contentTypeVersion="0" ma:contentTypeDescription="Создание документа." ma:contentTypeScope="" ma:versionID="0213e6b84d220682ee2a416019a9e70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DF5C153-30EB-4D22-A063-82C189659885}"/>
</file>

<file path=customXml/itemProps2.xml><?xml version="1.0" encoding="utf-8"?>
<ds:datastoreItem xmlns:ds="http://schemas.openxmlformats.org/officeDocument/2006/customXml" ds:itemID="{3E412229-9ABE-4998-9BAA-8C53A4996EA9}"/>
</file>

<file path=customXml/itemProps3.xml><?xml version="1.0" encoding="utf-8"?>
<ds:datastoreItem xmlns:ds="http://schemas.openxmlformats.org/officeDocument/2006/customXml" ds:itemID="{B88044E6-3F50-43DD-AEDE-FBF5C326E66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Асланова Улькяр Теймуровна</dc:creator>
  <dcterms:created xsi:type="dcterms:W3CDTF">2026-04-10T04:23:56Z</dcterms:created>
  <dcterms:modified xsi:type="dcterms:W3CDTF">2026-04-10T04:23:56Z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2026-04-10T00:00:00Z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ContentTypeId">
    <vt:lpwstr>0x0101006B44705938B1144F8D22CE4BB79E37BC</vt:lpwstr>
  </property>
</Properties>
</file>