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5" r:id="rId3"/>
    <p:sldId id="256" r:id="rId4"/>
    <p:sldId id="272" r:id="rId5"/>
    <p:sldId id="273" r:id="rId6"/>
    <p:sldId id="257" r:id="rId7"/>
    <p:sldId id="258" r:id="rId8"/>
    <p:sldId id="259" r:id="rId9"/>
    <p:sldId id="260" r:id="rId10"/>
    <p:sldId id="261" r:id="rId11"/>
  </p:sldIdLst>
  <p:sldSz cx="12192000" cy="6858000"/>
  <p:notesSz cx="99822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57600" y="3537203"/>
            <a:ext cx="2254250" cy="2101850"/>
          </a:xfrm>
          <a:custGeom>
            <a:avLst/>
            <a:gdLst/>
            <a:ahLst/>
            <a:cxnLst/>
            <a:rect l="l" t="t" r="r" b="b"/>
            <a:pathLst>
              <a:path w="2254250" h="2101850">
                <a:moveTo>
                  <a:pt x="2118487" y="0"/>
                </a:moveTo>
                <a:lnTo>
                  <a:pt x="135509" y="0"/>
                </a:lnTo>
                <a:lnTo>
                  <a:pt x="92691" y="6911"/>
                </a:lnTo>
                <a:lnTo>
                  <a:pt x="55494" y="26155"/>
                </a:lnTo>
                <a:lnTo>
                  <a:pt x="26155" y="55494"/>
                </a:lnTo>
                <a:lnTo>
                  <a:pt x="6911" y="92691"/>
                </a:lnTo>
                <a:lnTo>
                  <a:pt x="0" y="135509"/>
                </a:lnTo>
                <a:lnTo>
                  <a:pt x="0" y="1966087"/>
                </a:lnTo>
                <a:lnTo>
                  <a:pt x="6911" y="2008904"/>
                </a:lnTo>
                <a:lnTo>
                  <a:pt x="26155" y="2046101"/>
                </a:lnTo>
                <a:lnTo>
                  <a:pt x="55494" y="2075440"/>
                </a:lnTo>
                <a:lnTo>
                  <a:pt x="92691" y="2094684"/>
                </a:lnTo>
                <a:lnTo>
                  <a:pt x="135509" y="2101596"/>
                </a:lnTo>
                <a:lnTo>
                  <a:pt x="2118487" y="2101596"/>
                </a:lnTo>
                <a:lnTo>
                  <a:pt x="2161304" y="2094684"/>
                </a:lnTo>
                <a:lnTo>
                  <a:pt x="2198501" y="2075440"/>
                </a:lnTo>
                <a:lnTo>
                  <a:pt x="2227840" y="2046101"/>
                </a:lnTo>
                <a:lnTo>
                  <a:pt x="2247084" y="2008904"/>
                </a:lnTo>
                <a:lnTo>
                  <a:pt x="2253996" y="1966087"/>
                </a:lnTo>
                <a:lnTo>
                  <a:pt x="2253996" y="135509"/>
                </a:lnTo>
                <a:lnTo>
                  <a:pt x="2247084" y="92691"/>
                </a:lnTo>
                <a:lnTo>
                  <a:pt x="2227840" y="55494"/>
                </a:lnTo>
                <a:lnTo>
                  <a:pt x="2198501" y="26155"/>
                </a:lnTo>
                <a:lnTo>
                  <a:pt x="2161304" y="6911"/>
                </a:lnTo>
                <a:lnTo>
                  <a:pt x="211848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E7F1EC3-202A-481F-B115-9F805DC6773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072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46460D4E-749C-4362-8AF4-38BEA142EE1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394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12184380" y="0"/>
                </a:moveTo>
                <a:lnTo>
                  <a:pt x="0" y="0"/>
                </a:lnTo>
                <a:lnTo>
                  <a:pt x="0" y="690245"/>
                </a:lnTo>
                <a:lnTo>
                  <a:pt x="12184380" y="690245"/>
                </a:lnTo>
                <a:lnTo>
                  <a:pt x="12184380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7083" y="15240"/>
            <a:ext cx="1813560" cy="684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165" y="-4444"/>
            <a:ext cx="4266565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565697396#6520IM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565697396#6520I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zasyadko-vk@edu.g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1"/>
          <p:cNvSpPr/>
          <p:nvPr/>
        </p:nvSpPr>
        <p:spPr>
          <a:xfrm>
            <a:off x="8534520" y="87120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685800">
              <a:lnSpc>
                <a:spcPct val="100000"/>
              </a:lnSpc>
            </a:pPr>
            <a:endParaRPr lang="ru-RU" sz="1200" b="0" strike="noStrike" spc="-1">
              <a:solidFill>
                <a:srgbClr val="8B8B8B"/>
              </a:solidFill>
              <a:latin typeface="Calibri"/>
            </a:endParaRPr>
          </a:p>
        </p:txBody>
      </p:sp>
      <p:sp>
        <p:nvSpPr>
          <p:cNvPr id="51" name="Прямоугольник 7"/>
          <p:cNvSpPr/>
          <p:nvPr/>
        </p:nvSpPr>
        <p:spPr>
          <a:xfrm>
            <a:off x="1775520" y="1053720"/>
            <a:ext cx="871200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О  приёме иностранных граждан в школу </a:t>
            </a:r>
          </a:p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в 2025 году</a:t>
            </a:r>
            <a:endParaRPr lang="ru-RU" sz="6000" b="0" strike="noStrike" spc="-1" dirty="0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2" name="Прямоугольник 2"/>
          <p:cNvSpPr/>
          <p:nvPr/>
        </p:nvSpPr>
        <p:spPr>
          <a:xfrm>
            <a:off x="528840" y="5219280"/>
            <a:ext cx="11324160" cy="97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444444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200" b="1" u="sng" strike="noStrike" spc="-1">
                <a:solidFill>
                  <a:srgbClr val="0563C1"/>
                </a:solidFill>
                <a:uFillTx/>
                <a:latin typeface="Arial"/>
                <a:hlinkClick r:id="rId2"/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200" b="1" strike="noStrike" spc="-1">
                <a:solidFill>
                  <a:srgbClr val="3451A0"/>
                </a:solidFill>
                <a:latin typeface="Arial"/>
              </a:rPr>
              <a:t>»</a:t>
            </a: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r>
              <a:rPr lang="ru-RU" sz="1100" b="0" strike="noStrike" spc="-1">
                <a:solidFill>
                  <a:srgbClr val="444444"/>
                </a:solidFill>
                <a:latin typeface="Arial"/>
              </a:rPr>
              <a:t>Документ с изменениями, внесенными:</a:t>
            </a:r>
            <a:br>
              <a:rPr sz="1100"/>
            </a:br>
            <a:r>
              <a:rPr lang="ru-RU" sz="1100" b="0" u="sng" strike="noStrike" spc="-1">
                <a:solidFill>
                  <a:srgbClr val="444444"/>
                </a:solidFill>
                <a:uFillTx/>
                <a:latin typeface="Arial"/>
              </a:rPr>
              <a:t>приказом Министерства просвещения РФ №171 от 04.03.2025г. (вступает в силу с 1 апреля 2025 года). </a:t>
            </a:r>
            <a:endParaRPr lang="ru-RU" sz="11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1"/>
          <p:cNvPicPr/>
          <p:nvPr/>
        </p:nvPicPr>
        <p:blipFill>
          <a:blip r:embed="rId2"/>
          <a:stretch/>
        </p:blipFill>
        <p:spPr>
          <a:xfrm>
            <a:off x="668880" y="1600200"/>
            <a:ext cx="4055520" cy="486972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2" name="Прямоугольник 2"/>
          <p:cNvSpPr/>
          <p:nvPr/>
        </p:nvSpPr>
        <p:spPr>
          <a:xfrm>
            <a:off x="1811520" y="188640"/>
            <a:ext cx="85680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600" b="1" u="sng" strike="noStrike" spc="-1" dirty="0">
                <a:solidFill>
                  <a:srgbClr val="FF0000"/>
                </a:solidFill>
                <a:uFillTx/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»</a:t>
            </a:r>
            <a:endParaRPr lang="ru-RU" sz="1600" b="0" strike="noStrike" spc="-1" dirty="0">
              <a:solidFill>
                <a:srgbClr val="FF0000"/>
              </a:solidFill>
              <a:latin typeface="XO Oriel"/>
            </a:endParaRPr>
          </a:p>
        </p:txBody>
      </p:sp>
      <p:pic>
        <p:nvPicPr>
          <p:cNvPr id="63" name="Рисунок 3"/>
          <p:cNvPicPr/>
          <p:nvPr/>
        </p:nvPicPr>
        <p:blipFill>
          <a:blip r:embed="rId4"/>
          <a:stretch/>
        </p:blipFill>
        <p:spPr>
          <a:xfrm>
            <a:off x="7879680" y="2000520"/>
            <a:ext cx="3253680" cy="432864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TextBox 4"/>
          <p:cNvSpPr/>
          <p:nvPr/>
        </p:nvSpPr>
        <p:spPr>
          <a:xfrm>
            <a:off x="7760880" y="1169640"/>
            <a:ext cx="3491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FF0000"/>
                </a:solidFill>
                <a:highlight>
                  <a:srgbClr val="FFFF00"/>
                </a:highlight>
                <a:latin typeface="Calibri"/>
              </a:rPr>
              <a:t>С изменениями, вступающими в силу с 1 апреля 2025 года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7728" y="4269994"/>
            <a:ext cx="1713230" cy="63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приема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обучение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по 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образовательным</a:t>
            </a:r>
            <a:r>
              <a:rPr sz="800" b="1" spc="6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программам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начального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основного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среднего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endParaRPr sz="800">
              <a:latin typeface="Tahoma"/>
              <a:cs typeface="Tahoma"/>
            </a:endParaRPr>
          </a:p>
          <a:p>
            <a:pPr marL="2540" algn="ctr">
              <a:lnSpc>
                <a:spcPts val="925"/>
              </a:lnSpc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образования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56064" y="1150619"/>
            <a:ext cx="2258695" cy="4640580"/>
            <a:chOff x="9656064" y="1150619"/>
            <a:chExt cx="2258695" cy="4640580"/>
          </a:xfrm>
        </p:grpSpPr>
        <p:sp>
          <p:nvSpPr>
            <p:cNvPr id="4" name="object 4"/>
            <p:cNvSpPr/>
            <p:nvPr/>
          </p:nvSpPr>
          <p:spPr>
            <a:xfrm>
              <a:off x="9656064" y="3657599"/>
              <a:ext cx="2246630" cy="2133600"/>
            </a:xfrm>
            <a:custGeom>
              <a:avLst/>
              <a:gdLst/>
              <a:ahLst/>
              <a:cxnLst/>
              <a:rect l="l" t="t" r="r" b="b"/>
              <a:pathLst>
                <a:path w="2246629" h="2133600">
                  <a:moveTo>
                    <a:pt x="2108834" y="0"/>
                  </a:moveTo>
                  <a:lnTo>
                    <a:pt x="137540" y="0"/>
                  </a:lnTo>
                  <a:lnTo>
                    <a:pt x="94073" y="7013"/>
                  </a:lnTo>
                  <a:lnTo>
                    <a:pt x="56317" y="26541"/>
                  </a:lnTo>
                  <a:lnTo>
                    <a:pt x="26541" y="56317"/>
                  </a:lnTo>
                  <a:lnTo>
                    <a:pt x="7013" y="94073"/>
                  </a:lnTo>
                  <a:lnTo>
                    <a:pt x="0" y="137541"/>
                  </a:lnTo>
                  <a:lnTo>
                    <a:pt x="0" y="1996020"/>
                  </a:lnTo>
                  <a:lnTo>
                    <a:pt x="7013" y="2039507"/>
                  </a:lnTo>
                  <a:lnTo>
                    <a:pt x="26541" y="2077273"/>
                  </a:lnTo>
                  <a:lnTo>
                    <a:pt x="56317" y="2107055"/>
                  </a:lnTo>
                  <a:lnTo>
                    <a:pt x="94073" y="2126586"/>
                  </a:lnTo>
                  <a:lnTo>
                    <a:pt x="137540" y="2133600"/>
                  </a:lnTo>
                  <a:lnTo>
                    <a:pt x="2108834" y="2133600"/>
                  </a:lnTo>
                  <a:lnTo>
                    <a:pt x="2152302" y="2126586"/>
                  </a:lnTo>
                  <a:lnTo>
                    <a:pt x="2190058" y="2107055"/>
                  </a:lnTo>
                  <a:lnTo>
                    <a:pt x="2219834" y="2077273"/>
                  </a:lnTo>
                  <a:lnTo>
                    <a:pt x="2239362" y="2039507"/>
                  </a:lnTo>
                  <a:lnTo>
                    <a:pt x="2246376" y="1996020"/>
                  </a:lnTo>
                  <a:lnTo>
                    <a:pt x="2246376" y="137541"/>
                  </a:lnTo>
                  <a:lnTo>
                    <a:pt x="2239362" y="94073"/>
                  </a:lnTo>
                  <a:lnTo>
                    <a:pt x="2219834" y="56317"/>
                  </a:lnTo>
                  <a:lnTo>
                    <a:pt x="2190058" y="26541"/>
                  </a:lnTo>
                  <a:lnTo>
                    <a:pt x="2152302" y="7013"/>
                  </a:lnTo>
                  <a:lnTo>
                    <a:pt x="210883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68256" y="1150619"/>
              <a:ext cx="2246630" cy="2506980"/>
            </a:xfrm>
            <a:custGeom>
              <a:avLst/>
              <a:gdLst/>
              <a:ahLst/>
              <a:cxnLst/>
              <a:rect l="l" t="t" r="r" b="b"/>
              <a:pathLst>
                <a:path w="2246629" h="2506979">
                  <a:moveTo>
                    <a:pt x="2101469" y="0"/>
                  </a:moveTo>
                  <a:lnTo>
                    <a:pt x="144907" y="0"/>
                  </a:lnTo>
                  <a:lnTo>
                    <a:pt x="99112" y="7389"/>
                  </a:lnTo>
                  <a:lnTo>
                    <a:pt x="59335" y="27964"/>
                  </a:lnTo>
                  <a:lnTo>
                    <a:pt x="27964" y="59335"/>
                  </a:lnTo>
                  <a:lnTo>
                    <a:pt x="7389" y="99112"/>
                  </a:lnTo>
                  <a:lnTo>
                    <a:pt x="0" y="144906"/>
                  </a:lnTo>
                  <a:lnTo>
                    <a:pt x="0" y="2362072"/>
                  </a:lnTo>
                  <a:lnTo>
                    <a:pt x="7389" y="2407867"/>
                  </a:lnTo>
                  <a:lnTo>
                    <a:pt x="27964" y="2447644"/>
                  </a:lnTo>
                  <a:lnTo>
                    <a:pt x="59335" y="2479015"/>
                  </a:lnTo>
                  <a:lnTo>
                    <a:pt x="99112" y="2499590"/>
                  </a:lnTo>
                  <a:lnTo>
                    <a:pt x="144907" y="2506979"/>
                  </a:lnTo>
                  <a:lnTo>
                    <a:pt x="2101469" y="2506979"/>
                  </a:lnTo>
                  <a:lnTo>
                    <a:pt x="2147263" y="2499590"/>
                  </a:lnTo>
                  <a:lnTo>
                    <a:pt x="2187040" y="2479015"/>
                  </a:lnTo>
                  <a:lnTo>
                    <a:pt x="2218411" y="2447644"/>
                  </a:lnTo>
                  <a:lnTo>
                    <a:pt x="2238986" y="2407867"/>
                  </a:lnTo>
                  <a:lnTo>
                    <a:pt x="2246376" y="2362072"/>
                  </a:lnTo>
                  <a:lnTo>
                    <a:pt x="2246376" y="144906"/>
                  </a:lnTo>
                  <a:lnTo>
                    <a:pt x="2238986" y="99112"/>
                  </a:lnTo>
                  <a:lnTo>
                    <a:pt x="2218411" y="59335"/>
                  </a:lnTo>
                  <a:lnTo>
                    <a:pt x="2187040" y="27964"/>
                  </a:lnTo>
                  <a:lnTo>
                    <a:pt x="2147263" y="7389"/>
                  </a:lnTo>
                  <a:lnTo>
                    <a:pt x="2101469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192000" cy="1001394"/>
            <a:chOff x="0" y="0"/>
            <a:chExt cx="12192000" cy="1001394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92000" cy="1001394"/>
            </a:xfrm>
            <a:custGeom>
              <a:avLst/>
              <a:gdLst/>
              <a:ahLst/>
              <a:cxnLst/>
              <a:rect l="l" t="t" r="r" b="b"/>
              <a:pathLst>
                <a:path w="12192000" h="1001394">
                  <a:moveTo>
                    <a:pt x="12192000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12192000" y="100126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3180" y="106679"/>
              <a:ext cx="1813560" cy="68427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71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2000" spc="-125" dirty="0"/>
              <a:t>МИНПРОСВЕЩЕНИЯ</a:t>
            </a:r>
            <a:r>
              <a:rPr sz="2000" spc="-10" dirty="0"/>
              <a:t> РОССИИ</a:t>
            </a:r>
            <a:endParaRPr sz="2000"/>
          </a:p>
        </p:txBody>
      </p:sp>
      <p:sp>
        <p:nvSpPr>
          <p:cNvPr id="10" name="object 10"/>
          <p:cNvSpPr/>
          <p:nvPr/>
        </p:nvSpPr>
        <p:spPr>
          <a:xfrm>
            <a:off x="3657600" y="1127760"/>
            <a:ext cx="2246630" cy="2409825"/>
          </a:xfrm>
          <a:custGeom>
            <a:avLst/>
            <a:gdLst/>
            <a:ahLst/>
            <a:cxnLst/>
            <a:rect l="l" t="t" r="r" b="b"/>
            <a:pathLst>
              <a:path w="2246629" h="2409825">
                <a:moveTo>
                  <a:pt x="2101469" y="0"/>
                </a:moveTo>
                <a:lnTo>
                  <a:pt x="144907" y="0"/>
                </a:lnTo>
                <a:lnTo>
                  <a:pt x="99112" y="7389"/>
                </a:lnTo>
                <a:lnTo>
                  <a:pt x="59335" y="27964"/>
                </a:lnTo>
                <a:lnTo>
                  <a:pt x="27964" y="59335"/>
                </a:lnTo>
                <a:lnTo>
                  <a:pt x="7389" y="99112"/>
                </a:lnTo>
                <a:lnTo>
                  <a:pt x="0" y="144906"/>
                </a:lnTo>
                <a:lnTo>
                  <a:pt x="0" y="2264537"/>
                </a:lnTo>
                <a:lnTo>
                  <a:pt x="7389" y="2310331"/>
                </a:lnTo>
                <a:lnTo>
                  <a:pt x="27964" y="2350108"/>
                </a:lnTo>
                <a:lnTo>
                  <a:pt x="59335" y="2381479"/>
                </a:lnTo>
                <a:lnTo>
                  <a:pt x="99112" y="2402054"/>
                </a:lnTo>
                <a:lnTo>
                  <a:pt x="144907" y="2409443"/>
                </a:lnTo>
                <a:lnTo>
                  <a:pt x="2101469" y="2409443"/>
                </a:lnTo>
                <a:lnTo>
                  <a:pt x="2147263" y="2402054"/>
                </a:lnTo>
                <a:lnTo>
                  <a:pt x="2187040" y="2381479"/>
                </a:lnTo>
                <a:lnTo>
                  <a:pt x="2218411" y="2350108"/>
                </a:lnTo>
                <a:lnTo>
                  <a:pt x="2238986" y="2310331"/>
                </a:lnTo>
                <a:lnTo>
                  <a:pt x="2246376" y="2264537"/>
                </a:lnTo>
                <a:lnTo>
                  <a:pt x="2246376" y="144906"/>
                </a:lnTo>
                <a:lnTo>
                  <a:pt x="2238986" y="99112"/>
                </a:lnTo>
                <a:lnTo>
                  <a:pt x="2218411" y="59335"/>
                </a:lnTo>
                <a:lnTo>
                  <a:pt x="2187040" y="27964"/>
                </a:lnTo>
                <a:lnTo>
                  <a:pt x="2147263" y="7389"/>
                </a:lnTo>
                <a:lnTo>
                  <a:pt x="2101469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08450" y="1526286"/>
            <a:ext cx="134556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marL="18415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171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5278" y="1890522"/>
            <a:ext cx="1810385" cy="1242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320" marR="10795" algn="ctr">
              <a:lnSpc>
                <a:spcPct val="100000"/>
              </a:lnSpc>
              <a:spcBef>
                <a:spcPts val="105"/>
              </a:spcBef>
            </a:pPr>
            <a:r>
              <a:rPr sz="800" spc="-6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r>
              <a:rPr sz="800" spc="-105" dirty="0">
                <a:solidFill>
                  <a:srgbClr val="FFFFFF"/>
                </a:solidFill>
                <a:latin typeface="Verdana"/>
                <a:cs typeface="Verdana"/>
              </a:rPr>
              <a:t> в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Порядок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800">
              <a:latin typeface="Verdana"/>
              <a:cs typeface="Verdana"/>
            </a:endParaRPr>
          </a:p>
          <a:p>
            <a:pPr marL="78105" marR="68580" algn="ctr">
              <a:lnSpc>
                <a:spcPct val="100000"/>
              </a:lnSpc>
            </a:pP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программам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endParaRPr sz="800">
              <a:latin typeface="Verdana"/>
              <a:cs typeface="Verdana"/>
            </a:endParaRPr>
          </a:p>
          <a:p>
            <a:pPr marL="179705" marR="171450" algn="ctr">
              <a:lnSpc>
                <a:spcPct val="100000"/>
              </a:lnSpc>
            </a:pP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утвержденный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приказом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Министерства просвещения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ts val="940"/>
              </a:lnSpc>
              <a:spcBef>
                <a:spcPts val="50"/>
              </a:spcBef>
            </a:pP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сентября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№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5984" y="1469897"/>
            <a:ext cx="2085339" cy="1487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800" b="1" spc="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  <a:p>
            <a:pPr marL="78105" marR="11430" indent="-60960">
              <a:lnSpc>
                <a:spcPct val="100000"/>
              </a:lnSpc>
              <a:spcBef>
                <a:spcPts val="944"/>
              </a:spcBef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Порядка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в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организации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тестирования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языка,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endParaRPr sz="800"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</a:pP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800" spc="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8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 и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среднего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иностранных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без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51568" y="4244085"/>
            <a:ext cx="21183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проведения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в</a:t>
            </a:r>
            <a:r>
              <a:rPr sz="800" b="1" spc="4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государственной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или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муниципальной</a:t>
            </a:r>
            <a:endParaRPr sz="800">
              <a:latin typeface="Tahoma"/>
              <a:cs typeface="Tahoma"/>
            </a:endParaRPr>
          </a:p>
          <a:p>
            <a:pPr marL="117475" marR="109855" algn="ctr">
              <a:lnSpc>
                <a:spcPct val="100000"/>
              </a:lnSpc>
              <a:spcBef>
                <a:spcPts val="5"/>
              </a:spcBef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общеобразовательной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организации тестирования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знание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русского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языка,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достаточное 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для</a:t>
            </a:r>
            <a:r>
              <a:rPr sz="800" b="1" spc="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освоения</a:t>
            </a:r>
            <a:endParaRPr sz="800">
              <a:latin typeface="Tahoma"/>
              <a:cs typeface="Tahoma"/>
            </a:endParaRPr>
          </a:p>
          <a:p>
            <a:pPr marL="19685" marR="14604" algn="ctr">
              <a:lnSpc>
                <a:spcPct val="100000"/>
              </a:lnSpc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образовательных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программ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начального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основного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среднего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образования,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иностранных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граждан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лиц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без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гражданства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692" y="1071372"/>
            <a:ext cx="3355848" cy="471982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7732" y="1182624"/>
            <a:ext cx="3262884" cy="4608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2"/>
          <p:cNvSpPr/>
          <p:nvPr/>
        </p:nvSpPr>
        <p:spPr>
          <a:xfrm>
            <a:off x="2279520" y="332640"/>
            <a:ext cx="8027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highlight>
                  <a:srgbClr val="FFFF00"/>
                </a:highlight>
                <a:latin typeface="Arial"/>
              </a:rPr>
              <a:t>Подача заявлений с 1 апреля 2025 года: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2" name="Рисунок 3"/>
          <p:cNvPicPr/>
          <p:nvPr/>
        </p:nvPicPr>
        <p:blipFill>
          <a:blip r:embed="rId2"/>
          <a:stretch/>
        </p:blipFill>
        <p:spPr>
          <a:xfrm>
            <a:off x="1920600" y="1772640"/>
            <a:ext cx="4235760" cy="1006920"/>
          </a:xfrm>
          <a:prstGeom prst="rect">
            <a:avLst/>
          </a:prstGeom>
          <a:ln w="0">
            <a:noFill/>
          </a:ln>
        </p:spPr>
      </p:pic>
      <p:sp>
        <p:nvSpPr>
          <p:cNvPr id="103" name="TextBox 5"/>
          <p:cNvSpPr/>
          <p:nvPr/>
        </p:nvSpPr>
        <p:spPr>
          <a:xfrm>
            <a:off x="2310840" y="980640"/>
            <a:ext cx="3455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Граждане РФ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4" name="TextBox 6"/>
          <p:cNvSpPr/>
          <p:nvPr/>
        </p:nvSpPr>
        <p:spPr>
          <a:xfrm>
            <a:off x="6293880" y="980640"/>
            <a:ext cx="4067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Иностранные граждане / лица без гражданства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5" name="Прямоугольник 7"/>
          <p:cNvSpPr/>
          <p:nvPr/>
        </p:nvSpPr>
        <p:spPr>
          <a:xfrm>
            <a:off x="1920600" y="2781000"/>
            <a:ext cx="4098240" cy="374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функционала (сервисов)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государственных информационных систем субъектов Российской Федерации, созданных органами государственной власти субъектов Российской Федерации (при наличии), интегрированных с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FF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лично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в общеобразовательную организацию.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6" name="Рисунок 8"/>
          <p:cNvPicPr/>
          <p:nvPr/>
        </p:nvPicPr>
        <p:blipFill>
          <a:blip r:embed="rId3"/>
          <a:stretch/>
        </p:blipFill>
        <p:spPr>
          <a:xfrm>
            <a:off x="6293880" y="1772640"/>
            <a:ext cx="4235760" cy="112536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9"/>
          <p:cNvSpPr/>
          <p:nvPr/>
        </p:nvSpPr>
        <p:spPr>
          <a:xfrm>
            <a:off x="6172200" y="2899440"/>
            <a:ext cx="4189320" cy="306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порталов государственных и муниципальных услуг и (или) функционала (сервисов) региональных государственных информационных систем субъектов РФ (при наличии технической возможности);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cxnSp>
        <p:nvCxnSpPr>
          <p:cNvPr id="108" name="Прямая соединительная линия 11"/>
          <p:cNvCxnSpPr/>
          <p:nvPr/>
        </p:nvCxnSpPr>
        <p:spPr>
          <a:xfrm>
            <a:off x="5447880" y="2564640"/>
            <a:ext cx="649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cxnSp>
        <p:nvCxnSpPr>
          <p:cNvPr id="109" name="Прямая соединительная линия 12"/>
          <p:cNvCxnSpPr/>
          <p:nvPr/>
        </p:nvCxnSpPr>
        <p:spPr>
          <a:xfrm>
            <a:off x="8760240" y="2708640"/>
            <a:ext cx="1603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sp>
        <p:nvSpPr>
          <p:cNvPr id="110" name="TextBox 14"/>
          <p:cNvSpPr/>
          <p:nvPr/>
        </p:nvSpPr>
        <p:spPr>
          <a:xfrm>
            <a:off x="6433920" y="6237360"/>
            <a:ext cx="5452200" cy="303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ru-RU" sz="1400" b="0" i="1" strike="noStrike" spc="-1">
                <a:solidFill>
                  <a:srgbClr val="FF0000"/>
                </a:solidFill>
                <a:latin typeface="Calibri"/>
              </a:rPr>
              <a:t>П. 23(1) не распространяется на граждан Республики Беларусь)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0D86081-C5BE-6B11-18DA-C6F29B6A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0" y="304800"/>
            <a:ext cx="11942245" cy="65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25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91439" y="853439"/>
            <a:ext cx="11648440" cy="713740"/>
            <a:chOff x="91439" y="853439"/>
            <a:chExt cx="11648440" cy="713740"/>
          </a:xfrm>
        </p:grpSpPr>
        <p:sp>
          <p:nvSpPr>
            <p:cNvPr id="4" name="object 4"/>
            <p:cNvSpPr/>
            <p:nvPr/>
          </p:nvSpPr>
          <p:spPr>
            <a:xfrm>
              <a:off x="91439" y="853439"/>
              <a:ext cx="5181600" cy="713740"/>
            </a:xfrm>
            <a:custGeom>
              <a:avLst/>
              <a:gdLst/>
              <a:ahLst/>
              <a:cxnLst/>
              <a:rect l="l" t="t" r="r" b="b"/>
              <a:pathLst>
                <a:path w="5181600" h="713740">
                  <a:moveTo>
                    <a:pt x="5135626" y="0"/>
                  </a:moveTo>
                  <a:lnTo>
                    <a:pt x="45986" y="0"/>
                  </a:lnTo>
                  <a:lnTo>
                    <a:pt x="28087" y="3611"/>
                  </a:lnTo>
                  <a:lnTo>
                    <a:pt x="13469" y="13462"/>
                  </a:lnTo>
                  <a:lnTo>
                    <a:pt x="3614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4" y="685157"/>
                  </a:lnTo>
                  <a:lnTo>
                    <a:pt x="13469" y="699770"/>
                  </a:lnTo>
                  <a:lnTo>
                    <a:pt x="28087" y="709620"/>
                  </a:lnTo>
                  <a:lnTo>
                    <a:pt x="45986" y="713232"/>
                  </a:lnTo>
                  <a:lnTo>
                    <a:pt x="5135626" y="713232"/>
                  </a:lnTo>
                  <a:lnTo>
                    <a:pt x="5153525" y="709620"/>
                  </a:lnTo>
                  <a:lnTo>
                    <a:pt x="5168138" y="699770"/>
                  </a:lnTo>
                  <a:lnTo>
                    <a:pt x="5177988" y="685157"/>
                  </a:lnTo>
                  <a:lnTo>
                    <a:pt x="5181600" y="667258"/>
                  </a:lnTo>
                  <a:lnTo>
                    <a:pt x="5181600" y="45974"/>
                  </a:lnTo>
                  <a:lnTo>
                    <a:pt x="5177988" y="28074"/>
                  </a:lnTo>
                  <a:lnTo>
                    <a:pt x="5168138" y="13462"/>
                  </a:lnTo>
                  <a:lnTo>
                    <a:pt x="5153525" y="3611"/>
                  </a:lnTo>
                  <a:lnTo>
                    <a:pt x="5135626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81599" y="853439"/>
              <a:ext cx="6558280" cy="713740"/>
            </a:xfrm>
            <a:custGeom>
              <a:avLst/>
              <a:gdLst/>
              <a:ahLst/>
              <a:cxnLst/>
              <a:rect l="l" t="t" r="r" b="b"/>
              <a:pathLst>
                <a:path w="6558280" h="713740">
                  <a:moveTo>
                    <a:pt x="6511798" y="0"/>
                  </a:moveTo>
                  <a:lnTo>
                    <a:pt x="45974" y="0"/>
                  </a:lnTo>
                  <a:lnTo>
                    <a:pt x="28074" y="3611"/>
                  </a:lnTo>
                  <a:lnTo>
                    <a:pt x="13462" y="13462"/>
                  </a:lnTo>
                  <a:lnTo>
                    <a:pt x="3611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1" y="685157"/>
                  </a:lnTo>
                  <a:lnTo>
                    <a:pt x="13462" y="699770"/>
                  </a:lnTo>
                  <a:lnTo>
                    <a:pt x="28074" y="709620"/>
                  </a:lnTo>
                  <a:lnTo>
                    <a:pt x="45974" y="713232"/>
                  </a:lnTo>
                  <a:lnTo>
                    <a:pt x="6511798" y="713232"/>
                  </a:lnTo>
                  <a:lnTo>
                    <a:pt x="6529697" y="709620"/>
                  </a:lnTo>
                  <a:lnTo>
                    <a:pt x="6544310" y="699770"/>
                  </a:lnTo>
                  <a:lnTo>
                    <a:pt x="6554160" y="685157"/>
                  </a:lnTo>
                  <a:lnTo>
                    <a:pt x="6557772" y="667258"/>
                  </a:lnTo>
                  <a:lnTo>
                    <a:pt x="6557772" y="45974"/>
                  </a:lnTo>
                  <a:lnTo>
                    <a:pt x="6554160" y="28074"/>
                  </a:lnTo>
                  <a:lnTo>
                    <a:pt x="6544309" y="13462"/>
                  </a:lnTo>
                  <a:lnTo>
                    <a:pt x="6529697" y="3611"/>
                  </a:lnTo>
                  <a:lnTo>
                    <a:pt x="651179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1252" y="2438400"/>
            <a:ext cx="5181600" cy="4267200"/>
          </a:xfrm>
          <a:custGeom>
            <a:avLst/>
            <a:gdLst/>
            <a:ahLst/>
            <a:cxnLst/>
            <a:rect l="l" t="t" r="r" b="b"/>
            <a:pathLst>
              <a:path w="5181600" h="4267200">
                <a:moveTo>
                  <a:pt x="4906391" y="0"/>
                </a:moveTo>
                <a:lnTo>
                  <a:pt x="275145" y="0"/>
                </a:lnTo>
                <a:lnTo>
                  <a:pt x="225688" y="4433"/>
                </a:lnTo>
                <a:lnTo>
                  <a:pt x="179139" y="17214"/>
                </a:lnTo>
                <a:lnTo>
                  <a:pt x="136275" y="37568"/>
                </a:lnTo>
                <a:lnTo>
                  <a:pt x="97874" y="64717"/>
                </a:lnTo>
                <a:lnTo>
                  <a:pt x="64711" y="97884"/>
                </a:lnTo>
                <a:lnTo>
                  <a:pt x="37566" y="136294"/>
                </a:lnTo>
                <a:lnTo>
                  <a:pt x="17214" y="179169"/>
                </a:lnTo>
                <a:lnTo>
                  <a:pt x="4433" y="225733"/>
                </a:lnTo>
                <a:lnTo>
                  <a:pt x="0" y="275209"/>
                </a:lnTo>
                <a:lnTo>
                  <a:pt x="0" y="3992054"/>
                </a:lnTo>
                <a:lnTo>
                  <a:pt x="4433" y="4041511"/>
                </a:lnTo>
                <a:lnTo>
                  <a:pt x="17214" y="4088060"/>
                </a:lnTo>
                <a:lnTo>
                  <a:pt x="37566" y="4130924"/>
                </a:lnTo>
                <a:lnTo>
                  <a:pt x="64711" y="4169325"/>
                </a:lnTo>
                <a:lnTo>
                  <a:pt x="97874" y="4202488"/>
                </a:lnTo>
                <a:lnTo>
                  <a:pt x="136275" y="4229633"/>
                </a:lnTo>
                <a:lnTo>
                  <a:pt x="179139" y="4249985"/>
                </a:lnTo>
                <a:lnTo>
                  <a:pt x="225688" y="4262766"/>
                </a:lnTo>
                <a:lnTo>
                  <a:pt x="275145" y="4267200"/>
                </a:lnTo>
                <a:lnTo>
                  <a:pt x="4906391" y="4267200"/>
                </a:lnTo>
                <a:lnTo>
                  <a:pt x="4955866" y="4262766"/>
                </a:lnTo>
                <a:lnTo>
                  <a:pt x="5002430" y="4249985"/>
                </a:lnTo>
                <a:lnTo>
                  <a:pt x="5045305" y="4229633"/>
                </a:lnTo>
                <a:lnTo>
                  <a:pt x="5083715" y="4202488"/>
                </a:lnTo>
                <a:lnTo>
                  <a:pt x="5116882" y="4169325"/>
                </a:lnTo>
                <a:lnTo>
                  <a:pt x="5144031" y="4130924"/>
                </a:lnTo>
                <a:lnTo>
                  <a:pt x="5164385" y="4088060"/>
                </a:lnTo>
                <a:lnTo>
                  <a:pt x="5177166" y="4041511"/>
                </a:lnTo>
                <a:lnTo>
                  <a:pt x="5181600" y="3992054"/>
                </a:lnTo>
                <a:lnTo>
                  <a:pt x="5181600" y="275209"/>
                </a:lnTo>
                <a:lnTo>
                  <a:pt x="5177166" y="225733"/>
                </a:lnTo>
                <a:lnTo>
                  <a:pt x="5164385" y="179169"/>
                </a:lnTo>
                <a:lnTo>
                  <a:pt x="5144031" y="136294"/>
                </a:lnTo>
                <a:lnTo>
                  <a:pt x="5116882" y="97884"/>
                </a:lnTo>
                <a:lnTo>
                  <a:pt x="5083715" y="64717"/>
                </a:lnTo>
                <a:lnTo>
                  <a:pt x="5045305" y="37568"/>
                </a:lnTo>
                <a:lnTo>
                  <a:pt x="5002430" y="17214"/>
                </a:lnTo>
                <a:lnTo>
                  <a:pt x="4955866" y="4433"/>
                </a:lnTo>
                <a:lnTo>
                  <a:pt x="490639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9849" y="4260342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849" y="4534661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849" y="4946142"/>
            <a:ext cx="78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849" y="549503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849" y="576935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849" y="2888107"/>
            <a:ext cx="4809490" cy="318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родство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заявителя;</a:t>
            </a:r>
            <a:endParaRPr sz="9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нахождения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</a:t>
            </a:r>
            <a:endParaRPr sz="900">
              <a:latin typeface="Verdana"/>
              <a:cs typeface="Verdana"/>
            </a:endParaRPr>
          </a:p>
          <a:p>
            <a:pPr marL="354965" marR="74295">
              <a:lnSpc>
                <a:spcPct val="100000"/>
              </a:lnSpc>
            </a:pPr>
            <a:r>
              <a:rPr sz="900" spc="-30" dirty="0">
                <a:latin typeface="Verdana"/>
                <a:cs typeface="Verdana"/>
              </a:rPr>
              <a:t>и </a:t>
            </a:r>
            <a:r>
              <a:rPr sz="900" spc="-10" dirty="0">
                <a:latin typeface="Verdana"/>
                <a:cs typeface="Verdana"/>
              </a:rPr>
              <a:t>его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законного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(законных)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представителя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(представителей)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территории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(действительные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вид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жительство,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либо</a:t>
            </a:r>
            <a:endParaRPr sz="900">
              <a:latin typeface="Verdana"/>
              <a:cs typeface="Verdana"/>
            </a:endParaRPr>
          </a:p>
          <a:p>
            <a:pPr marL="354965" marR="58419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временное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проживание,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4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временное проживание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целях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получения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образования,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визу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и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(или)</a:t>
            </a:r>
            <a:endParaRPr sz="900">
              <a:latin typeface="Verdana"/>
              <a:cs typeface="Verdana"/>
            </a:endParaRPr>
          </a:p>
          <a:p>
            <a:pPr marL="354965" marR="508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миграционную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карту,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иные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предусмотренные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федеральным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законом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международным</a:t>
            </a:r>
            <a:r>
              <a:rPr sz="900" spc="7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договором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документы,</a:t>
            </a:r>
            <a:endParaRPr sz="900">
              <a:latin typeface="Verdana"/>
              <a:cs typeface="Verdana"/>
            </a:endParaRPr>
          </a:p>
          <a:p>
            <a:pPr marL="354965" marR="31115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подтверждающие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право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гражданина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лица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без </a:t>
            </a:r>
            <a:r>
              <a:rPr sz="900" spc="-10" dirty="0">
                <a:latin typeface="Verdana"/>
                <a:cs typeface="Verdana"/>
              </a:rPr>
              <a:t>гражданства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пребывание </a:t>
            </a:r>
            <a:r>
              <a:rPr sz="900" spc="-30" dirty="0">
                <a:latin typeface="Verdana"/>
                <a:cs typeface="Verdana"/>
              </a:rPr>
              <a:t>(проживание)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Федерации); </a:t>
            </a: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прохождение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государственной </a:t>
            </a:r>
            <a:r>
              <a:rPr sz="900" spc="-25" dirty="0">
                <a:latin typeface="Verdana"/>
                <a:cs typeface="Verdana"/>
              </a:rPr>
              <a:t>дактилоскопической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регистрации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изучение</a:t>
            </a:r>
            <a:r>
              <a:rPr sz="900" dirty="0">
                <a:latin typeface="Verdana"/>
                <a:cs typeface="Verdana"/>
              </a:rPr>
              <a:t> русского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языка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ребенком</a:t>
            </a:r>
            <a:endParaRPr sz="900">
              <a:latin typeface="Verdana"/>
              <a:cs typeface="Verdana"/>
            </a:endParaRPr>
          </a:p>
          <a:p>
            <a:pPr marL="354965" marR="69850">
              <a:lnSpc>
                <a:spcPct val="100000"/>
              </a:lnSpc>
            </a:pP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образовательных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организациях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(иностранных)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государства </a:t>
            </a:r>
            <a:r>
              <a:rPr sz="900" spc="-20" dirty="0">
                <a:latin typeface="Verdana"/>
                <a:cs typeface="Verdana"/>
              </a:rPr>
              <a:t>(государств)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(со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2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по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11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класс)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удостоверяющих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личность</a:t>
            </a:r>
            <a:r>
              <a:rPr sz="900" spc="254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dirty="0">
                <a:latin typeface="Verdana"/>
                <a:cs typeface="Verdana"/>
              </a:rPr>
              <a:t> присвоение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родителю ИНН,</a:t>
            </a:r>
            <a:endParaRPr sz="900">
              <a:latin typeface="Verdana"/>
              <a:cs typeface="Verdana"/>
            </a:endParaRPr>
          </a:p>
          <a:p>
            <a:pPr marL="354965" marR="468630">
              <a:lnSpc>
                <a:spcPct val="100000"/>
              </a:lnSpc>
            </a:pPr>
            <a:r>
              <a:rPr sz="900" spc="-55" dirty="0">
                <a:latin typeface="Verdana"/>
                <a:cs typeface="Verdana"/>
              </a:rPr>
              <a:t>копия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родителя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25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наличии),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75" dirty="0">
                <a:latin typeface="Verdana"/>
                <a:cs typeface="Verdana"/>
              </a:rPr>
              <a:t>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также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(при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 marR="553720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медицинское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заключение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об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отсутствии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у</a:t>
            </a:r>
            <a:r>
              <a:rPr sz="900" spc="3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инфекционных </a:t>
            </a:r>
            <a:r>
              <a:rPr sz="900" spc="-25" dirty="0">
                <a:latin typeface="Verdana"/>
                <a:cs typeface="Verdana"/>
              </a:rPr>
              <a:t>заболеваний,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представляющих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опасность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0" dirty="0">
                <a:latin typeface="Verdana"/>
                <a:cs typeface="Verdana"/>
              </a:rPr>
              <a:t>для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окружающих;</a:t>
            </a:r>
            <a:endParaRPr sz="900">
              <a:latin typeface="Verdana"/>
              <a:cs typeface="Verdana"/>
            </a:endParaRPr>
          </a:p>
          <a:p>
            <a:pPr marL="354965" marR="2095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осуществление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родителем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(законным представителем)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трудовой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деятельности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(при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921" y="6194552"/>
            <a:ext cx="4467225" cy="32829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54380" marR="5080" indent="-742315">
              <a:lnSpc>
                <a:spcPts val="1190"/>
              </a:lnSpc>
              <a:spcBef>
                <a:spcPts val="145"/>
              </a:spcBef>
            </a:pP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документы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представляются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русском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языке</a:t>
            </a:r>
            <a:r>
              <a:rPr sz="10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или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вместе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заверенным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установленном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порядке</a:t>
            </a:r>
            <a:r>
              <a:rPr sz="1000" b="1" i="1" spc="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переводом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русский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язык.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1252" y="1652016"/>
            <a:ext cx="5181600" cy="713740"/>
          </a:xfrm>
          <a:custGeom>
            <a:avLst/>
            <a:gdLst/>
            <a:ahLst/>
            <a:cxnLst/>
            <a:rect l="l" t="t" r="r" b="b"/>
            <a:pathLst>
              <a:path w="5181600" h="713739">
                <a:moveTo>
                  <a:pt x="513562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5135626" y="713232"/>
                </a:lnTo>
                <a:lnTo>
                  <a:pt x="5153525" y="709620"/>
                </a:lnTo>
                <a:lnTo>
                  <a:pt x="5168138" y="699770"/>
                </a:lnTo>
                <a:lnTo>
                  <a:pt x="5177988" y="685157"/>
                </a:lnTo>
                <a:lnTo>
                  <a:pt x="5181600" y="667258"/>
                </a:lnTo>
                <a:lnTo>
                  <a:pt x="5181600" y="45974"/>
                </a:lnTo>
                <a:lnTo>
                  <a:pt x="5177988" y="28074"/>
                </a:lnTo>
                <a:lnTo>
                  <a:pt x="5168138" y="13462"/>
                </a:lnTo>
                <a:lnTo>
                  <a:pt x="5153525" y="3611"/>
                </a:lnTo>
                <a:lnTo>
                  <a:pt x="51356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74309" y="891031"/>
            <a:ext cx="6298565" cy="629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84150" algn="l"/>
              </a:tabLst>
            </a:pP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Ребенок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может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быть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зачислен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школу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только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том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случае,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ней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нет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свободных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мет;</a:t>
            </a:r>
            <a:endParaRPr sz="1000">
              <a:latin typeface="Tahoma"/>
              <a:cs typeface="Tahoma"/>
            </a:endParaRPr>
          </a:p>
          <a:p>
            <a:pPr marL="183515" marR="222885" indent="-171450">
              <a:lnSpc>
                <a:spcPct val="100000"/>
              </a:lnSpc>
              <a:buFont typeface="Wingdings"/>
              <a:buChar char=""/>
              <a:tabLst>
                <a:tab pos="184785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представлен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документ,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подтверждающий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законность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нахождения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территории 	России;</a:t>
            </a:r>
            <a:endParaRPr sz="1000">
              <a:latin typeface="Tahoma"/>
              <a:cs typeface="Tahoma"/>
            </a:endParaRPr>
          </a:p>
          <a:p>
            <a:pPr marL="184150" indent="-171450">
              <a:lnSpc>
                <a:spcPts val="1165"/>
              </a:lnSpc>
              <a:buFont typeface="Wingdings"/>
              <a:buChar char=""/>
              <a:tabLst>
                <a:tab pos="184150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прошел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623" y="918464"/>
            <a:ext cx="4878070" cy="199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7864" marR="324485" indent="-152273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ОСНОВАНИЯ</a:t>
            </a:r>
            <a:r>
              <a:rPr sz="18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ОТКАЗА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ПРИЕМЕ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ШКОЛУ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sz="7200" b="1" spc="-195" baseline="-983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ЗАЯВЛЕНИЕ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90" dirty="0">
                <a:solidFill>
                  <a:srgbClr val="FFFFFF"/>
                </a:solidFill>
                <a:latin typeface="Tahoma"/>
                <a:cs typeface="Tahoma"/>
              </a:rPr>
              <a:t>ПЕРЕЧЕНЬ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800">
              <a:latin typeface="Tahoma"/>
              <a:cs typeface="Tahoma"/>
            </a:endParaRPr>
          </a:p>
          <a:p>
            <a:pPr marL="96520" marR="30480">
              <a:lnSpc>
                <a:spcPct val="100000"/>
              </a:lnSpc>
            </a:pPr>
            <a:r>
              <a:rPr sz="900" b="1" spc="-35" dirty="0">
                <a:latin typeface="Tahoma"/>
                <a:cs typeface="Tahoma"/>
              </a:rPr>
              <a:t>Родители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45" dirty="0">
                <a:latin typeface="Tahoma"/>
                <a:cs typeface="Tahoma"/>
              </a:rPr>
              <a:t> </a:t>
            </a:r>
            <a:r>
              <a:rPr sz="900" b="1" spc="-65" dirty="0">
                <a:latin typeface="Tahoma"/>
                <a:cs typeface="Tahoma"/>
              </a:rPr>
              <a:t>ЕПГУ,</a:t>
            </a:r>
            <a:r>
              <a:rPr sz="900" b="1" spc="-40" dirty="0">
                <a:latin typeface="Tahoma"/>
                <a:cs typeface="Tahoma"/>
              </a:rPr>
              <a:t> </a:t>
            </a:r>
            <a:r>
              <a:rPr sz="900" b="1" spc="-75" dirty="0">
                <a:latin typeface="Tahoma"/>
                <a:cs typeface="Tahoma"/>
              </a:rPr>
              <a:t>РПГУ,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3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операторов</a:t>
            </a:r>
            <a:r>
              <a:rPr sz="900" b="1" spc="-20" dirty="0">
                <a:latin typeface="Tahoma"/>
                <a:cs typeface="Tahoma"/>
              </a:rPr>
              <a:t> почтовой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связи</a:t>
            </a:r>
            <a:r>
              <a:rPr sz="900" b="1" spc="22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подают</a:t>
            </a:r>
            <a:r>
              <a:rPr sz="900" b="1" spc="-2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заявление </a:t>
            </a:r>
            <a:r>
              <a:rPr sz="900" b="1" dirty="0">
                <a:latin typeface="Tahoma"/>
                <a:cs typeface="Tahoma"/>
              </a:rPr>
              <a:t>о приеме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на</a:t>
            </a:r>
            <a:r>
              <a:rPr sz="900" b="1" spc="1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обучение</a:t>
            </a:r>
            <a:r>
              <a:rPr sz="900" b="1" spc="-15" dirty="0">
                <a:latin typeface="Tahoma"/>
                <a:cs typeface="Tahoma"/>
              </a:rPr>
              <a:t> </a:t>
            </a:r>
            <a:r>
              <a:rPr sz="900" b="1" spc="-60" dirty="0">
                <a:latin typeface="Tahoma"/>
                <a:cs typeface="Tahoma"/>
              </a:rPr>
              <a:t>и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предъявляют: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62600" y="1658111"/>
            <a:ext cx="6096000" cy="713740"/>
          </a:xfrm>
          <a:custGeom>
            <a:avLst/>
            <a:gdLst/>
            <a:ahLst/>
            <a:cxnLst/>
            <a:rect l="l" t="t" r="r" b="b"/>
            <a:pathLst>
              <a:path w="6096000" h="713739">
                <a:moveTo>
                  <a:pt x="6050026" y="0"/>
                </a:moveTo>
                <a:lnTo>
                  <a:pt x="45974" y="0"/>
                </a:lnTo>
                <a:lnTo>
                  <a:pt x="28074" y="3611"/>
                </a:lnTo>
                <a:lnTo>
                  <a:pt x="13462" y="13462"/>
                </a:lnTo>
                <a:lnTo>
                  <a:pt x="3611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1" y="685157"/>
                </a:lnTo>
                <a:lnTo>
                  <a:pt x="13462" y="699770"/>
                </a:lnTo>
                <a:lnTo>
                  <a:pt x="28074" y="709620"/>
                </a:lnTo>
                <a:lnTo>
                  <a:pt x="45974" y="713232"/>
                </a:lnTo>
                <a:lnTo>
                  <a:pt x="6050026" y="713232"/>
                </a:lnTo>
                <a:lnTo>
                  <a:pt x="6067925" y="709620"/>
                </a:lnTo>
                <a:lnTo>
                  <a:pt x="6082538" y="699770"/>
                </a:lnTo>
                <a:lnTo>
                  <a:pt x="6092388" y="685157"/>
                </a:lnTo>
                <a:lnTo>
                  <a:pt x="6096000" y="667258"/>
                </a:lnTo>
                <a:lnTo>
                  <a:pt x="6096000" y="45974"/>
                </a:lnTo>
                <a:lnTo>
                  <a:pt x="6092388" y="28074"/>
                </a:lnTo>
                <a:lnTo>
                  <a:pt x="6082537" y="13462"/>
                </a:lnTo>
                <a:lnTo>
                  <a:pt x="6067925" y="3611"/>
                </a:lnTo>
                <a:lnTo>
                  <a:pt x="60500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91478" y="1720341"/>
            <a:ext cx="451421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74420" marR="5080" indent="-1062355">
              <a:lnSpc>
                <a:spcPct val="101099"/>
              </a:lnSpc>
              <a:spcBef>
                <a:spcPts val="75"/>
              </a:spcBef>
            </a:pPr>
            <a:r>
              <a:rPr sz="1800" b="1" spc="-120" dirty="0">
                <a:solidFill>
                  <a:srgbClr val="FFFFFF"/>
                </a:solidFill>
                <a:latin typeface="Tahoma"/>
                <a:cs typeface="Tahoma"/>
              </a:rPr>
              <a:t>ПРОВЕРКА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r>
              <a:rPr sz="1600" spc="-9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НАПРАВЛЕНИЕ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62600" y="2514600"/>
            <a:ext cx="6253480" cy="3886200"/>
          </a:xfrm>
          <a:custGeom>
            <a:avLst/>
            <a:gdLst/>
            <a:ahLst/>
            <a:cxnLst/>
            <a:rect l="l" t="t" r="r" b="b"/>
            <a:pathLst>
              <a:path w="6253480" h="3886200">
                <a:moveTo>
                  <a:pt x="6002401" y="0"/>
                </a:moveTo>
                <a:lnTo>
                  <a:pt x="250571" y="0"/>
                </a:lnTo>
                <a:lnTo>
                  <a:pt x="205519" y="4035"/>
                </a:lnTo>
                <a:lnTo>
                  <a:pt x="163121" y="15671"/>
                </a:lnTo>
                <a:lnTo>
                  <a:pt x="124083" y="34200"/>
                </a:lnTo>
                <a:lnTo>
                  <a:pt x="89113" y="58916"/>
                </a:lnTo>
                <a:lnTo>
                  <a:pt x="58916" y="89113"/>
                </a:lnTo>
                <a:lnTo>
                  <a:pt x="34200" y="124083"/>
                </a:lnTo>
                <a:lnTo>
                  <a:pt x="15671" y="163121"/>
                </a:lnTo>
                <a:lnTo>
                  <a:pt x="4035" y="205519"/>
                </a:lnTo>
                <a:lnTo>
                  <a:pt x="0" y="250571"/>
                </a:lnTo>
                <a:lnTo>
                  <a:pt x="0" y="3635616"/>
                </a:lnTo>
                <a:lnTo>
                  <a:pt x="4035" y="3680658"/>
                </a:lnTo>
                <a:lnTo>
                  <a:pt x="15671" y="3723052"/>
                </a:lnTo>
                <a:lnTo>
                  <a:pt x="34200" y="3762089"/>
                </a:lnTo>
                <a:lnTo>
                  <a:pt x="58916" y="3797063"/>
                </a:lnTo>
                <a:lnTo>
                  <a:pt x="89113" y="3827265"/>
                </a:lnTo>
                <a:lnTo>
                  <a:pt x="124083" y="3851987"/>
                </a:lnTo>
                <a:lnTo>
                  <a:pt x="163121" y="3870522"/>
                </a:lnTo>
                <a:lnTo>
                  <a:pt x="205519" y="3882162"/>
                </a:lnTo>
                <a:lnTo>
                  <a:pt x="250571" y="3886200"/>
                </a:lnTo>
                <a:lnTo>
                  <a:pt x="6002401" y="3886200"/>
                </a:lnTo>
                <a:lnTo>
                  <a:pt x="6047452" y="3882162"/>
                </a:lnTo>
                <a:lnTo>
                  <a:pt x="6089850" y="3870522"/>
                </a:lnTo>
                <a:lnTo>
                  <a:pt x="6128888" y="3851987"/>
                </a:lnTo>
                <a:lnTo>
                  <a:pt x="6163858" y="3827265"/>
                </a:lnTo>
                <a:lnTo>
                  <a:pt x="6194055" y="3797063"/>
                </a:lnTo>
                <a:lnTo>
                  <a:pt x="6218771" y="3762089"/>
                </a:lnTo>
                <a:lnTo>
                  <a:pt x="6237300" y="3723052"/>
                </a:lnTo>
                <a:lnTo>
                  <a:pt x="6248936" y="3680658"/>
                </a:lnTo>
                <a:lnTo>
                  <a:pt x="6252972" y="3635616"/>
                </a:lnTo>
                <a:lnTo>
                  <a:pt x="6252972" y="250571"/>
                </a:lnTo>
                <a:lnTo>
                  <a:pt x="6248936" y="205519"/>
                </a:lnTo>
                <a:lnTo>
                  <a:pt x="6237300" y="163121"/>
                </a:lnTo>
                <a:lnTo>
                  <a:pt x="6218771" y="124083"/>
                </a:lnTo>
                <a:lnTo>
                  <a:pt x="6194055" y="89113"/>
                </a:lnTo>
                <a:lnTo>
                  <a:pt x="6163858" y="58916"/>
                </a:lnTo>
                <a:lnTo>
                  <a:pt x="6128888" y="34200"/>
                </a:lnTo>
                <a:lnTo>
                  <a:pt x="6089850" y="15671"/>
                </a:lnTo>
                <a:lnTo>
                  <a:pt x="6047452" y="4035"/>
                </a:lnTo>
                <a:lnTo>
                  <a:pt x="600240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65901" y="2574417"/>
            <a:ext cx="51104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-10" dirty="0">
                <a:latin typeface="Verdana"/>
                <a:cs typeface="Verdana"/>
              </a:rPr>
              <a:t>Образовательная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не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более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5</a:t>
            </a:r>
            <a:r>
              <a:rPr sz="1100" b="1" spc="13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дней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проводит проверку</a:t>
            </a:r>
            <a:r>
              <a:rPr sz="1100" b="1" spc="2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комплектности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предоставленных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документов;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65901" y="3074288"/>
            <a:ext cx="511048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Если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представлен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полный</a:t>
            </a:r>
            <a:r>
              <a:rPr sz="1100" spc="370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комплект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spc="-10" dirty="0">
                <a:latin typeface="Verdana"/>
                <a:cs typeface="Verdana"/>
              </a:rPr>
              <a:t>документов, </a:t>
            </a:r>
            <a:r>
              <a:rPr sz="1100" dirty="0">
                <a:latin typeface="Verdana"/>
                <a:cs typeface="Verdana"/>
              </a:rPr>
              <a:t>общеобразовательная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организация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в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течение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25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385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дней </a:t>
            </a:r>
            <a:r>
              <a:rPr sz="1100" b="1" spc="-10" dirty="0">
                <a:latin typeface="Tahoma"/>
                <a:cs typeface="Tahoma"/>
              </a:rPr>
              <a:t>проверяет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их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достоверность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65901" y="3742182"/>
            <a:ext cx="51098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проверки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достоверности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документов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ребенок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направляется </a:t>
            </a:r>
            <a:r>
              <a:rPr sz="1100" b="1" spc="-80" dirty="0">
                <a:latin typeface="Tahoma"/>
                <a:cs typeface="Tahoma"/>
              </a:rPr>
              <a:t>в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65901" y="4243577"/>
            <a:ext cx="510984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40" dirty="0">
                <a:latin typeface="Verdana"/>
                <a:cs typeface="Verdana"/>
              </a:rPr>
              <a:t>Информация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b="1" spc="-30" dirty="0">
                <a:latin typeface="Tahoma"/>
                <a:cs typeface="Tahoma"/>
              </a:rPr>
              <a:t>направлении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на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тестировании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направляется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по</a:t>
            </a:r>
            <a:r>
              <a:rPr sz="1100" b="1" spc="-15" dirty="0">
                <a:latin typeface="Tahoma"/>
                <a:cs typeface="Tahoma"/>
              </a:rPr>
              <a:t> </a:t>
            </a:r>
            <a:r>
              <a:rPr sz="1100" b="1" spc="40" dirty="0">
                <a:latin typeface="Tahoma"/>
                <a:cs typeface="Tahoma"/>
              </a:rPr>
              <a:t>адресу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spc="-45" dirty="0">
                <a:latin typeface="Tahoma"/>
                <a:cs typeface="Tahoma"/>
              </a:rPr>
              <a:t>,</a:t>
            </a:r>
            <a:r>
              <a:rPr sz="1100" b="1" spc="4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указанному</a:t>
            </a:r>
            <a:r>
              <a:rPr sz="1100" b="1" spc="25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в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b="1" spc="-55" dirty="0">
                <a:latin typeface="Tahoma"/>
                <a:cs typeface="Tahoma"/>
              </a:rPr>
              <a:t>заявлении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приеме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15" dirty="0">
                <a:latin typeface="Verdana"/>
                <a:cs typeface="Verdana"/>
              </a:rPr>
              <a:t>на</a:t>
            </a:r>
            <a:r>
              <a:rPr sz="1100" spc="-25" dirty="0">
                <a:latin typeface="Verdana"/>
                <a:cs typeface="Verdana"/>
              </a:rPr>
              <a:t> обучение,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 </a:t>
            </a:r>
            <a:r>
              <a:rPr sz="1100" spc="-140" dirty="0">
                <a:latin typeface="Verdana"/>
                <a:cs typeface="Verdana"/>
              </a:rPr>
              <a:t>в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85" dirty="0">
                <a:latin typeface="Verdana"/>
                <a:cs typeface="Verdana"/>
              </a:rPr>
              <a:t>личный</a:t>
            </a:r>
            <a:r>
              <a:rPr sz="1100" spc="-15" dirty="0">
                <a:latin typeface="Verdana"/>
                <a:cs typeface="Verdana"/>
              </a:rPr>
              <a:t> кабинет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ЕПГУ;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5901" y="4911344"/>
            <a:ext cx="511048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Одновременно</a:t>
            </a:r>
            <a:r>
              <a:rPr sz="1100" spc="135" dirty="0">
                <a:latin typeface="Verdana"/>
                <a:cs typeface="Verdana"/>
              </a:rPr>
              <a:t>  </a:t>
            </a:r>
            <a:r>
              <a:rPr sz="1100" b="1" dirty="0">
                <a:latin typeface="Tahoma"/>
                <a:cs typeface="Tahoma"/>
              </a:rPr>
              <a:t>общеобразовательная</a:t>
            </a:r>
            <a:r>
              <a:rPr sz="1100" b="1" spc="20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организация</a:t>
            </a:r>
            <a:r>
              <a:rPr sz="1100" b="1" spc="204" dirty="0">
                <a:latin typeface="Tahoma"/>
                <a:cs typeface="Tahoma"/>
              </a:rPr>
              <a:t>  </a:t>
            </a:r>
            <a:r>
              <a:rPr sz="1100" b="1" spc="-10" dirty="0">
                <a:latin typeface="Tahoma"/>
                <a:cs typeface="Tahoma"/>
              </a:rPr>
              <a:t>уведомляет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5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b="1" spc="7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электронной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dirty="0">
                <a:latin typeface="Verdana"/>
                <a:cs typeface="Verdana"/>
              </a:rPr>
              <a:t> через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ЕПГУ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или </a:t>
            </a:r>
            <a:r>
              <a:rPr sz="1100" spc="120" dirty="0">
                <a:latin typeface="Verdana"/>
                <a:cs typeface="Verdana"/>
              </a:rPr>
              <a:t>с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использованием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РПГУ;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2996" y="5762040"/>
            <a:ext cx="4333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843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Если</a:t>
            </a:r>
            <a:r>
              <a:rPr sz="12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предоставлен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0000"/>
                </a:solidFill>
                <a:latin typeface="Verdana"/>
                <a:cs typeface="Verdana"/>
              </a:rPr>
              <a:t>неполный</a:t>
            </a:r>
            <a:r>
              <a:rPr sz="12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комплект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документов,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общеобразовательная</a:t>
            </a:r>
            <a:r>
              <a:rPr sz="1200" spc="-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0000"/>
                </a:solidFill>
                <a:latin typeface="Verdana"/>
                <a:cs typeface="Verdana"/>
              </a:rPr>
              <a:t>организация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не</a:t>
            </a:r>
            <a:r>
              <a:rPr sz="1200" spc="-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рассматривает</a:t>
            </a:r>
            <a:endParaRPr sz="1200">
              <a:latin typeface="Verdana"/>
              <a:cs typeface="Verdana"/>
            </a:endParaRPr>
          </a:p>
          <a:p>
            <a:pPr marL="1757680">
              <a:lnSpc>
                <a:spcPct val="100000"/>
              </a:lnSpc>
            </a:pP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заявление!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7746" y="1609471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164592" y="810768"/>
            <a:ext cx="11650980" cy="713740"/>
          </a:xfrm>
          <a:custGeom>
            <a:avLst/>
            <a:gdLst/>
            <a:ahLst/>
            <a:cxnLst/>
            <a:rect l="l" t="t" r="r" b="b"/>
            <a:pathLst>
              <a:path w="11650980" h="713740">
                <a:moveTo>
                  <a:pt x="1160500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05006" y="713232"/>
                </a:lnTo>
                <a:lnTo>
                  <a:pt x="11622905" y="709620"/>
                </a:lnTo>
                <a:lnTo>
                  <a:pt x="11637518" y="699770"/>
                </a:lnTo>
                <a:lnTo>
                  <a:pt x="11647368" y="685157"/>
                </a:lnTo>
                <a:lnTo>
                  <a:pt x="11650980" y="667258"/>
                </a:lnTo>
                <a:lnTo>
                  <a:pt x="11650980" y="45974"/>
                </a:lnTo>
                <a:lnTo>
                  <a:pt x="11647368" y="28074"/>
                </a:lnTo>
                <a:lnTo>
                  <a:pt x="11637517" y="13462"/>
                </a:lnTo>
                <a:lnTo>
                  <a:pt x="11622905" y="3611"/>
                </a:lnTo>
                <a:lnTo>
                  <a:pt x="1160500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4596" y="1028446"/>
            <a:ext cx="3950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ПОСЛЕ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95" dirty="0">
                <a:solidFill>
                  <a:srgbClr val="FFFFFF"/>
                </a:solidFill>
                <a:latin typeface="Tahoma"/>
                <a:cs typeface="Tahoma"/>
              </a:rPr>
              <a:t>ПРОХОЖДЕНИЯ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48400" y="5122164"/>
            <a:ext cx="5393690" cy="1434465"/>
          </a:xfrm>
          <a:custGeom>
            <a:avLst/>
            <a:gdLst/>
            <a:ahLst/>
            <a:cxnLst/>
            <a:rect l="l" t="t" r="r" b="b"/>
            <a:pathLst>
              <a:path w="5393690" h="1434465">
                <a:moveTo>
                  <a:pt x="5300980" y="0"/>
                </a:moveTo>
                <a:lnTo>
                  <a:pt x="92455" y="0"/>
                </a:lnTo>
                <a:lnTo>
                  <a:pt x="56471" y="7266"/>
                </a:lnTo>
                <a:lnTo>
                  <a:pt x="27082" y="27082"/>
                </a:lnTo>
                <a:lnTo>
                  <a:pt x="7266" y="56471"/>
                </a:lnTo>
                <a:lnTo>
                  <a:pt x="0" y="92456"/>
                </a:lnTo>
                <a:lnTo>
                  <a:pt x="0" y="1341615"/>
                </a:lnTo>
                <a:lnTo>
                  <a:pt x="7266" y="1377607"/>
                </a:lnTo>
                <a:lnTo>
                  <a:pt x="27082" y="1406999"/>
                </a:lnTo>
                <a:lnTo>
                  <a:pt x="56471" y="1426817"/>
                </a:lnTo>
                <a:lnTo>
                  <a:pt x="92455" y="1434084"/>
                </a:lnTo>
                <a:lnTo>
                  <a:pt x="5300980" y="1434084"/>
                </a:lnTo>
                <a:lnTo>
                  <a:pt x="5336964" y="1426817"/>
                </a:lnTo>
                <a:lnTo>
                  <a:pt x="5366353" y="1406999"/>
                </a:lnTo>
                <a:lnTo>
                  <a:pt x="5386169" y="1377607"/>
                </a:lnTo>
                <a:lnTo>
                  <a:pt x="5393435" y="1341615"/>
                </a:lnTo>
                <a:lnTo>
                  <a:pt x="5393435" y="92456"/>
                </a:lnTo>
                <a:lnTo>
                  <a:pt x="5386169" y="56471"/>
                </a:lnTo>
                <a:lnTo>
                  <a:pt x="5366353" y="27082"/>
                </a:lnTo>
                <a:lnTo>
                  <a:pt x="5336964" y="7266"/>
                </a:lnTo>
                <a:lnTo>
                  <a:pt x="53009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84238" y="5367273"/>
            <a:ext cx="4552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9590" algn="l"/>
                <a:tab pos="1457325" algn="l"/>
                <a:tab pos="1716405" algn="l"/>
                <a:tab pos="2490470" algn="l"/>
                <a:tab pos="2846070" algn="l"/>
                <a:tab pos="3734435" algn="l"/>
                <a:tab pos="4467860" algn="l"/>
              </a:tabLst>
            </a:pP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Если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заявление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обучение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подано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253490" algn="l"/>
                <a:tab pos="1861185" algn="l"/>
                <a:tab pos="3111500" algn="l"/>
                <a:tab pos="4088129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запрещается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требовать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копии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84238" y="5733389"/>
            <a:ext cx="4552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документов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за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исключение</a:t>
            </a:r>
            <a:r>
              <a:rPr sz="1200" spc="204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копий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оригиналов документов,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подтверждение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которых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невозможно.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4592" y="2644139"/>
            <a:ext cx="11722735" cy="713740"/>
          </a:xfrm>
          <a:custGeom>
            <a:avLst/>
            <a:gdLst/>
            <a:ahLst/>
            <a:cxnLst/>
            <a:rect l="l" t="t" r="r" b="b"/>
            <a:pathLst>
              <a:path w="11722735" h="713739">
                <a:moveTo>
                  <a:pt x="11676634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76634" y="713232"/>
                </a:lnTo>
                <a:lnTo>
                  <a:pt x="11694533" y="709620"/>
                </a:lnTo>
                <a:lnTo>
                  <a:pt x="11709146" y="699770"/>
                </a:lnTo>
                <a:lnTo>
                  <a:pt x="11718996" y="685157"/>
                </a:lnTo>
                <a:lnTo>
                  <a:pt x="11722608" y="667258"/>
                </a:lnTo>
                <a:lnTo>
                  <a:pt x="11722608" y="45974"/>
                </a:lnTo>
                <a:lnTo>
                  <a:pt x="11718996" y="28074"/>
                </a:lnTo>
                <a:lnTo>
                  <a:pt x="11709145" y="13462"/>
                </a:lnTo>
                <a:lnTo>
                  <a:pt x="11694533" y="3611"/>
                </a:lnTo>
                <a:lnTo>
                  <a:pt x="11676634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07940" y="2863976"/>
            <a:ext cx="1833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0" dirty="0">
                <a:solidFill>
                  <a:srgbClr val="FFFFFF"/>
                </a:solidFill>
                <a:latin typeface="Tahoma"/>
                <a:cs typeface="Tahoma"/>
              </a:rPr>
              <a:t>ДОПОЛНИТЕЛЬНО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4592" y="1635251"/>
            <a:ext cx="3112135" cy="879475"/>
          </a:xfrm>
          <a:custGeom>
            <a:avLst/>
            <a:gdLst/>
            <a:ahLst/>
            <a:cxnLst/>
            <a:rect l="l" t="t" r="r" b="b"/>
            <a:pathLst>
              <a:path w="3112135" h="879475">
                <a:moveTo>
                  <a:pt x="3055366" y="0"/>
                </a:moveTo>
                <a:lnTo>
                  <a:pt x="56705" y="0"/>
                </a:lnTo>
                <a:lnTo>
                  <a:pt x="34632" y="4456"/>
                </a:lnTo>
                <a:lnTo>
                  <a:pt x="16608" y="16605"/>
                </a:lnTo>
                <a:lnTo>
                  <a:pt x="4456" y="34611"/>
                </a:lnTo>
                <a:lnTo>
                  <a:pt x="0" y="56642"/>
                </a:lnTo>
                <a:lnTo>
                  <a:pt x="0" y="822706"/>
                </a:lnTo>
                <a:lnTo>
                  <a:pt x="4456" y="844736"/>
                </a:lnTo>
                <a:lnTo>
                  <a:pt x="16608" y="862742"/>
                </a:lnTo>
                <a:lnTo>
                  <a:pt x="34632" y="874891"/>
                </a:lnTo>
                <a:lnTo>
                  <a:pt x="56705" y="879348"/>
                </a:lnTo>
                <a:lnTo>
                  <a:pt x="3055366" y="879348"/>
                </a:lnTo>
                <a:lnTo>
                  <a:pt x="3077396" y="874891"/>
                </a:lnTo>
                <a:lnTo>
                  <a:pt x="3095402" y="862742"/>
                </a:lnTo>
                <a:lnTo>
                  <a:pt x="3107551" y="844736"/>
                </a:lnTo>
                <a:lnTo>
                  <a:pt x="3112008" y="822706"/>
                </a:lnTo>
                <a:lnTo>
                  <a:pt x="3112008" y="56642"/>
                </a:lnTo>
                <a:lnTo>
                  <a:pt x="3107551" y="34611"/>
                </a:lnTo>
                <a:lnTo>
                  <a:pt x="3095402" y="16605"/>
                </a:lnTo>
                <a:lnTo>
                  <a:pt x="3077396" y="4456"/>
                </a:lnTo>
                <a:lnTo>
                  <a:pt x="305536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4363" y="768477"/>
            <a:ext cx="2905760" cy="164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800">
              <a:latin typeface="Arial"/>
              <a:cs typeface="Arial"/>
            </a:endParaRPr>
          </a:p>
          <a:p>
            <a:pPr marL="20320" marR="5080" algn="ctr">
              <a:lnSpc>
                <a:spcPct val="99100"/>
              </a:lnSpc>
              <a:spcBef>
                <a:spcPts val="1780"/>
              </a:spcBef>
            </a:pP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Тестирующая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организация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 </a:t>
            </a:r>
            <a:r>
              <a:rPr sz="1100" b="1" spc="-55" dirty="0">
                <a:solidFill>
                  <a:srgbClr val="244060"/>
                </a:solidFill>
                <a:latin typeface="Tahoma"/>
                <a:cs typeface="Tahoma"/>
              </a:rPr>
              <a:t>3-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х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после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уведомляет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образовательную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организацию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(школу)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результатах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48400" y="3605784"/>
            <a:ext cx="5393690" cy="1295400"/>
          </a:xfrm>
          <a:custGeom>
            <a:avLst/>
            <a:gdLst/>
            <a:ahLst/>
            <a:cxnLst/>
            <a:rect l="l" t="t" r="r" b="b"/>
            <a:pathLst>
              <a:path w="5393690" h="1295400">
                <a:moveTo>
                  <a:pt x="5309870" y="0"/>
                </a:moveTo>
                <a:lnTo>
                  <a:pt x="83565" y="0"/>
                </a:lnTo>
                <a:lnTo>
                  <a:pt x="51006" y="6556"/>
                </a:lnTo>
                <a:lnTo>
                  <a:pt x="24447" y="24447"/>
                </a:lnTo>
                <a:lnTo>
                  <a:pt x="6556" y="51006"/>
                </a:lnTo>
                <a:lnTo>
                  <a:pt x="0" y="83565"/>
                </a:lnTo>
                <a:lnTo>
                  <a:pt x="0" y="1211833"/>
                </a:lnTo>
                <a:lnTo>
                  <a:pt x="6556" y="1244393"/>
                </a:lnTo>
                <a:lnTo>
                  <a:pt x="24447" y="1270952"/>
                </a:lnTo>
                <a:lnTo>
                  <a:pt x="51006" y="1288843"/>
                </a:lnTo>
                <a:lnTo>
                  <a:pt x="83565" y="1295399"/>
                </a:lnTo>
                <a:lnTo>
                  <a:pt x="5309870" y="1295399"/>
                </a:lnTo>
                <a:lnTo>
                  <a:pt x="5342429" y="1288843"/>
                </a:lnTo>
                <a:lnTo>
                  <a:pt x="5368988" y="1270952"/>
                </a:lnTo>
                <a:lnTo>
                  <a:pt x="5386879" y="1244393"/>
                </a:lnTo>
                <a:lnTo>
                  <a:pt x="5393435" y="1211833"/>
                </a:lnTo>
                <a:lnTo>
                  <a:pt x="5393435" y="83565"/>
                </a:lnTo>
                <a:lnTo>
                  <a:pt x="5386879" y="51006"/>
                </a:lnTo>
                <a:lnTo>
                  <a:pt x="5368988" y="24447"/>
                </a:lnTo>
                <a:lnTo>
                  <a:pt x="5342429" y="6556"/>
                </a:lnTo>
                <a:lnTo>
                  <a:pt x="53098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52413" y="3870782"/>
            <a:ext cx="441642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Граждане</a:t>
            </a:r>
            <a:r>
              <a:rPr sz="1200" spc="-1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Белоруссии</a:t>
            </a:r>
            <a:r>
              <a:rPr sz="12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6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6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школу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предъявляют:</a:t>
            </a:r>
            <a:endParaRPr sz="1200">
              <a:latin typeface="Verdana"/>
              <a:cs typeface="Verdana"/>
            </a:endParaRPr>
          </a:p>
          <a:p>
            <a:pPr marL="462280" marR="661670">
              <a:lnSpc>
                <a:spcPct val="100000"/>
              </a:lnSpc>
              <a:spcBef>
                <a:spcPts val="15"/>
              </a:spcBef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462280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05200" y="1673351"/>
            <a:ext cx="4038600" cy="856615"/>
          </a:xfrm>
          <a:custGeom>
            <a:avLst/>
            <a:gdLst/>
            <a:ahLst/>
            <a:cxnLst/>
            <a:rect l="l" t="t" r="r" b="b"/>
            <a:pathLst>
              <a:path w="4038600" h="856614">
                <a:moveTo>
                  <a:pt x="3983354" y="0"/>
                </a:moveTo>
                <a:lnTo>
                  <a:pt x="55245" y="0"/>
                </a:lnTo>
                <a:lnTo>
                  <a:pt x="33754" y="4345"/>
                </a:lnTo>
                <a:lnTo>
                  <a:pt x="16192" y="16192"/>
                </a:lnTo>
                <a:lnTo>
                  <a:pt x="4345" y="33754"/>
                </a:lnTo>
                <a:lnTo>
                  <a:pt x="0" y="55245"/>
                </a:lnTo>
                <a:lnTo>
                  <a:pt x="0" y="801243"/>
                </a:lnTo>
                <a:lnTo>
                  <a:pt x="4345" y="822733"/>
                </a:lnTo>
                <a:lnTo>
                  <a:pt x="16192" y="840295"/>
                </a:lnTo>
                <a:lnTo>
                  <a:pt x="33754" y="852142"/>
                </a:lnTo>
                <a:lnTo>
                  <a:pt x="55245" y="856488"/>
                </a:lnTo>
                <a:lnTo>
                  <a:pt x="3983354" y="856488"/>
                </a:lnTo>
                <a:lnTo>
                  <a:pt x="4004845" y="852142"/>
                </a:lnTo>
                <a:lnTo>
                  <a:pt x="4022407" y="840295"/>
                </a:lnTo>
                <a:lnTo>
                  <a:pt x="4034254" y="822733"/>
                </a:lnTo>
                <a:lnTo>
                  <a:pt x="4038600" y="801243"/>
                </a:lnTo>
                <a:lnTo>
                  <a:pt x="4038600" y="55245"/>
                </a:lnTo>
                <a:lnTo>
                  <a:pt x="4034254" y="33754"/>
                </a:lnTo>
                <a:lnTo>
                  <a:pt x="4022407" y="16192"/>
                </a:lnTo>
                <a:lnTo>
                  <a:pt x="4004845" y="4345"/>
                </a:lnTo>
                <a:lnTo>
                  <a:pt x="398335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08578" y="1667637"/>
            <a:ext cx="383159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Информация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1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результатах</a:t>
            </a:r>
            <a:r>
              <a:rPr sz="1100" b="1" spc="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тестирования</a:t>
            </a:r>
            <a:r>
              <a:rPr sz="1100" b="1" spc="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и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рассмотрения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244060"/>
                </a:solidFill>
                <a:latin typeface="Tahoma"/>
                <a:cs typeface="Tahoma"/>
              </a:rPr>
              <a:t>заявления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приеме на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обучение </a:t>
            </a:r>
            <a:r>
              <a:rPr sz="1100" b="1" spc="-25" dirty="0">
                <a:solidFill>
                  <a:srgbClr val="244060"/>
                </a:solidFill>
                <a:latin typeface="Tahoma"/>
                <a:cs typeface="Tahoma"/>
              </a:rPr>
              <a:t>направляется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по</a:t>
            </a:r>
            <a:r>
              <a:rPr sz="1100" b="1" spc="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адресу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(почтовый</a:t>
            </a:r>
            <a:r>
              <a:rPr sz="1100" spc="-4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электронный),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указанному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100" spc="-60" dirty="0">
                <a:solidFill>
                  <a:srgbClr val="244060"/>
                </a:solidFill>
                <a:latin typeface="Verdana"/>
                <a:cs typeface="Verdana"/>
              </a:rPr>
              <a:t> заявлении</a:t>
            </a:r>
            <a:r>
              <a:rPr sz="11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обучение,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и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в 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личный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кабинет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ЕПГУ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48600" y="1658111"/>
            <a:ext cx="4038600" cy="871855"/>
          </a:xfrm>
          <a:custGeom>
            <a:avLst/>
            <a:gdLst/>
            <a:ahLst/>
            <a:cxnLst/>
            <a:rect l="l" t="t" r="r" b="b"/>
            <a:pathLst>
              <a:path w="4038600" h="871855">
                <a:moveTo>
                  <a:pt x="3982339" y="0"/>
                </a:moveTo>
                <a:lnTo>
                  <a:pt x="56260" y="0"/>
                </a:lnTo>
                <a:lnTo>
                  <a:pt x="34343" y="4415"/>
                </a:lnTo>
                <a:lnTo>
                  <a:pt x="16462" y="16462"/>
                </a:lnTo>
                <a:lnTo>
                  <a:pt x="4415" y="34343"/>
                </a:lnTo>
                <a:lnTo>
                  <a:pt x="0" y="56261"/>
                </a:lnTo>
                <a:lnTo>
                  <a:pt x="0" y="815466"/>
                </a:lnTo>
                <a:lnTo>
                  <a:pt x="4415" y="837384"/>
                </a:lnTo>
                <a:lnTo>
                  <a:pt x="16462" y="855265"/>
                </a:lnTo>
                <a:lnTo>
                  <a:pt x="34343" y="867312"/>
                </a:lnTo>
                <a:lnTo>
                  <a:pt x="56260" y="871727"/>
                </a:lnTo>
                <a:lnTo>
                  <a:pt x="3982339" y="871727"/>
                </a:lnTo>
                <a:lnTo>
                  <a:pt x="4004256" y="867312"/>
                </a:lnTo>
                <a:lnTo>
                  <a:pt x="4022137" y="855265"/>
                </a:lnTo>
                <a:lnTo>
                  <a:pt x="4034184" y="837384"/>
                </a:lnTo>
                <a:lnTo>
                  <a:pt x="4038600" y="815466"/>
                </a:lnTo>
                <a:lnTo>
                  <a:pt x="4038600" y="56261"/>
                </a:lnTo>
                <a:lnTo>
                  <a:pt x="4034184" y="34343"/>
                </a:lnTo>
                <a:lnTo>
                  <a:pt x="4022137" y="16462"/>
                </a:lnTo>
                <a:lnTo>
                  <a:pt x="4004256" y="4415"/>
                </a:lnTo>
                <a:lnTo>
                  <a:pt x="3982339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85886" y="1659763"/>
            <a:ext cx="376618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Руководитель</a:t>
            </a:r>
            <a:r>
              <a:rPr sz="1100" spc="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общеобразовательной</a:t>
            </a:r>
            <a:r>
              <a:rPr sz="1100" spc="-1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организации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издает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распорядительный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5" dirty="0">
                <a:solidFill>
                  <a:srgbClr val="244060"/>
                </a:solidFill>
                <a:latin typeface="Verdana"/>
                <a:cs typeface="Verdana"/>
              </a:rPr>
              <a:t>акт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обучение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ребенка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</a:t>
            </a:r>
            <a:r>
              <a:rPr sz="1100" b="1" spc="-3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90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рабочих</a:t>
            </a:r>
            <a:r>
              <a:rPr sz="11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после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официального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поступления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информации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244060"/>
                </a:solidFill>
                <a:latin typeface="Verdana"/>
                <a:cs typeface="Verdana"/>
              </a:rPr>
              <a:t>об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успешном</a:t>
            </a:r>
            <a:r>
              <a:rPr sz="1100" spc="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прохождении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200" y="3552444"/>
            <a:ext cx="5806440" cy="2315210"/>
          </a:xfrm>
          <a:custGeom>
            <a:avLst/>
            <a:gdLst/>
            <a:ahLst/>
            <a:cxnLst/>
            <a:rect l="l" t="t" r="r" b="b"/>
            <a:pathLst>
              <a:path w="5806440" h="2315210">
                <a:moveTo>
                  <a:pt x="5657215" y="0"/>
                </a:moveTo>
                <a:lnTo>
                  <a:pt x="149263" y="0"/>
                </a:lnTo>
                <a:lnTo>
                  <a:pt x="102084" y="7606"/>
                </a:lnTo>
                <a:lnTo>
                  <a:pt x="61110" y="28789"/>
                </a:lnTo>
                <a:lnTo>
                  <a:pt x="28799" y="61091"/>
                </a:lnTo>
                <a:lnTo>
                  <a:pt x="7609" y="102055"/>
                </a:lnTo>
                <a:lnTo>
                  <a:pt x="0" y="149224"/>
                </a:lnTo>
                <a:lnTo>
                  <a:pt x="0" y="2165680"/>
                </a:lnTo>
                <a:lnTo>
                  <a:pt x="7609" y="2212865"/>
                </a:lnTo>
                <a:lnTo>
                  <a:pt x="28799" y="2253842"/>
                </a:lnTo>
                <a:lnTo>
                  <a:pt x="61110" y="2286156"/>
                </a:lnTo>
                <a:lnTo>
                  <a:pt x="102084" y="2307346"/>
                </a:lnTo>
                <a:lnTo>
                  <a:pt x="149263" y="2314955"/>
                </a:lnTo>
                <a:lnTo>
                  <a:pt x="5657215" y="2314955"/>
                </a:lnTo>
                <a:lnTo>
                  <a:pt x="5704384" y="2307346"/>
                </a:lnTo>
                <a:lnTo>
                  <a:pt x="5745348" y="2286156"/>
                </a:lnTo>
                <a:lnTo>
                  <a:pt x="5777650" y="2253842"/>
                </a:lnTo>
                <a:lnTo>
                  <a:pt x="5798833" y="2212865"/>
                </a:lnTo>
                <a:lnTo>
                  <a:pt x="5806440" y="2165680"/>
                </a:lnTo>
                <a:lnTo>
                  <a:pt x="5806440" y="149224"/>
                </a:lnTo>
                <a:lnTo>
                  <a:pt x="5798833" y="102055"/>
                </a:lnTo>
                <a:lnTo>
                  <a:pt x="5777650" y="61091"/>
                </a:lnTo>
                <a:lnTo>
                  <a:pt x="5745348" y="28789"/>
                </a:lnTo>
                <a:lnTo>
                  <a:pt x="5704384" y="7606"/>
                </a:lnTo>
                <a:lnTo>
                  <a:pt x="565721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1375" y="3689350"/>
            <a:ext cx="5020310" cy="94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2085" algn="just">
              <a:lnSpc>
                <a:spcPct val="100099"/>
              </a:lnSpc>
              <a:spcBef>
                <a:spcPts val="95"/>
              </a:spcBef>
            </a:pP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26(1)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Порядка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200" b="1" spc="1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распространяется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200" b="1" spc="1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44060"/>
                </a:solidFill>
                <a:latin typeface="Tahoma"/>
                <a:cs typeface="Tahoma"/>
              </a:rPr>
              <a:t>иностранных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граждан,</a:t>
            </a:r>
            <a:r>
              <a:rPr sz="1200" b="1" spc="30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указанных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подпункте</a:t>
            </a:r>
            <a:r>
              <a:rPr sz="1200" b="1" spc="125" dirty="0">
                <a:solidFill>
                  <a:srgbClr val="244060"/>
                </a:solidFill>
                <a:latin typeface="Tahoma"/>
                <a:cs typeface="Tahoma"/>
              </a:rPr>
              <a:t> 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пункта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20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и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пункте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44060"/>
                </a:solidFill>
                <a:latin typeface="Tahoma"/>
                <a:cs typeface="Tahoma"/>
              </a:rPr>
              <a:t>21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статьи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0" dirty="0">
                <a:solidFill>
                  <a:srgbClr val="244060"/>
                </a:solidFill>
                <a:latin typeface="Tahoma"/>
                <a:cs typeface="Tahoma"/>
              </a:rPr>
              <a:t>Федерального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закона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от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5" dirty="0">
                <a:solidFill>
                  <a:srgbClr val="244060"/>
                </a:solidFill>
                <a:latin typeface="Tahoma"/>
                <a:cs typeface="Tahoma"/>
              </a:rPr>
              <a:t>июля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0" dirty="0">
                <a:solidFill>
                  <a:srgbClr val="244060"/>
                </a:solidFill>
                <a:latin typeface="Tahoma"/>
                <a:cs typeface="Tahoma"/>
              </a:rPr>
              <a:t>2002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г.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№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85" dirty="0">
                <a:solidFill>
                  <a:srgbClr val="244060"/>
                </a:solidFill>
                <a:latin typeface="Tahoma"/>
                <a:cs typeface="Tahoma"/>
              </a:rPr>
              <a:t>115-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ФЗ</a:t>
            </a:r>
            <a:r>
              <a:rPr sz="12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«О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правовом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положении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иностранных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Российской Федерации».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3587" y="4604130"/>
            <a:ext cx="484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2060" algn="l"/>
                <a:tab pos="2233295" algn="l"/>
                <a:tab pos="3226435" algn="l"/>
                <a:tab pos="3484245" algn="l"/>
                <a:tab pos="4239895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Иностранные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граждане,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указанные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абзаце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первом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1375" y="4787010"/>
            <a:ext cx="50196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91895" algn="l"/>
                <a:tab pos="1947545" algn="l"/>
                <a:tab pos="2893060" algn="l"/>
                <a:tab pos="4084954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настоящего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пункта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Порядка,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предъявляют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следующие документы:</a:t>
            </a:r>
            <a:endParaRPr sz="1200">
              <a:latin typeface="Verdana"/>
              <a:cs typeface="Verdana"/>
            </a:endParaRPr>
          </a:p>
          <a:p>
            <a:pPr marL="184785" marR="1542415">
              <a:lnSpc>
                <a:spcPct val="100000"/>
              </a:lnSpc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184785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4363" y="2547620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00800" y="5416296"/>
            <a:ext cx="413384" cy="413384"/>
            <a:chOff x="6400800" y="5416296"/>
            <a:chExt cx="413384" cy="413384"/>
          </a:xfrm>
        </p:grpSpPr>
        <p:sp>
          <p:nvSpPr>
            <p:cNvPr id="24" name="object 24"/>
            <p:cNvSpPr/>
            <p:nvPr/>
          </p:nvSpPr>
          <p:spPr>
            <a:xfrm>
              <a:off x="6400800" y="5416296"/>
              <a:ext cx="413384" cy="413384"/>
            </a:xfrm>
            <a:custGeom>
              <a:avLst/>
              <a:gdLst/>
              <a:ahLst/>
              <a:cxnLst/>
              <a:rect l="l" t="t" r="r" b="b"/>
              <a:pathLst>
                <a:path w="413384" h="413385">
                  <a:moveTo>
                    <a:pt x="364236" y="53848"/>
                  </a:moveTo>
                  <a:lnTo>
                    <a:pt x="360680" y="50292"/>
                  </a:lnTo>
                  <a:lnTo>
                    <a:pt x="348488" y="50292"/>
                  </a:lnTo>
                  <a:lnTo>
                    <a:pt x="348488" y="66167"/>
                  </a:lnTo>
                  <a:lnTo>
                    <a:pt x="348488" y="123444"/>
                  </a:lnTo>
                  <a:lnTo>
                    <a:pt x="64516" y="123444"/>
                  </a:lnTo>
                  <a:lnTo>
                    <a:pt x="64516" y="66167"/>
                  </a:lnTo>
                  <a:lnTo>
                    <a:pt x="348488" y="66167"/>
                  </a:lnTo>
                  <a:lnTo>
                    <a:pt x="348488" y="50292"/>
                  </a:lnTo>
                  <a:lnTo>
                    <a:pt x="52324" y="50292"/>
                  </a:lnTo>
                  <a:lnTo>
                    <a:pt x="48768" y="53848"/>
                  </a:lnTo>
                  <a:lnTo>
                    <a:pt x="48768" y="136652"/>
                  </a:lnTo>
                  <a:lnTo>
                    <a:pt x="52324" y="140208"/>
                  </a:lnTo>
                  <a:lnTo>
                    <a:pt x="56642" y="140208"/>
                  </a:lnTo>
                  <a:lnTo>
                    <a:pt x="56642" y="139319"/>
                  </a:lnTo>
                  <a:lnTo>
                    <a:pt x="360680" y="139319"/>
                  </a:lnTo>
                  <a:lnTo>
                    <a:pt x="364236" y="135763"/>
                  </a:lnTo>
                  <a:lnTo>
                    <a:pt x="364236" y="123444"/>
                  </a:lnTo>
                  <a:lnTo>
                    <a:pt x="364236" y="66167"/>
                  </a:lnTo>
                  <a:lnTo>
                    <a:pt x="364236" y="53848"/>
                  </a:lnTo>
                  <a:close/>
                </a:path>
                <a:path w="413384" h="413385">
                  <a:moveTo>
                    <a:pt x="413004" y="24638"/>
                  </a:moveTo>
                  <a:lnTo>
                    <a:pt x="411187" y="15748"/>
                  </a:lnTo>
                  <a:lnTo>
                    <a:pt x="411111" y="15367"/>
                  </a:lnTo>
                  <a:lnTo>
                    <a:pt x="411010" y="14846"/>
                  </a:lnTo>
                  <a:lnTo>
                    <a:pt x="405650" y="7035"/>
                  </a:lnTo>
                  <a:lnTo>
                    <a:pt x="397840" y="1879"/>
                  </a:lnTo>
                  <a:lnTo>
                    <a:pt x="396367" y="1587"/>
                  </a:lnTo>
                  <a:lnTo>
                    <a:pt x="396367" y="20193"/>
                  </a:lnTo>
                  <a:lnTo>
                    <a:pt x="396367" y="295503"/>
                  </a:lnTo>
                  <a:lnTo>
                    <a:pt x="241160" y="295503"/>
                  </a:lnTo>
                  <a:lnTo>
                    <a:pt x="235635" y="297903"/>
                  </a:lnTo>
                  <a:lnTo>
                    <a:pt x="233705" y="303403"/>
                  </a:lnTo>
                  <a:lnTo>
                    <a:pt x="235635" y="308902"/>
                  </a:lnTo>
                  <a:lnTo>
                    <a:pt x="241427" y="311404"/>
                  </a:lnTo>
                  <a:lnTo>
                    <a:pt x="396367" y="311404"/>
                  </a:lnTo>
                  <a:lnTo>
                    <a:pt x="396367" y="340220"/>
                  </a:lnTo>
                  <a:lnTo>
                    <a:pt x="392811" y="343738"/>
                  </a:lnTo>
                  <a:lnTo>
                    <a:pt x="246380" y="343738"/>
                  </a:lnTo>
                  <a:lnTo>
                    <a:pt x="246380" y="360387"/>
                  </a:lnTo>
                  <a:lnTo>
                    <a:pt x="246380" y="397205"/>
                  </a:lnTo>
                  <a:lnTo>
                    <a:pt x="165722" y="397205"/>
                  </a:lnTo>
                  <a:lnTo>
                    <a:pt x="165722" y="360387"/>
                  </a:lnTo>
                  <a:lnTo>
                    <a:pt x="246380" y="360387"/>
                  </a:lnTo>
                  <a:lnTo>
                    <a:pt x="246380" y="343738"/>
                  </a:lnTo>
                  <a:lnTo>
                    <a:pt x="19304" y="343738"/>
                  </a:lnTo>
                  <a:lnTo>
                    <a:pt x="15748" y="340220"/>
                  </a:lnTo>
                  <a:lnTo>
                    <a:pt x="15748" y="311404"/>
                  </a:lnTo>
                  <a:lnTo>
                    <a:pt x="168021" y="311404"/>
                  </a:lnTo>
                  <a:lnTo>
                    <a:pt x="178943" y="310413"/>
                  </a:lnTo>
                  <a:lnTo>
                    <a:pt x="178943" y="296379"/>
                  </a:lnTo>
                  <a:lnTo>
                    <a:pt x="169291" y="295503"/>
                  </a:lnTo>
                  <a:lnTo>
                    <a:pt x="15748" y="295503"/>
                  </a:lnTo>
                  <a:lnTo>
                    <a:pt x="15748" y="20193"/>
                  </a:lnTo>
                  <a:lnTo>
                    <a:pt x="19304" y="15748"/>
                  </a:lnTo>
                  <a:lnTo>
                    <a:pt x="392811" y="15748"/>
                  </a:lnTo>
                  <a:lnTo>
                    <a:pt x="396367" y="20193"/>
                  </a:lnTo>
                  <a:lnTo>
                    <a:pt x="396367" y="1587"/>
                  </a:lnTo>
                  <a:lnTo>
                    <a:pt x="388493" y="0"/>
                  </a:lnTo>
                  <a:lnTo>
                    <a:pt x="388493" y="889"/>
                  </a:lnTo>
                  <a:lnTo>
                    <a:pt x="23749" y="889"/>
                  </a:lnTo>
                  <a:lnTo>
                    <a:pt x="14465" y="2743"/>
                  </a:lnTo>
                  <a:lnTo>
                    <a:pt x="6921" y="7810"/>
                  </a:lnTo>
                  <a:lnTo>
                    <a:pt x="1841" y="15367"/>
                  </a:lnTo>
                  <a:lnTo>
                    <a:pt x="0" y="24638"/>
                  </a:lnTo>
                  <a:lnTo>
                    <a:pt x="0" y="335838"/>
                  </a:lnTo>
                  <a:lnTo>
                    <a:pt x="1841" y="345236"/>
                  </a:lnTo>
                  <a:lnTo>
                    <a:pt x="6921" y="353047"/>
                  </a:lnTo>
                  <a:lnTo>
                    <a:pt x="14465" y="358406"/>
                  </a:lnTo>
                  <a:lnTo>
                    <a:pt x="23749" y="360387"/>
                  </a:lnTo>
                  <a:lnTo>
                    <a:pt x="149974" y="360387"/>
                  </a:lnTo>
                  <a:lnTo>
                    <a:pt x="149974" y="397205"/>
                  </a:lnTo>
                  <a:lnTo>
                    <a:pt x="105270" y="397205"/>
                  </a:lnTo>
                  <a:lnTo>
                    <a:pt x="100838" y="400735"/>
                  </a:lnTo>
                  <a:lnTo>
                    <a:pt x="101727" y="405104"/>
                  </a:lnTo>
                  <a:lnTo>
                    <a:pt x="101727" y="409486"/>
                  </a:lnTo>
                  <a:lnTo>
                    <a:pt x="105270" y="413004"/>
                  </a:lnTo>
                  <a:lnTo>
                    <a:pt x="307721" y="413004"/>
                  </a:lnTo>
                  <a:lnTo>
                    <a:pt x="311277" y="409486"/>
                  </a:lnTo>
                  <a:lnTo>
                    <a:pt x="311277" y="400735"/>
                  </a:lnTo>
                  <a:lnTo>
                    <a:pt x="307721" y="397205"/>
                  </a:lnTo>
                  <a:lnTo>
                    <a:pt x="263144" y="397205"/>
                  </a:lnTo>
                  <a:lnTo>
                    <a:pt x="263144" y="360387"/>
                  </a:lnTo>
                  <a:lnTo>
                    <a:pt x="388493" y="360387"/>
                  </a:lnTo>
                  <a:lnTo>
                    <a:pt x="397840" y="358406"/>
                  </a:lnTo>
                  <a:lnTo>
                    <a:pt x="405650" y="353047"/>
                  </a:lnTo>
                  <a:lnTo>
                    <a:pt x="411010" y="345236"/>
                  </a:lnTo>
                  <a:lnTo>
                    <a:pt x="411327" y="343738"/>
                  </a:lnTo>
                  <a:lnTo>
                    <a:pt x="413004" y="335838"/>
                  </a:lnTo>
                  <a:lnTo>
                    <a:pt x="413004" y="24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9567" y="5586984"/>
              <a:ext cx="141732" cy="899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3304" y="5586984"/>
              <a:ext cx="141731" cy="8991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597395" y="571045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2953" y="0"/>
                  </a:moveTo>
                  <a:lnTo>
                    <a:pt x="9271" y="0"/>
                  </a:lnTo>
                  <a:lnTo>
                    <a:pt x="4699" y="0"/>
                  </a:lnTo>
                  <a:lnTo>
                    <a:pt x="0" y="3568"/>
                  </a:lnTo>
                  <a:lnTo>
                    <a:pt x="1777" y="14541"/>
                  </a:lnTo>
                  <a:lnTo>
                    <a:pt x="5333" y="16738"/>
                  </a:lnTo>
                  <a:lnTo>
                    <a:pt x="13588" y="16738"/>
                  </a:lnTo>
                  <a:lnTo>
                    <a:pt x="18287" y="13144"/>
                  </a:lnTo>
                  <a:lnTo>
                    <a:pt x="16509" y="2171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61544" y="3593591"/>
            <a:ext cx="330835" cy="1274445"/>
            <a:chOff x="161544" y="3593591"/>
            <a:chExt cx="330835" cy="1274445"/>
          </a:xfrm>
        </p:grpSpPr>
        <p:sp>
          <p:nvSpPr>
            <p:cNvPr id="29" name="object 29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152399" y="0"/>
                  </a:moveTo>
                  <a:lnTo>
                    <a:pt x="99224" y="23834"/>
                  </a:lnTo>
                  <a:lnTo>
                    <a:pt x="54212" y="89600"/>
                  </a:lnTo>
                  <a:lnTo>
                    <a:pt x="35844" y="135518"/>
                  </a:lnTo>
                  <a:lnTo>
                    <a:pt x="20808" y="188693"/>
                  </a:lnTo>
                  <a:lnTo>
                    <a:pt x="9535" y="248049"/>
                  </a:lnTo>
                  <a:lnTo>
                    <a:pt x="2455" y="312509"/>
                  </a:lnTo>
                  <a:lnTo>
                    <a:pt x="0" y="380999"/>
                  </a:lnTo>
                  <a:lnTo>
                    <a:pt x="2455" y="449490"/>
                  </a:lnTo>
                  <a:lnTo>
                    <a:pt x="9535" y="513950"/>
                  </a:lnTo>
                  <a:lnTo>
                    <a:pt x="20808" y="573306"/>
                  </a:lnTo>
                  <a:lnTo>
                    <a:pt x="35844" y="626481"/>
                  </a:lnTo>
                  <a:lnTo>
                    <a:pt x="54212" y="672399"/>
                  </a:lnTo>
                  <a:lnTo>
                    <a:pt x="75483" y="709986"/>
                  </a:lnTo>
                  <a:lnTo>
                    <a:pt x="125007" y="755862"/>
                  </a:lnTo>
                  <a:lnTo>
                    <a:pt x="152399" y="761999"/>
                  </a:lnTo>
                  <a:lnTo>
                    <a:pt x="179792" y="755862"/>
                  </a:lnTo>
                  <a:lnTo>
                    <a:pt x="229316" y="709986"/>
                  </a:lnTo>
                  <a:lnTo>
                    <a:pt x="250587" y="672399"/>
                  </a:lnTo>
                  <a:lnTo>
                    <a:pt x="268955" y="626481"/>
                  </a:lnTo>
                  <a:lnTo>
                    <a:pt x="283991" y="573306"/>
                  </a:lnTo>
                  <a:lnTo>
                    <a:pt x="295264" y="513950"/>
                  </a:lnTo>
                  <a:lnTo>
                    <a:pt x="302344" y="449490"/>
                  </a:lnTo>
                  <a:lnTo>
                    <a:pt x="304800" y="380999"/>
                  </a:lnTo>
                  <a:lnTo>
                    <a:pt x="302344" y="312509"/>
                  </a:lnTo>
                  <a:lnTo>
                    <a:pt x="295264" y="248049"/>
                  </a:lnTo>
                  <a:lnTo>
                    <a:pt x="283991" y="188693"/>
                  </a:lnTo>
                  <a:lnTo>
                    <a:pt x="268955" y="135518"/>
                  </a:lnTo>
                  <a:lnTo>
                    <a:pt x="250587" y="89600"/>
                  </a:lnTo>
                  <a:lnTo>
                    <a:pt x="229316" y="52013"/>
                  </a:lnTo>
                  <a:lnTo>
                    <a:pt x="179792" y="6137"/>
                  </a:lnTo>
                  <a:lnTo>
                    <a:pt x="15239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0" y="380999"/>
                  </a:moveTo>
                  <a:lnTo>
                    <a:pt x="2455" y="312509"/>
                  </a:lnTo>
                  <a:lnTo>
                    <a:pt x="9535" y="248049"/>
                  </a:lnTo>
                  <a:lnTo>
                    <a:pt x="20808" y="188693"/>
                  </a:lnTo>
                  <a:lnTo>
                    <a:pt x="35844" y="135518"/>
                  </a:lnTo>
                  <a:lnTo>
                    <a:pt x="54212" y="89600"/>
                  </a:lnTo>
                  <a:lnTo>
                    <a:pt x="75483" y="52013"/>
                  </a:lnTo>
                  <a:lnTo>
                    <a:pt x="125007" y="6137"/>
                  </a:lnTo>
                  <a:lnTo>
                    <a:pt x="152399" y="0"/>
                  </a:lnTo>
                  <a:lnTo>
                    <a:pt x="179792" y="6137"/>
                  </a:lnTo>
                  <a:lnTo>
                    <a:pt x="229316" y="52013"/>
                  </a:lnTo>
                  <a:lnTo>
                    <a:pt x="250587" y="89600"/>
                  </a:lnTo>
                  <a:lnTo>
                    <a:pt x="268955" y="135518"/>
                  </a:lnTo>
                  <a:lnTo>
                    <a:pt x="283991" y="188693"/>
                  </a:lnTo>
                  <a:lnTo>
                    <a:pt x="295264" y="248049"/>
                  </a:lnTo>
                  <a:lnTo>
                    <a:pt x="302344" y="312509"/>
                  </a:lnTo>
                  <a:lnTo>
                    <a:pt x="304800" y="380999"/>
                  </a:lnTo>
                  <a:lnTo>
                    <a:pt x="302344" y="449490"/>
                  </a:lnTo>
                  <a:lnTo>
                    <a:pt x="295264" y="513950"/>
                  </a:lnTo>
                  <a:lnTo>
                    <a:pt x="283991" y="573306"/>
                  </a:lnTo>
                  <a:lnTo>
                    <a:pt x="268955" y="626481"/>
                  </a:lnTo>
                  <a:lnTo>
                    <a:pt x="250587" y="672399"/>
                  </a:lnTo>
                  <a:lnTo>
                    <a:pt x="229316" y="709986"/>
                  </a:lnTo>
                  <a:lnTo>
                    <a:pt x="179792" y="755862"/>
                  </a:lnTo>
                  <a:lnTo>
                    <a:pt x="152399" y="761999"/>
                  </a:lnTo>
                  <a:lnTo>
                    <a:pt x="125007" y="755862"/>
                  </a:lnTo>
                  <a:lnTo>
                    <a:pt x="75483" y="709986"/>
                  </a:lnTo>
                  <a:lnTo>
                    <a:pt x="54212" y="672399"/>
                  </a:lnTo>
                  <a:lnTo>
                    <a:pt x="35844" y="626481"/>
                  </a:lnTo>
                  <a:lnTo>
                    <a:pt x="20808" y="573306"/>
                  </a:lnTo>
                  <a:lnTo>
                    <a:pt x="9535" y="513950"/>
                  </a:lnTo>
                  <a:lnTo>
                    <a:pt x="2455" y="449490"/>
                  </a:lnTo>
                  <a:lnTo>
                    <a:pt x="0" y="38099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120396" y="0"/>
                  </a:moveTo>
                  <a:lnTo>
                    <a:pt x="82339" y="7808"/>
                  </a:lnTo>
                  <a:lnTo>
                    <a:pt x="49289" y="29553"/>
                  </a:lnTo>
                  <a:lnTo>
                    <a:pt x="23228" y="62709"/>
                  </a:lnTo>
                  <a:lnTo>
                    <a:pt x="6137" y="104753"/>
                  </a:lnTo>
                  <a:lnTo>
                    <a:pt x="0" y="153162"/>
                  </a:lnTo>
                  <a:lnTo>
                    <a:pt x="6137" y="201570"/>
                  </a:lnTo>
                  <a:lnTo>
                    <a:pt x="23228" y="243614"/>
                  </a:lnTo>
                  <a:lnTo>
                    <a:pt x="49289" y="276770"/>
                  </a:lnTo>
                  <a:lnTo>
                    <a:pt x="82339" y="298515"/>
                  </a:lnTo>
                  <a:lnTo>
                    <a:pt x="120396" y="306324"/>
                  </a:lnTo>
                  <a:lnTo>
                    <a:pt x="158452" y="298515"/>
                  </a:lnTo>
                  <a:lnTo>
                    <a:pt x="191502" y="276770"/>
                  </a:lnTo>
                  <a:lnTo>
                    <a:pt x="217563" y="243614"/>
                  </a:lnTo>
                  <a:lnTo>
                    <a:pt x="234654" y="201570"/>
                  </a:lnTo>
                  <a:lnTo>
                    <a:pt x="240792" y="153162"/>
                  </a:lnTo>
                  <a:lnTo>
                    <a:pt x="234654" y="104753"/>
                  </a:lnTo>
                  <a:lnTo>
                    <a:pt x="217563" y="62709"/>
                  </a:lnTo>
                  <a:lnTo>
                    <a:pt x="191502" y="29553"/>
                  </a:lnTo>
                  <a:lnTo>
                    <a:pt x="158452" y="7808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0" y="153162"/>
                  </a:moveTo>
                  <a:lnTo>
                    <a:pt x="6137" y="104753"/>
                  </a:lnTo>
                  <a:lnTo>
                    <a:pt x="23228" y="62709"/>
                  </a:lnTo>
                  <a:lnTo>
                    <a:pt x="49289" y="29553"/>
                  </a:lnTo>
                  <a:lnTo>
                    <a:pt x="82339" y="7808"/>
                  </a:lnTo>
                  <a:lnTo>
                    <a:pt x="120396" y="0"/>
                  </a:lnTo>
                  <a:lnTo>
                    <a:pt x="158452" y="7808"/>
                  </a:lnTo>
                  <a:lnTo>
                    <a:pt x="191502" y="29553"/>
                  </a:lnTo>
                  <a:lnTo>
                    <a:pt x="217563" y="62709"/>
                  </a:lnTo>
                  <a:lnTo>
                    <a:pt x="234654" y="104753"/>
                  </a:lnTo>
                  <a:lnTo>
                    <a:pt x="240792" y="153162"/>
                  </a:lnTo>
                  <a:lnTo>
                    <a:pt x="234654" y="201570"/>
                  </a:lnTo>
                  <a:lnTo>
                    <a:pt x="217563" y="243614"/>
                  </a:lnTo>
                  <a:lnTo>
                    <a:pt x="191502" y="276770"/>
                  </a:lnTo>
                  <a:lnTo>
                    <a:pt x="158452" y="298515"/>
                  </a:lnTo>
                  <a:lnTo>
                    <a:pt x="120396" y="306324"/>
                  </a:lnTo>
                  <a:lnTo>
                    <a:pt x="82339" y="298515"/>
                  </a:lnTo>
                  <a:lnTo>
                    <a:pt x="49289" y="276770"/>
                  </a:lnTo>
                  <a:lnTo>
                    <a:pt x="23228" y="243614"/>
                  </a:lnTo>
                  <a:lnTo>
                    <a:pt x="6137" y="201570"/>
                  </a:lnTo>
                  <a:lnTo>
                    <a:pt x="0" y="15316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65" y="-4444"/>
            <a:ext cx="49129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ПРИКАЗ</a:t>
            </a:r>
            <a:r>
              <a:rPr sz="2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4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20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60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2025г. </a:t>
            </a:r>
            <a:r>
              <a:rPr sz="2000" b="1" spc="-95" dirty="0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ПРОВЕДЕНИЯ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172" y="1705355"/>
            <a:ext cx="11596370" cy="3251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175" rIns="0" bIns="0" rtlCol="0">
            <a:spAutoFit/>
          </a:bodyPr>
          <a:lstStyle/>
          <a:p>
            <a:pPr marR="537845" algn="ctr">
              <a:lnSpc>
                <a:spcPct val="100000"/>
              </a:lnSpc>
              <a:spcBef>
                <a:spcPts val="25"/>
              </a:spcBef>
            </a:pP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639" y="2133600"/>
            <a:ext cx="6004560" cy="4097020"/>
          </a:xfrm>
          <a:custGeom>
            <a:avLst/>
            <a:gdLst/>
            <a:ahLst/>
            <a:cxnLst/>
            <a:rect l="l" t="t" r="r" b="b"/>
            <a:pathLst>
              <a:path w="6004560" h="4097020">
                <a:moveTo>
                  <a:pt x="5740400" y="0"/>
                </a:moveTo>
                <a:lnTo>
                  <a:pt x="264147" y="0"/>
                </a:lnTo>
                <a:lnTo>
                  <a:pt x="216666" y="4254"/>
                </a:lnTo>
                <a:lnTo>
                  <a:pt x="171977" y="16522"/>
                </a:lnTo>
                <a:lnTo>
                  <a:pt x="130826" y="36058"/>
                </a:lnTo>
                <a:lnTo>
                  <a:pt x="93960" y="62116"/>
                </a:lnTo>
                <a:lnTo>
                  <a:pt x="62124" y="93952"/>
                </a:lnTo>
                <a:lnTo>
                  <a:pt x="36063" y="130819"/>
                </a:lnTo>
                <a:lnTo>
                  <a:pt x="16525" y="171973"/>
                </a:lnTo>
                <a:lnTo>
                  <a:pt x="4255" y="216668"/>
                </a:lnTo>
                <a:lnTo>
                  <a:pt x="0" y="264160"/>
                </a:lnTo>
                <a:lnTo>
                  <a:pt x="0" y="3832364"/>
                </a:lnTo>
                <a:lnTo>
                  <a:pt x="4255" y="3879845"/>
                </a:lnTo>
                <a:lnTo>
                  <a:pt x="16525" y="3924534"/>
                </a:lnTo>
                <a:lnTo>
                  <a:pt x="36063" y="3965685"/>
                </a:lnTo>
                <a:lnTo>
                  <a:pt x="62124" y="4002551"/>
                </a:lnTo>
                <a:lnTo>
                  <a:pt x="93960" y="4034387"/>
                </a:lnTo>
                <a:lnTo>
                  <a:pt x="130826" y="4060448"/>
                </a:lnTo>
                <a:lnTo>
                  <a:pt x="171977" y="4079986"/>
                </a:lnTo>
                <a:lnTo>
                  <a:pt x="216666" y="4092256"/>
                </a:lnTo>
                <a:lnTo>
                  <a:pt x="264147" y="4096512"/>
                </a:lnTo>
                <a:lnTo>
                  <a:pt x="5740400" y="4096512"/>
                </a:lnTo>
                <a:lnTo>
                  <a:pt x="5787891" y="4092256"/>
                </a:lnTo>
                <a:lnTo>
                  <a:pt x="5832586" y="4079986"/>
                </a:lnTo>
                <a:lnTo>
                  <a:pt x="5873740" y="4060448"/>
                </a:lnTo>
                <a:lnTo>
                  <a:pt x="5910607" y="4034387"/>
                </a:lnTo>
                <a:lnTo>
                  <a:pt x="5942443" y="4002551"/>
                </a:lnTo>
                <a:lnTo>
                  <a:pt x="5968501" y="3965685"/>
                </a:lnTo>
                <a:lnTo>
                  <a:pt x="5988037" y="3924534"/>
                </a:lnTo>
                <a:lnTo>
                  <a:pt x="6000305" y="3879845"/>
                </a:lnTo>
                <a:lnTo>
                  <a:pt x="6004560" y="3832364"/>
                </a:lnTo>
                <a:lnTo>
                  <a:pt x="6004560" y="264160"/>
                </a:lnTo>
                <a:lnTo>
                  <a:pt x="6000305" y="216668"/>
                </a:lnTo>
                <a:lnTo>
                  <a:pt x="5988037" y="171973"/>
                </a:lnTo>
                <a:lnTo>
                  <a:pt x="5968501" y="130819"/>
                </a:lnTo>
                <a:lnTo>
                  <a:pt x="5942443" y="93952"/>
                </a:lnTo>
                <a:lnTo>
                  <a:pt x="5910607" y="62116"/>
                </a:lnTo>
                <a:lnTo>
                  <a:pt x="5873740" y="36058"/>
                </a:lnTo>
                <a:lnTo>
                  <a:pt x="5832586" y="16522"/>
                </a:lnTo>
                <a:lnTo>
                  <a:pt x="5787891" y="4254"/>
                </a:lnTo>
                <a:lnTo>
                  <a:pt x="57404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3189" y="2392807"/>
            <a:ext cx="4678680" cy="3575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55295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основании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направления, </a:t>
            </a:r>
            <a:r>
              <a:rPr sz="1100" spc="-40" dirty="0">
                <a:latin typeface="Verdana"/>
                <a:cs typeface="Verdana"/>
              </a:rPr>
              <a:t>выданного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образовательной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организацией;</a:t>
            </a:r>
            <a:endParaRPr sz="1100">
              <a:latin typeface="Verdana"/>
              <a:cs typeface="Verdana"/>
            </a:endParaRPr>
          </a:p>
          <a:p>
            <a:pPr marL="355600" marR="91440" indent="-342900">
              <a:lnSpc>
                <a:spcPct val="100000"/>
              </a:lnSpc>
              <a:spcBef>
                <a:spcPts val="1090"/>
              </a:spcBef>
              <a:buAutoNum type="arabicPeriod"/>
              <a:tabLst>
                <a:tab pos="355600" algn="l"/>
              </a:tabLst>
            </a:pPr>
            <a:r>
              <a:rPr sz="1100" spc="-30" dirty="0">
                <a:latin typeface="Verdana"/>
                <a:cs typeface="Verdana"/>
              </a:rPr>
              <a:t>Родители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позднее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чем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через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7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рабочих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дней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дня </a:t>
            </a:r>
            <a:r>
              <a:rPr sz="1100" spc="-65" dirty="0">
                <a:latin typeface="Verdana"/>
                <a:cs typeface="Verdana"/>
              </a:rPr>
              <a:t>получения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направления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лично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обращаются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тестирующую организацию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для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записи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тестирование;</a:t>
            </a:r>
            <a:endParaRPr sz="1100">
              <a:latin typeface="Verdana"/>
              <a:cs typeface="Verdana"/>
            </a:endParaRPr>
          </a:p>
          <a:p>
            <a:pPr marL="355600" marR="222885" indent="-342900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5600" algn="l"/>
              </a:tabLst>
            </a:pPr>
            <a:r>
              <a:rPr sz="1100" spc="-45" dirty="0">
                <a:latin typeface="Verdana"/>
                <a:cs typeface="Verdana"/>
              </a:rPr>
              <a:t>Исполнительный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110" dirty="0">
                <a:latin typeface="Verdana"/>
                <a:cs typeface="Verdana"/>
              </a:rPr>
              <a:t>сфере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образования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утверждает </a:t>
            </a:r>
            <a:r>
              <a:rPr sz="1100" dirty="0">
                <a:latin typeface="Verdana"/>
                <a:cs typeface="Verdana"/>
              </a:rPr>
              <a:t>расписание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4965" algn="l"/>
              </a:tabLst>
            </a:pPr>
            <a:r>
              <a:rPr sz="1100" dirty="0">
                <a:latin typeface="Verdana"/>
                <a:cs typeface="Verdana"/>
              </a:rPr>
              <a:t>Информация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датах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тестирования,</a:t>
            </a:r>
            <a:endParaRPr sz="1100">
              <a:latin typeface="Verdana"/>
              <a:cs typeface="Verdana"/>
            </a:endParaRPr>
          </a:p>
          <a:p>
            <a:pPr marL="355600" marR="532765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демоверсии</a:t>
            </a:r>
            <a:r>
              <a:rPr sz="1100" spc="6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диагностических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материалов,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критерии </a:t>
            </a:r>
            <a:r>
              <a:rPr sz="1100" spc="-35" dirty="0">
                <a:latin typeface="Verdana"/>
                <a:cs typeface="Verdana"/>
              </a:rPr>
              <a:t>оценивания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размещаются на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официальных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сайтах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0" dirty="0">
                <a:latin typeface="Verdana"/>
                <a:cs typeface="Verdana"/>
              </a:rPr>
              <a:t>тестирующих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организаций;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095"/>
              </a:spcBef>
              <a:buAutoNum type="arabicPeriod" startAt="5"/>
              <a:tabLst>
                <a:tab pos="354965" algn="l"/>
              </a:tabLst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тестирующих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организациях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организуется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</a:t>
            </a:r>
            <a:endParaRPr sz="1100">
              <a:latin typeface="Verdana"/>
              <a:cs typeface="Verdana"/>
            </a:endParaRPr>
          </a:p>
          <a:p>
            <a:pPr marL="355600" marR="132080">
              <a:lnSpc>
                <a:spcPct val="100000"/>
              </a:lnSpc>
            </a:pPr>
            <a:r>
              <a:rPr sz="1100" spc="-30" dirty="0">
                <a:latin typeface="Verdana"/>
                <a:cs typeface="Verdana"/>
              </a:rPr>
              <a:t>прохождения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(далее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-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14" dirty="0">
                <a:latin typeface="Verdana"/>
                <a:cs typeface="Verdana"/>
              </a:rPr>
              <a:t>ППТ).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30" dirty="0">
                <a:latin typeface="Verdana"/>
                <a:cs typeface="Verdana"/>
              </a:rPr>
              <a:t>ППТ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может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быть </a:t>
            </a:r>
            <a:r>
              <a:rPr sz="1100" spc="-20" dirty="0">
                <a:latin typeface="Verdana"/>
                <a:cs typeface="Verdana"/>
              </a:rPr>
              <a:t>использовано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оборудование,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применяемое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экзаменов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при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проведении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ГИА.</a:t>
            </a:r>
            <a:endParaRPr sz="1100">
              <a:latin typeface="Verdana"/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1105"/>
              </a:spcBef>
              <a:buAutoNum type="arabicPeriod" startAt="6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годам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обучения.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Уровни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знания </a:t>
            </a:r>
            <a:r>
              <a:rPr sz="1100" dirty="0">
                <a:latin typeface="Verdana"/>
                <a:cs typeface="Verdana"/>
              </a:rPr>
              <a:t>русского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языка:</a:t>
            </a:r>
            <a:r>
              <a:rPr sz="1100" spc="20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достаточный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недостаточный;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19444" y="2133600"/>
            <a:ext cx="5806440" cy="3505200"/>
          </a:xfrm>
          <a:custGeom>
            <a:avLst/>
            <a:gdLst/>
            <a:ahLst/>
            <a:cxnLst/>
            <a:rect l="l" t="t" r="r" b="b"/>
            <a:pathLst>
              <a:path w="5806440" h="3505200">
                <a:moveTo>
                  <a:pt x="5580380" y="0"/>
                </a:moveTo>
                <a:lnTo>
                  <a:pt x="226059" y="0"/>
                </a:lnTo>
                <a:lnTo>
                  <a:pt x="180503" y="4593"/>
                </a:lnTo>
                <a:lnTo>
                  <a:pt x="138070" y="17766"/>
                </a:lnTo>
                <a:lnTo>
                  <a:pt x="99671" y="38609"/>
                </a:lnTo>
                <a:lnTo>
                  <a:pt x="66214" y="66214"/>
                </a:lnTo>
                <a:lnTo>
                  <a:pt x="38609" y="99671"/>
                </a:lnTo>
                <a:lnTo>
                  <a:pt x="17766" y="138070"/>
                </a:lnTo>
                <a:lnTo>
                  <a:pt x="4593" y="180503"/>
                </a:lnTo>
                <a:lnTo>
                  <a:pt x="0" y="226060"/>
                </a:lnTo>
                <a:lnTo>
                  <a:pt x="0" y="3279140"/>
                </a:lnTo>
                <a:lnTo>
                  <a:pt x="4593" y="3324696"/>
                </a:lnTo>
                <a:lnTo>
                  <a:pt x="17766" y="3367129"/>
                </a:lnTo>
                <a:lnTo>
                  <a:pt x="38609" y="3405528"/>
                </a:lnTo>
                <a:lnTo>
                  <a:pt x="66214" y="3438985"/>
                </a:lnTo>
                <a:lnTo>
                  <a:pt x="99671" y="3466590"/>
                </a:lnTo>
                <a:lnTo>
                  <a:pt x="138070" y="3487433"/>
                </a:lnTo>
                <a:lnTo>
                  <a:pt x="180503" y="3500606"/>
                </a:lnTo>
                <a:lnTo>
                  <a:pt x="226059" y="3505200"/>
                </a:lnTo>
                <a:lnTo>
                  <a:pt x="5580380" y="3505200"/>
                </a:lnTo>
                <a:lnTo>
                  <a:pt x="5625936" y="3500606"/>
                </a:lnTo>
                <a:lnTo>
                  <a:pt x="5668369" y="3487433"/>
                </a:lnTo>
                <a:lnTo>
                  <a:pt x="5706768" y="3466590"/>
                </a:lnTo>
                <a:lnTo>
                  <a:pt x="5740225" y="3438985"/>
                </a:lnTo>
                <a:lnTo>
                  <a:pt x="5767830" y="3405528"/>
                </a:lnTo>
                <a:lnTo>
                  <a:pt x="5788673" y="3367129"/>
                </a:lnTo>
                <a:lnTo>
                  <a:pt x="5801846" y="3324696"/>
                </a:lnTo>
                <a:lnTo>
                  <a:pt x="5806439" y="3279140"/>
                </a:lnTo>
                <a:lnTo>
                  <a:pt x="5806439" y="226060"/>
                </a:lnTo>
                <a:lnTo>
                  <a:pt x="5801846" y="180503"/>
                </a:lnTo>
                <a:lnTo>
                  <a:pt x="5788673" y="138070"/>
                </a:lnTo>
                <a:lnTo>
                  <a:pt x="5767830" y="99671"/>
                </a:lnTo>
                <a:lnTo>
                  <a:pt x="5740225" y="66214"/>
                </a:lnTo>
                <a:lnTo>
                  <a:pt x="5706768" y="38609"/>
                </a:lnTo>
                <a:lnTo>
                  <a:pt x="5668369" y="17766"/>
                </a:lnTo>
                <a:lnTo>
                  <a:pt x="5625936" y="4593"/>
                </a:lnTo>
                <a:lnTo>
                  <a:pt x="55803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65494" y="2446147"/>
            <a:ext cx="551878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7.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Тестирование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проводится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устной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и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письменной</a:t>
            </a:r>
            <a:r>
              <a:rPr sz="1100" spc="204" dirty="0">
                <a:latin typeface="Verdana"/>
                <a:cs typeface="Verdana"/>
              </a:rPr>
              <a:t> 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spc="-25" dirty="0">
                <a:latin typeface="Verdana"/>
                <a:cs typeface="Verdana"/>
              </a:rPr>
              <a:t>(за </a:t>
            </a:r>
            <a:r>
              <a:rPr sz="1100" dirty="0">
                <a:latin typeface="Verdana"/>
                <a:cs typeface="Verdana"/>
              </a:rPr>
              <a:t>исключением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поступающих</a:t>
            </a:r>
            <a:r>
              <a:rPr sz="1100" spc="1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1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класс).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Продолжительность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229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составляет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более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80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минут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5494" y="3116961"/>
            <a:ext cx="52057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0" dirty="0">
                <a:latin typeface="Verdana"/>
                <a:cs typeface="Verdana"/>
              </a:rPr>
              <a:t>8.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Во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время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обязательна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видео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аудио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запись;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5494" y="3452240"/>
            <a:ext cx="55181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83915" algn="l"/>
              </a:tabLst>
            </a:pPr>
            <a:r>
              <a:rPr sz="1100" spc="-30" dirty="0">
                <a:latin typeface="Verdana"/>
                <a:cs typeface="Verdana"/>
              </a:rPr>
              <a:t>9.Для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3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dirty="0">
                <a:latin typeface="Verdana"/>
                <a:cs typeface="Verdana"/>
              </a:rPr>
              <a:t>	комиссия.</a:t>
            </a:r>
            <a:r>
              <a:rPr sz="1100" spc="4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Для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разрешения </a:t>
            </a:r>
            <a:r>
              <a:rPr sz="1100" spc="-20" dirty="0">
                <a:latin typeface="Verdana"/>
                <a:cs typeface="Verdana"/>
              </a:rPr>
              <a:t>спорных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вопросов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апелляционная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комиссия.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65494" y="3955160"/>
            <a:ext cx="51200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latin typeface="Verdana"/>
                <a:cs typeface="Verdana"/>
              </a:rPr>
              <a:t>10.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Перед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проведением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инструктаж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ребенка.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65494" y="4290821"/>
            <a:ext cx="55181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Verdana"/>
                <a:cs typeface="Verdana"/>
              </a:rPr>
              <a:t>11.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проведении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6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ребенку</a:t>
            </a:r>
            <a:r>
              <a:rPr sz="1100" spc="49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запрещается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пользоваться </a:t>
            </a:r>
            <a:r>
              <a:rPr sz="1100" dirty="0">
                <a:latin typeface="Verdana"/>
                <a:cs typeface="Verdana"/>
              </a:rPr>
              <a:t>любыми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подсказками,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средствами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связи,</a:t>
            </a:r>
            <a:r>
              <a:rPr sz="1100" spc="29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фото-,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аудио-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spc="-50" dirty="0">
                <a:latin typeface="Verdana"/>
                <a:cs typeface="Verdana"/>
              </a:rPr>
              <a:t>и </a:t>
            </a:r>
            <a:r>
              <a:rPr sz="1100" dirty="0">
                <a:latin typeface="Verdana"/>
                <a:cs typeface="Verdana"/>
              </a:rPr>
              <a:t>видеоаппаратурой,</a:t>
            </a:r>
            <a:r>
              <a:rPr sz="1100" spc="2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</a:t>
            </a:r>
            <a:r>
              <a:rPr sz="1100" spc="2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вычислительной</a:t>
            </a:r>
            <a:r>
              <a:rPr sz="1100" spc="2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техникой,</a:t>
            </a:r>
            <a:r>
              <a:rPr sz="1100" spc="2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справочными </a:t>
            </a:r>
            <a:r>
              <a:rPr sz="1100" spc="20" dirty="0">
                <a:latin typeface="Verdana"/>
                <a:cs typeface="Verdana"/>
              </a:rPr>
              <a:t>материалами,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шпаргалками.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65494" y="5129022"/>
            <a:ext cx="52800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случае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нарушения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запрета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ТЕСТИРОВАНИЕ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75" dirty="0">
                <a:latin typeface="Verdana"/>
                <a:cs typeface="Verdana"/>
              </a:rPr>
              <a:t>СЧИТАЕТСЯ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НЕПРОЙДЕННЫМ.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4" y="777240"/>
            <a:ext cx="3693160" cy="631190"/>
          </a:xfrm>
          <a:custGeom>
            <a:avLst/>
            <a:gdLst/>
            <a:ahLst/>
            <a:cxnLst/>
            <a:rect l="l" t="t" r="r" b="b"/>
            <a:pathLst>
              <a:path w="3693160" h="631190">
                <a:moveTo>
                  <a:pt x="3692652" y="0"/>
                </a:moveTo>
                <a:lnTo>
                  <a:pt x="0" y="0"/>
                </a:lnTo>
                <a:lnTo>
                  <a:pt x="0" y="630936"/>
                </a:lnTo>
                <a:lnTo>
                  <a:pt x="3692652" y="630936"/>
                </a:lnTo>
                <a:lnTo>
                  <a:pt x="369265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9101" y="763905"/>
            <a:ext cx="173291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 marR="5080" indent="-3365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69435" y="804672"/>
            <a:ext cx="7999730" cy="603885"/>
          </a:xfrm>
          <a:custGeom>
            <a:avLst/>
            <a:gdLst/>
            <a:ahLst/>
            <a:cxnLst/>
            <a:rect l="l" t="t" r="r" b="b"/>
            <a:pathLst>
              <a:path w="7999730" h="603885">
                <a:moveTo>
                  <a:pt x="7960613" y="0"/>
                </a:moveTo>
                <a:lnTo>
                  <a:pt x="38862" y="0"/>
                </a:lnTo>
                <a:lnTo>
                  <a:pt x="23735" y="3053"/>
                </a:lnTo>
                <a:lnTo>
                  <a:pt x="11382" y="11382"/>
                </a:lnTo>
                <a:lnTo>
                  <a:pt x="3053" y="23735"/>
                </a:lnTo>
                <a:lnTo>
                  <a:pt x="0" y="38862"/>
                </a:lnTo>
                <a:lnTo>
                  <a:pt x="0" y="564641"/>
                </a:lnTo>
                <a:lnTo>
                  <a:pt x="3053" y="579768"/>
                </a:lnTo>
                <a:lnTo>
                  <a:pt x="11382" y="592121"/>
                </a:lnTo>
                <a:lnTo>
                  <a:pt x="23735" y="600450"/>
                </a:lnTo>
                <a:lnTo>
                  <a:pt x="38862" y="603503"/>
                </a:lnTo>
                <a:lnTo>
                  <a:pt x="7960613" y="603503"/>
                </a:lnTo>
                <a:lnTo>
                  <a:pt x="7975740" y="600450"/>
                </a:lnTo>
                <a:lnTo>
                  <a:pt x="7988093" y="592121"/>
                </a:lnTo>
                <a:lnTo>
                  <a:pt x="7996422" y="579768"/>
                </a:lnTo>
                <a:lnTo>
                  <a:pt x="7999475" y="564641"/>
                </a:lnTo>
                <a:lnTo>
                  <a:pt x="7999475" y="38862"/>
                </a:lnTo>
                <a:lnTo>
                  <a:pt x="7996422" y="23735"/>
                </a:lnTo>
                <a:lnTo>
                  <a:pt x="7988093" y="11382"/>
                </a:lnTo>
                <a:lnTo>
                  <a:pt x="7975740" y="3053"/>
                </a:lnTo>
                <a:lnTo>
                  <a:pt x="79606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17034" y="795350"/>
            <a:ext cx="609282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Calibri"/>
                <a:cs typeface="Calibri"/>
              </a:rPr>
              <a:t>1.</a:t>
            </a:r>
            <a:r>
              <a:rPr sz="800" spc="355" dirty="0">
                <a:latin typeface="Calibri"/>
                <a:cs typeface="Calibri"/>
              </a:rPr>
              <a:t>  </a:t>
            </a:r>
            <a:r>
              <a:rPr sz="800" spc="-20" dirty="0">
                <a:latin typeface="Calibri"/>
                <a:cs typeface="Calibri"/>
              </a:rPr>
              <a:t>Тестирование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проводится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государственных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муниципальных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общеобразовательных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(далее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20" dirty="0">
                <a:latin typeface="Calibri"/>
                <a:cs typeface="Calibri"/>
              </a:rPr>
              <a:t> тестирующая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организация);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1127" y="985020"/>
            <a:ext cx="6704330" cy="4184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18440" indent="-196850">
              <a:lnSpc>
                <a:spcPct val="100000"/>
              </a:lnSpc>
              <a:spcBef>
                <a:spcPts val="475"/>
              </a:spcBef>
              <a:buAutoNum type="arabicPeriod" startAt="2"/>
              <a:tabLst>
                <a:tab pos="218440" algn="l"/>
              </a:tabLst>
            </a:pPr>
            <a:r>
              <a:rPr sz="800" spc="-10" dirty="0">
                <a:latin typeface="Calibri"/>
                <a:cs typeface="Calibri"/>
              </a:rPr>
              <a:t>Тестирующая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организации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определяются </a:t>
            </a:r>
            <a:r>
              <a:rPr sz="800" spc="-10" dirty="0">
                <a:latin typeface="Calibri"/>
                <a:cs typeface="Calibri"/>
              </a:rPr>
              <a:t>исполнительными</a:t>
            </a:r>
            <a:r>
              <a:rPr sz="800" dirty="0">
                <a:latin typeface="Calibri"/>
                <a:cs typeface="Calibri"/>
              </a:rPr>
              <a:t> органами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сфере </a:t>
            </a:r>
            <a:r>
              <a:rPr sz="800" spc="-10" dirty="0">
                <a:latin typeface="Calibri"/>
                <a:cs typeface="Calibri"/>
              </a:rPr>
              <a:t>образования;</a:t>
            </a:r>
            <a:endParaRPr sz="800">
              <a:latin typeface="Calibri"/>
              <a:cs typeface="Calibri"/>
            </a:endParaRPr>
          </a:p>
          <a:p>
            <a:pPr marL="209550" indent="-196850">
              <a:lnSpc>
                <a:spcPct val="100000"/>
              </a:lnSpc>
              <a:spcBef>
                <a:spcPts val="490"/>
              </a:spcBef>
              <a:buAutoNum type="arabicPeriod" startAt="2"/>
              <a:tabLst>
                <a:tab pos="209550" algn="l"/>
              </a:tabLst>
            </a:pPr>
            <a:r>
              <a:rPr sz="800" spc="-20" dirty="0">
                <a:latin typeface="Calibri"/>
                <a:cs typeface="Calibri"/>
              </a:rPr>
              <a:t>Информация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тестирующих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местах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проведения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тестирования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публикуется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ИО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на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ЕПГУ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РПГУ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(при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наличии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технической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возможности</a:t>
            </a:r>
            <a:r>
              <a:rPr sz="1050" spc="-10" dirty="0">
                <a:latin typeface="Calibri"/>
                <a:cs typeface="Calibri"/>
              </a:rPr>
              <a:t>);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67271" y="5975603"/>
            <a:ext cx="5704840" cy="756285"/>
          </a:xfrm>
          <a:custGeom>
            <a:avLst/>
            <a:gdLst/>
            <a:ahLst/>
            <a:cxnLst/>
            <a:rect l="l" t="t" r="r" b="b"/>
            <a:pathLst>
              <a:path w="5704840" h="756284">
                <a:moveTo>
                  <a:pt x="5704332" y="0"/>
                </a:moveTo>
                <a:lnTo>
                  <a:pt x="0" y="0"/>
                </a:lnTo>
                <a:lnTo>
                  <a:pt x="0" y="755904"/>
                </a:lnTo>
                <a:lnTo>
                  <a:pt x="5704332" y="755904"/>
                </a:lnTo>
                <a:lnTo>
                  <a:pt x="570433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13295" y="5977838"/>
            <a:ext cx="41948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Методическое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обеспечение,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разработка</a:t>
            </a:r>
            <a:endParaRPr sz="12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диагностических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материалов,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критериев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оценивания,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определение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минимального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количества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баллов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осуществляется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Рособрнадзором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4215" y="6260591"/>
            <a:ext cx="6052185" cy="47879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5240" rIns="0" bIns="0" rtlCol="0">
            <a:spAutoFit/>
          </a:bodyPr>
          <a:lstStyle/>
          <a:p>
            <a:pPr marL="59690" marR="1022350" indent="-1905" algn="ctr">
              <a:lnSpc>
                <a:spcPct val="100000"/>
              </a:lnSpc>
              <a:spcBef>
                <a:spcPts val="12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Информация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тестирующих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организациях</a:t>
            </a:r>
            <a:r>
              <a:rPr sz="100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направляется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исполнительным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органом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Verdana"/>
                <a:cs typeface="Verdana"/>
              </a:rPr>
              <a:t>сфере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образования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 Минпросвещения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России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размещения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сайте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сети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«Интернет»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470" y="750823"/>
            <a:ext cx="267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258" y="33909"/>
            <a:ext cx="49174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5" dirty="0"/>
              <a:t>ПРИКАЗ</a:t>
            </a:r>
            <a:r>
              <a:rPr sz="2000" spc="-8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170</a:t>
            </a:r>
            <a:r>
              <a:rPr sz="2000" spc="-30" dirty="0"/>
              <a:t> </a:t>
            </a:r>
            <a:r>
              <a:rPr sz="2000" spc="-135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30" dirty="0"/>
              <a:t> </a:t>
            </a:r>
            <a:r>
              <a:rPr sz="2000" spc="-95" dirty="0"/>
              <a:t>МАРТА</a:t>
            </a:r>
            <a:r>
              <a:rPr sz="2000" spc="-50" dirty="0"/>
              <a:t> </a:t>
            </a:r>
            <a:r>
              <a:rPr sz="2000" spc="-170" dirty="0"/>
              <a:t>2025</a:t>
            </a:r>
            <a:r>
              <a:rPr sz="2000" spc="-30" dirty="0"/>
              <a:t> </a:t>
            </a:r>
            <a:r>
              <a:rPr sz="2000" spc="-25" dirty="0"/>
              <a:t>Г. </a:t>
            </a:r>
            <a:r>
              <a:rPr sz="2000" spc="-95" dirty="0"/>
              <a:t>ПОРЯДОК</a:t>
            </a:r>
            <a:r>
              <a:rPr sz="2000" spc="10" dirty="0"/>
              <a:t> </a:t>
            </a:r>
            <a:r>
              <a:rPr sz="2000" spc="-165" dirty="0"/>
              <a:t>ПРОВЕДЕНИЯ</a:t>
            </a:r>
            <a:r>
              <a:rPr sz="2000" spc="-5" dirty="0"/>
              <a:t> </a:t>
            </a:r>
            <a:r>
              <a:rPr sz="2000" spc="-140" dirty="0"/>
              <a:t>ТЕСТИРОВАНИЯ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304800" y="762000"/>
            <a:ext cx="4800600" cy="495300"/>
          </a:xfrm>
          <a:custGeom>
            <a:avLst/>
            <a:gdLst/>
            <a:ahLst/>
            <a:cxnLst/>
            <a:rect l="l" t="t" r="r" b="b"/>
            <a:pathLst>
              <a:path w="4800600" h="495300">
                <a:moveTo>
                  <a:pt x="4717923" y="0"/>
                </a:moveTo>
                <a:lnTo>
                  <a:pt x="82740" y="0"/>
                </a:lnTo>
                <a:lnTo>
                  <a:pt x="50534" y="6508"/>
                </a:lnTo>
                <a:lnTo>
                  <a:pt x="24234" y="24257"/>
                </a:lnTo>
                <a:lnTo>
                  <a:pt x="6502" y="50577"/>
                </a:lnTo>
                <a:lnTo>
                  <a:pt x="0" y="82803"/>
                </a:lnTo>
                <a:lnTo>
                  <a:pt x="0" y="412496"/>
                </a:lnTo>
                <a:lnTo>
                  <a:pt x="6502" y="444722"/>
                </a:lnTo>
                <a:lnTo>
                  <a:pt x="24234" y="471043"/>
                </a:lnTo>
                <a:lnTo>
                  <a:pt x="50534" y="488791"/>
                </a:lnTo>
                <a:lnTo>
                  <a:pt x="82740" y="495300"/>
                </a:lnTo>
                <a:lnTo>
                  <a:pt x="4717923" y="495300"/>
                </a:lnTo>
                <a:lnTo>
                  <a:pt x="4750075" y="488791"/>
                </a:lnTo>
                <a:lnTo>
                  <a:pt x="4776358" y="471042"/>
                </a:lnTo>
                <a:lnTo>
                  <a:pt x="4794093" y="444722"/>
                </a:lnTo>
                <a:lnTo>
                  <a:pt x="4800600" y="412496"/>
                </a:lnTo>
                <a:lnTo>
                  <a:pt x="4800600" y="82803"/>
                </a:lnTo>
                <a:lnTo>
                  <a:pt x="4794093" y="50577"/>
                </a:lnTo>
                <a:lnTo>
                  <a:pt x="4776358" y="24256"/>
                </a:lnTo>
                <a:lnTo>
                  <a:pt x="4750075" y="6508"/>
                </a:lnTo>
                <a:lnTo>
                  <a:pt x="47179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870966"/>
            <a:ext cx="2983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70" dirty="0">
                <a:solidFill>
                  <a:srgbClr val="FFFFFF"/>
                </a:solidFill>
                <a:latin typeface="Tahoma"/>
                <a:cs typeface="Tahoma"/>
              </a:rPr>
              <a:t>РЕЗУЛЬТАТЫ</a:t>
            </a:r>
            <a:r>
              <a:rPr sz="16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1295400"/>
            <a:ext cx="4800600" cy="2590800"/>
          </a:xfrm>
          <a:custGeom>
            <a:avLst/>
            <a:gdLst/>
            <a:ahLst/>
            <a:cxnLst/>
            <a:rect l="l" t="t" r="r" b="b"/>
            <a:pathLst>
              <a:path w="4800600" h="2590800">
                <a:moveTo>
                  <a:pt x="4691634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5"/>
                </a:lnTo>
                <a:lnTo>
                  <a:pt x="0" y="2481834"/>
                </a:lnTo>
                <a:lnTo>
                  <a:pt x="8561" y="2524255"/>
                </a:lnTo>
                <a:lnTo>
                  <a:pt x="31910" y="2558891"/>
                </a:lnTo>
                <a:lnTo>
                  <a:pt x="66538" y="2582239"/>
                </a:lnTo>
                <a:lnTo>
                  <a:pt x="108940" y="2590800"/>
                </a:lnTo>
                <a:lnTo>
                  <a:pt x="4691634" y="2590800"/>
                </a:lnTo>
                <a:lnTo>
                  <a:pt x="4734055" y="2582239"/>
                </a:lnTo>
                <a:lnTo>
                  <a:pt x="4768691" y="2558891"/>
                </a:lnTo>
                <a:lnTo>
                  <a:pt x="4792039" y="2524255"/>
                </a:lnTo>
                <a:lnTo>
                  <a:pt x="4800600" y="2481834"/>
                </a:lnTo>
                <a:lnTo>
                  <a:pt x="4800600" y="108965"/>
                </a:lnTo>
                <a:lnTo>
                  <a:pt x="4792039" y="66544"/>
                </a:lnTo>
                <a:lnTo>
                  <a:pt x="4768691" y="31908"/>
                </a:lnTo>
                <a:lnTo>
                  <a:pt x="4734055" y="8560"/>
                </a:lnTo>
                <a:lnTo>
                  <a:pt x="469163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9869" y="1428750"/>
            <a:ext cx="4224020" cy="217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 indent="1689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spc="-25" dirty="0">
                <a:latin typeface="Verdana"/>
                <a:cs typeface="Verdana"/>
              </a:rPr>
              <a:t>Тестирующая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организация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течение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рабочих дней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со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дня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прохождения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передает </a:t>
            </a:r>
            <a:r>
              <a:rPr sz="1200" spc="-30" dirty="0">
                <a:latin typeface="Verdana"/>
                <a:cs typeface="Verdana"/>
              </a:rPr>
              <a:t>сведения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14" dirty="0">
                <a:latin typeface="Verdana"/>
                <a:cs typeface="Verdana"/>
              </a:rPr>
              <a:t>ту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школу,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которую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было </a:t>
            </a:r>
            <a:r>
              <a:rPr sz="1200" dirty="0">
                <a:latin typeface="Verdana"/>
                <a:cs typeface="Verdana"/>
              </a:rPr>
              <a:t>подано</a:t>
            </a:r>
            <a:r>
              <a:rPr sz="1200" spc="-55" dirty="0">
                <a:latin typeface="Verdana"/>
                <a:cs typeface="Verdana"/>
              </a:rPr>
              <a:t> заявление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50" dirty="0">
                <a:latin typeface="Verdana"/>
                <a:cs typeface="Verdana"/>
              </a:rPr>
              <a:t>приеме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обучение.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Школа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информирует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родителей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результатах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тестирования.</a:t>
            </a:r>
            <a:endParaRPr sz="1200">
              <a:latin typeface="Verdana"/>
              <a:cs typeface="Verdana"/>
            </a:endParaRPr>
          </a:p>
          <a:p>
            <a:pPr marL="12700" marR="399415" indent="168910">
              <a:lnSpc>
                <a:spcPct val="100000"/>
              </a:lnSpc>
              <a:spcBef>
                <a:spcPts val="1095"/>
              </a:spcBef>
              <a:buAutoNum type="arabicPeriod" startAt="2"/>
              <a:tabLst>
                <a:tab pos="181610" algn="l"/>
              </a:tabLst>
            </a:pPr>
            <a:r>
              <a:rPr sz="1200" spc="-40" dirty="0">
                <a:latin typeface="Verdana"/>
                <a:cs typeface="Verdana"/>
              </a:rPr>
              <a:t>Исполнительные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органы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120" dirty="0">
                <a:latin typeface="Verdana"/>
                <a:cs typeface="Verdana"/>
              </a:rPr>
              <a:t>сфере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образования </a:t>
            </a:r>
            <a:r>
              <a:rPr sz="1200" spc="-40" dirty="0">
                <a:latin typeface="Verdana"/>
                <a:cs typeface="Verdana"/>
              </a:rPr>
              <a:t>предоставляют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МВД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доступ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20" dirty="0">
                <a:latin typeface="Verdana"/>
                <a:cs typeface="Verdana"/>
              </a:rPr>
              <a:t>к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сведениям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о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зачислении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школу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 marR="600075">
              <a:lnSpc>
                <a:spcPct val="100000"/>
              </a:lnSpc>
            </a:pPr>
            <a:r>
              <a:rPr sz="1200" spc="-35" dirty="0">
                <a:latin typeface="Verdana"/>
                <a:cs typeface="Verdana"/>
              </a:rPr>
              <a:t>государственных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информационных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системах </a:t>
            </a:r>
            <a:r>
              <a:rPr sz="1200" spc="-45" dirty="0">
                <a:latin typeface="Verdana"/>
                <a:cs typeface="Verdana"/>
              </a:rPr>
              <a:t>субъектах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РФ</a:t>
            </a:r>
            <a:r>
              <a:rPr sz="1200" spc="1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и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-85" dirty="0">
                <a:latin typeface="Verdana"/>
                <a:cs typeface="Verdana"/>
              </a:rPr>
              <a:t>(или)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посредством</a:t>
            </a:r>
            <a:r>
              <a:rPr sz="1200" spc="-10" dirty="0">
                <a:latin typeface="Verdana"/>
                <a:cs typeface="Verdana"/>
              </a:rPr>
              <a:t> системы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межведомственного</a:t>
            </a:r>
            <a:r>
              <a:rPr sz="1200" spc="-1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электронного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взаимодействия.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943" y="3962400"/>
            <a:ext cx="4791710" cy="2590800"/>
          </a:xfrm>
          <a:custGeom>
            <a:avLst/>
            <a:gdLst/>
            <a:ahLst/>
            <a:cxnLst/>
            <a:rect l="l" t="t" r="r" b="b"/>
            <a:pathLst>
              <a:path w="4791710" h="2590800">
                <a:moveTo>
                  <a:pt x="4682490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6"/>
                </a:lnTo>
                <a:lnTo>
                  <a:pt x="0" y="2481859"/>
                </a:lnTo>
                <a:lnTo>
                  <a:pt x="8561" y="2524261"/>
                </a:lnTo>
                <a:lnTo>
                  <a:pt x="31910" y="2558889"/>
                </a:lnTo>
                <a:lnTo>
                  <a:pt x="66538" y="2582238"/>
                </a:lnTo>
                <a:lnTo>
                  <a:pt x="108940" y="2590800"/>
                </a:lnTo>
                <a:lnTo>
                  <a:pt x="4682490" y="2590800"/>
                </a:lnTo>
                <a:lnTo>
                  <a:pt x="4724911" y="2582238"/>
                </a:lnTo>
                <a:lnTo>
                  <a:pt x="4759547" y="2558889"/>
                </a:lnTo>
                <a:lnTo>
                  <a:pt x="4782895" y="2524261"/>
                </a:lnTo>
                <a:lnTo>
                  <a:pt x="4791456" y="2481859"/>
                </a:lnTo>
                <a:lnTo>
                  <a:pt x="4791456" y="108966"/>
                </a:lnTo>
                <a:lnTo>
                  <a:pt x="4782895" y="66544"/>
                </a:lnTo>
                <a:lnTo>
                  <a:pt x="4759547" y="31908"/>
                </a:lnTo>
                <a:lnTo>
                  <a:pt x="4724911" y="8560"/>
                </a:lnTo>
                <a:lnTo>
                  <a:pt x="468249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2670" y="4174058"/>
            <a:ext cx="2662555" cy="2162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Руководитель</a:t>
            </a:r>
            <a:endParaRPr sz="1400">
              <a:latin typeface="Verdana"/>
              <a:cs typeface="Verdana"/>
            </a:endParaRPr>
          </a:p>
          <a:p>
            <a:pPr marL="12700" marR="536575">
              <a:lnSpc>
                <a:spcPct val="100000"/>
              </a:lnSpc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общеобразовательной организации</a:t>
            </a:r>
            <a:r>
              <a:rPr sz="1400" spc="-1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издает</a:t>
            </a:r>
            <a:endParaRPr sz="1400">
              <a:latin typeface="Verdana"/>
              <a:cs typeface="Verdana"/>
            </a:endParaRPr>
          </a:p>
          <a:p>
            <a:pPr marL="12700" marR="448309">
              <a:lnSpc>
                <a:spcPct val="100000"/>
              </a:lnSpc>
            </a:pPr>
            <a:r>
              <a:rPr sz="1400" spc="-40" dirty="0">
                <a:solidFill>
                  <a:srgbClr val="003366"/>
                </a:solidFill>
                <a:latin typeface="Verdana"/>
                <a:cs typeface="Verdana"/>
              </a:rPr>
              <a:t>распорядительный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акт</a:t>
            </a:r>
            <a:r>
              <a:rPr sz="1400" spc="-2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15" dirty="0">
                <a:solidFill>
                  <a:srgbClr val="003366"/>
                </a:solidFill>
                <a:latin typeface="Verdana"/>
                <a:cs typeface="Verdana"/>
              </a:rPr>
              <a:t>о </a:t>
            </a:r>
            <a:r>
              <a:rPr sz="1400" spc="60" dirty="0">
                <a:solidFill>
                  <a:srgbClr val="003366"/>
                </a:solidFill>
                <a:latin typeface="Verdana"/>
                <a:cs typeface="Verdana"/>
              </a:rPr>
              <a:t>приеме</a:t>
            </a:r>
            <a:r>
              <a:rPr sz="1400" spc="-9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на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обучение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ребенка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003366"/>
                </a:solidFill>
                <a:latin typeface="Verdana"/>
                <a:cs typeface="Verdana"/>
              </a:rPr>
              <a:t>в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003366"/>
                </a:solidFill>
                <a:latin typeface="Verdana"/>
                <a:cs typeface="Verdana"/>
              </a:rPr>
              <a:t>течение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25" dirty="0">
                <a:solidFill>
                  <a:srgbClr val="003366"/>
                </a:solidFill>
                <a:latin typeface="Verdana"/>
                <a:cs typeface="Verdana"/>
              </a:rPr>
              <a:t>5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рабочих</a:t>
            </a:r>
            <a:endParaRPr sz="1400">
              <a:latin typeface="Verdana"/>
              <a:cs typeface="Verdana"/>
            </a:endParaRPr>
          </a:p>
          <a:p>
            <a:pPr marL="12700" marR="102235">
              <a:lnSpc>
                <a:spcPct val="100000"/>
              </a:lnSpc>
            </a:pPr>
            <a:r>
              <a:rPr sz="1400" spc="-20" dirty="0">
                <a:solidFill>
                  <a:srgbClr val="003366"/>
                </a:solidFill>
                <a:latin typeface="Verdana"/>
                <a:cs typeface="Verdana"/>
              </a:rPr>
              <a:t>дней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после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официального </a:t>
            </a:r>
            <a:r>
              <a:rPr sz="1400" spc="-50" dirty="0">
                <a:solidFill>
                  <a:srgbClr val="003366"/>
                </a:solidFill>
                <a:latin typeface="Verdana"/>
                <a:cs typeface="Verdana"/>
              </a:rPr>
              <a:t>поступления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55" dirty="0">
                <a:solidFill>
                  <a:srgbClr val="003366"/>
                </a:solidFill>
                <a:latin typeface="Verdana"/>
                <a:cs typeface="Verdana"/>
              </a:rPr>
              <a:t>информации </a:t>
            </a:r>
            <a:r>
              <a:rPr sz="1400" spc="65" dirty="0">
                <a:solidFill>
                  <a:srgbClr val="003366"/>
                </a:solidFill>
                <a:latin typeface="Verdana"/>
                <a:cs typeface="Verdana"/>
              </a:rPr>
              <a:t>об</a:t>
            </a:r>
            <a:r>
              <a:rPr sz="14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003366"/>
                </a:solidFill>
                <a:latin typeface="Tahoma"/>
                <a:cs typeface="Tahoma"/>
              </a:rPr>
              <a:t>успешном</a:t>
            </a:r>
            <a:r>
              <a:rPr sz="14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003366"/>
                </a:solidFill>
                <a:latin typeface="Tahoma"/>
                <a:cs typeface="Tahoma"/>
              </a:rPr>
              <a:t>прохождении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b="1" spc="-10" dirty="0">
                <a:solidFill>
                  <a:srgbClr val="003366"/>
                </a:solidFill>
                <a:latin typeface="Tahoma"/>
                <a:cs typeface="Tahoma"/>
              </a:rPr>
              <a:t>тестирования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4555871"/>
            <a:ext cx="1741805" cy="1349375"/>
          </a:xfrm>
          <a:custGeom>
            <a:avLst/>
            <a:gdLst/>
            <a:ahLst/>
            <a:cxnLst/>
            <a:rect l="l" t="t" r="r" b="b"/>
            <a:pathLst>
              <a:path w="1741805" h="1349375">
                <a:moveTo>
                  <a:pt x="1371345" y="0"/>
                </a:moveTo>
                <a:lnTo>
                  <a:pt x="759891" y="688593"/>
                </a:lnTo>
                <a:lnTo>
                  <a:pt x="294932" y="275589"/>
                </a:lnTo>
                <a:lnTo>
                  <a:pt x="0" y="607821"/>
                </a:lnTo>
                <a:lnTo>
                  <a:pt x="835025" y="1349286"/>
                </a:lnTo>
                <a:lnTo>
                  <a:pt x="1741297" y="328675"/>
                </a:lnTo>
                <a:lnTo>
                  <a:pt x="1371345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5000" y="7620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79972" y="866089"/>
            <a:ext cx="3199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r>
              <a:rPr sz="16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6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ПРОЙДЕНО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5000" y="1402080"/>
            <a:ext cx="6096000" cy="1722120"/>
          </a:xfrm>
          <a:custGeom>
            <a:avLst/>
            <a:gdLst/>
            <a:ahLst/>
            <a:cxnLst/>
            <a:rect l="l" t="t" r="r" b="b"/>
            <a:pathLst>
              <a:path w="6096000" h="1722120">
                <a:moveTo>
                  <a:pt x="5985002" y="0"/>
                </a:moveTo>
                <a:lnTo>
                  <a:pt x="110998" y="0"/>
                </a:lnTo>
                <a:lnTo>
                  <a:pt x="67776" y="8717"/>
                </a:lnTo>
                <a:lnTo>
                  <a:pt x="32496" y="32496"/>
                </a:lnTo>
                <a:lnTo>
                  <a:pt x="8717" y="67776"/>
                </a:lnTo>
                <a:lnTo>
                  <a:pt x="0" y="110998"/>
                </a:lnTo>
                <a:lnTo>
                  <a:pt x="0" y="1611122"/>
                </a:lnTo>
                <a:lnTo>
                  <a:pt x="8717" y="1654343"/>
                </a:lnTo>
                <a:lnTo>
                  <a:pt x="32496" y="1689623"/>
                </a:lnTo>
                <a:lnTo>
                  <a:pt x="67776" y="1713402"/>
                </a:lnTo>
                <a:lnTo>
                  <a:pt x="110998" y="1722120"/>
                </a:lnTo>
                <a:lnTo>
                  <a:pt x="5985002" y="1722120"/>
                </a:lnTo>
                <a:lnTo>
                  <a:pt x="6028223" y="1713402"/>
                </a:lnTo>
                <a:lnTo>
                  <a:pt x="6063503" y="1689623"/>
                </a:lnTo>
                <a:lnTo>
                  <a:pt x="6087282" y="1654343"/>
                </a:lnTo>
                <a:lnTo>
                  <a:pt x="6096000" y="1611122"/>
                </a:lnTo>
                <a:lnTo>
                  <a:pt x="6096000" y="110998"/>
                </a:lnTo>
                <a:lnTo>
                  <a:pt x="6087282" y="67776"/>
                </a:lnTo>
                <a:lnTo>
                  <a:pt x="6063503" y="32496"/>
                </a:lnTo>
                <a:lnTo>
                  <a:pt x="6028223" y="8717"/>
                </a:lnTo>
                <a:lnTo>
                  <a:pt x="5985002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27014" y="1516126"/>
            <a:ext cx="5873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  <a:tab pos="730250" algn="l"/>
                <a:tab pos="1586865" algn="l"/>
                <a:tab pos="1964689" algn="l"/>
                <a:tab pos="2774315" algn="l"/>
                <a:tab pos="4074160" algn="l"/>
                <a:tab pos="5320665" algn="l"/>
              </a:tabLst>
            </a:pPr>
            <a:r>
              <a:rPr sz="1200" spc="-20" dirty="0">
                <a:latin typeface="Verdana"/>
                <a:cs typeface="Verdana"/>
              </a:rPr>
              <a:t>Если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ребенок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прошел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тестирование,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предлагается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5" dirty="0">
                <a:latin typeface="Verdana"/>
                <a:cs typeface="Verdana"/>
              </a:rPr>
              <a:t>пройти 	дополнительное</a:t>
            </a:r>
            <a:r>
              <a:rPr sz="1200" spc="5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обучение</a:t>
            </a:r>
            <a:r>
              <a:rPr sz="1200" spc="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русскому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языку.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7014" y="2064765"/>
            <a:ext cx="5655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spc="-30" dirty="0">
                <a:latin typeface="Verdana"/>
                <a:cs typeface="Verdana"/>
              </a:rPr>
              <a:t>Повторно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пройти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тестирование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можно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ранее,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чем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через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месяца.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27014" y="2430526"/>
            <a:ext cx="58724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</a:tabLst>
            </a:pPr>
            <a:r>
              <a:rPr sz="1200" dirty="0">
                <a:latin typeface="Verdana"/>
                <a:cs typeface="Verdana"/>
              </a:rPr>
              <a:t>При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повторном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прохождении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допускается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повторное 	предоставление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</a:t>
            </a:r>
            <a:r>
              <a:rPr sz="1200" spc="3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использованного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варианта.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00344" y="34671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04357" y="3560521"/>
            <a:ext cx="375475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УЧЕТ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ХРАНЕНИЕ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80" dirty="0">
                <a:solidFill>
                  <a:srgbClr val="FFFFFF"/>
                </a:solidFill>
                <a:latin typeface="Tahoma"/>
                <a:cs typeface="Tahoma"/>
              </a:rPr>
              <a:t>МАТЕРИАЛОВ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82055" y="4267200"/>
            <a:ext cx="6009640" cy="1757680"/>
          </a:xfrm>
          <a:custGeom>
            <a:avLst/>
            <a:gdLst/>
            <a:ahLst/>
            <a:cxnLst/>
            <a:rect l="l" t="t" r="r" b="b"/>
            <a:pathLst>
              <a:path w="6009640" h="1757679">
                <a:moveTo>
                  <a:pt x="5895848" y="0"/>
                </a:moveTo>
                <a:lnTo>
                  <a:pt x="113284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3"/>
                </a:lnTo>
                <a:lnTo>
                  <a:pt x="0" y="1643875"/>
                </a:lnTo>
                <a:lnTo>
                  <a:pt x="8895" y="1687975"/>
                </a:lnTo>
                <a:lnTo>
                  <a:pt x="33162" y="1723988"/>
                </a:lnTo>
                <a:lnTo>
                  <a:pt x="69169" y="1748268"/>
                </a:lnTo>
                <a:lnTo>
                  <a:pt x="113284" y="1757172"/>
                </a:lnTo>
                <a:lnTo>
                  <a:pt x="5895848" y="1757172"/>
                </a:lnTo>
                <a:lnTo>
                  <a:pt x="5939962" y="1748268"/>
                </a:lnTo>
                <a:lnTo>
                  <a:pt x="5975969" y="1723988"/>
                </a:lnTo>
                <a:lnTo>
                  <a:pt x="6000236" y="1687975"/>
                </a:lnTo>
                <a:lnTo>
                  <a:pt x="6009132" y="1643875"/>
                </a:lnTo>
                <a:lnTo>
                  <a:pt x="6009132" y="113283"/>
                </a:lnTo>
                <a:lnTo>
                  <a:pt x="6000236" y="69169"/>
                </a:lnTo>
                <a:lnTo>
                  <a:pt x="5975969" y="33162"/>
                </a:lnTo>
                <a:lnTo>
                  <a:pt x="5939962" y="8895"/>
                </a:lnTo>
                <a:lnTo>
                  <a:pt x="5895848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94323" y="4399279"/>
            <a:ext cx="57880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dirty="0">
                <a:latin typeface="Verdana"/>
                <a:cs typeface="Verdana"/>
              </a:rPr>
              <a:t>Все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материалы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хранятся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тестирующей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организации.</a:t>
            </a:r>
            <a:endParaRPr sz="1200">
              <a:latin typeface="Verdana"/>
              <a:cs typeface="Verdana"/>
            </a:endParaRPr>
          </a:p>
          <a:p>
            <a:pPr marL="183515" marR="5080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757555" algn="l"/>
                <a:tab pos="1724025" algn="l"/>
                <a:tab pos="2085339" algn="l"/>
                <a:tab pos="2661285" algn="l"/>
                <a:tab pos="2982595" algn="l"/>
                <a:tab pos="3234055" algn="l"/>
                <a:tab pos="3796665" algn="l"/>
                <a:tab pos="4521835" algn="l"/>
                <a:tab pos="5048250" algn="l"/>
                <a:tab pos="5392420" algn="l"/>
              </a:tabLst>
            </a:pPr>
            <a:r>
              <a:rPr sz="1200" spc="-20" dirty="0">
                <a:latin typeface="Verdana"/>
                <a:cs typeface="Verdana"/>
              </a:rPr>
              <a:t>Учет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сведений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1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результатах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обеспечивается 	исполнительным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органом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в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95" dirty="0">
                <a:latin typeface="Verdana"/>
                <a:cs typeface="Verdana"/>
              </a:rPr>
              <a:t>сфере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образования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80" dirty="0">
                <a:latin typeface="Verdana"/>
                <a:cs typeface="Verdana"/>
              </a:rPr>
              <a:t>(или)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06002" y="5496864"/>
            <a:ext cx="38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Verdana"/>
                <a:cs typeface="Verdana"/>
              </a:rPr>
              <a:t>ЕПГУ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18066" y="5496864"/>
            <a:ext cx="367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(при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16414" y="5496864"/>
            <a:ext cx="657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Verdana"/>
                <a:cs typeface="Verdana"/>
              </a:rPr>
              <a:t>наличии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03179" y="5496864"/>
            <a:ext cx="977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Verdana"/>
                <a:cs typeface="Verdana"/>
              </a:rPr>
              <a:t>технической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4323" y="5131053"/>
            <a:ext cx="29698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образовательными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организациями.</a:t>
            </a:r>
            <a:endParaRPr sz="1200">
              <a:latin typeface="Verdana"/>
              <a:cs typeface="Verdana"/>
            </a:endParaRPr>
          </a:p>
          <a:p>
            <a:pPr marL="183515" marR="92075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1621790" algn="l"/>
                <a:tab pos="2673350" algn="l"/>
              </a:tabLst>
            </a:pPr>
            <a:r>
              <a:rPr sz="1200" spc="-10" dirty="0">
                <a:latin typeface="Verdana"/>
                <a:cs typeface="Verdana"/>
              </a:rPr>
              <a:t>Обеспечивается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публикация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на 	</a:t>
            </a:r>
            <a:r>
              <a:rPr sz="1200" spc="-20" dirty="0">
                <a:latin typeface="Verdana"/>
                <a:cs typeface="Verdana"/>
              </a:rPr>
              <a:t>возможности)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или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РПГУ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131" y="890016"/>
            <a:ext cx="5878195" cy="5739765"/>
          </a:xfrm>
          <a:custGeom>
            <a:avLst/>
            <a:gdLst/>
            <a:ahLst/>
            <a:cxnLst/>
            <a:rect l="l" t="t" r="r" b="b"/>
            <a:pathLst>
              <a:path w="5878195" h="5739765">
                <a:moveTo>
                  <a:pt x="5636768" y="0"/>
                </a:moveTo>
                <a:lnTo>
                  <a:pt x="241338" y="0"/>
                </a:lnTo>
                <a:lnTo>
                  <a:pt x="192700" y="4904"/>
                </a:lnTo>
                <a:lnTo>
                  <a:pt x="147398" y="18968"/>
                </a:lnTo>
                <a:lnTo>
                  <a:pt x="106404" y="41221"/>
                </a:lnTo>
                <a:lnTo>
                  <a:pt x="70686" y="70691"/>
                </a:lnTo>
                <a:lnTo>
                  <a:pt x="41216" y="106405"/>
                </a:lnTo>
                <a:lnTo>
                  <a:pt x="18965" y="147393"/>
                </a:lnTo>
                <a:lnTo>
                  <a:pt x="4903" y="192682"/>
                </a:lnTo>
                <a:lnTo>
                  <a:pt x="0" y="241300"/>
                </a:lnTo>
                <a:lnTo>
                  <a:pt x="0" y="5498045"/>
                </a:lnTo>
                <a:lnTo>
                  <a:pt x="4903" y="5546683"/>
                </a:lnTo>
                <a:lnTo>
                  <a:pt x="18965" y="5591985"/>
                </a:lnTo>
                <a:lnTo>
                  <a:pt x="41216" y="5632979"/>
                </a:lnTo>
                <a:lnTo>
                  <a:pt x="70686" y="5668697"/>
                </a:lnTo>
                <a:lnTo>
                  <a:pt x="106404" y="5698167"/>
                </a:lnTo>
                <a:lnTo>
                  <a:pt x="147398" y="5720418"/>
                </a:lnTo>
                <a:lnTo>
                  <a:pt x="192700" y="5734480"/>
                </a:lnTo>
                <a:lnTo>
                  <a:pt x="241338" y="5739384"/>
                </a:lnTo>
                <a:lnTo>
                  <a:pt x="5636768" y="5739384"/>
                </a:lnTo>
                <a:lnTo>
                  <a:pt x="5685385" y="5734480"/>
                </a:lnTo>
                <a:lnTo>
                  <a:pt x="5730674" y="5720418"/>
                </a:lnTo>
                <a:lnTo>
                  <a:pt x="5771662" y="5698167"/>
                </a:lnTo>
                <a:lnTo>
                  <a:pt x="5807376" y="5668697"/>
                </a:lnTo>
                <a:lnTo>
                  <a:pt x="5836846" y="5632979"/>
                </a:lnTo>
                <a:lnTo>
                  <a:pt x="5859099" y="5591985"/>
                </a:lnTo>
                <a:lnTo>
                  <a:pt x="5873163" y="5546683"/>
                </a:lnTo>
                <a:lnTo>
                  <a:pt x="5878068" y="5498045"/>
                </a:lnTo>
                <a:lnTo>
                  <a:pt x="5878068" y="241300"/>
                </a:lnTo>
                <a:lnTo>
                  <a:pt x="5873163" y="192682"/>
                </a:lnTo>
                <a:lnTo>
                  <a:pt x="5859099" y="147393"/>
                </a:lnTo>
                <a:lnTo>
                  <a:pt x="5836846" y="106405"/>
                </a:lnTo>
                <a:lnTo>
                  <a:pt x="5807376" y="70691"/>
                </a:lnTo>
                <a:lnTo>
                  <a:pt x="5771662" y="41221"/>
                </a:lnTo>
                <a:lnTo>
                  <a:pt x="5730674" y="18968"/>
                </a:lnTo>
                <a:lnTo>
                  <a:pt x="5685385" y="4904"/>
                </a:lnTo>
                <a:lnTo>
                  <a:pt x="5636768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585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ГОРЯЧАЯ</a:t>
            </a:r>
            <a:r>
              <a:rPr spc="-60" dirty="0"/>
              <a:t> </a:t>
            </a:r>
            <a:r>
              <a:rPr spc="-340" dirty="0"/>
              <a:t>ЛИНИЯ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7359" y="918158"/>
            <a:ext cx="5611495" cy="3439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1170">
              <a:lnSpc>
                <a:spcPct val="100000"/>
              </a:lnSpc>
              <a:spcBef>
                <a:spcPts val="105"/>
              </a:spcBef>
            </a:pP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СОЗДАНА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ГОРЯЧАЯ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0" dirty="0">
                <a:solidFill>
                  <a:srgbClr val="FFFFFF"/>
                </a:solidFill>
                <a:latin typeface="Tahoma"/>
                <a:cs typeface="Tahoma"/>
              </a:rPr>
              <a:t>ЛИНИЯ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ЦЕЛЯХ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ОРГАНИЗАЦИИ </a:t>
            </a: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РАЗЪЯСНЕНИЯ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0" dirty="0">
                <a:solidFill>
                  <a:srgbClr val="FFFFFF"/>
                </a:solidFill>
                <a:latin typeface="Tahoma"/>
                <a:cs typeface="Tahoma"/>
              </a:rPr>
              <a:t>РАБОТЫ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РАМКАХ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ПРИКАЗОВ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РОССИИ:</a:t>
            </a:r>
            <a:endParaRPr sz="2000">
              <a:latin typeface="Tahoma"/>
              <a:cs typeface="Tahoma"/>
            </a:endParaRPr>
          </a:p>
          <a:p>
            <a:pPr marL="279400" marR="5080">
              <a:lnSpc>
                <a:spcPct val="100000"/>
              </a:lnSpc>
              <a:spcBef>
                <a:spcPts val="1914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170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Порядка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организации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тестирования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языка,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endParaRPr sz="1600">
              <a:latin typeface="Verdana"/>
              <a:cs typeface="Verdana"/>
            </a:endParaRPr>
          </a:p>
          <a:p>
            <a:pPr marL="279400" marR="160655">
              <a:lnSpc>
                <a:spcPct val="100000"/>
              </a:lnSpc>
            </a:pP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образовательных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иностранных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без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4788" y="890016"/>
            <a:ext cx="5430012" cy="57393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4059" y="4576953"/>
            <a:ext cx="50539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171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Порядок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Verdana"/>
                <a:cs typeface="Verdana"/>
              </a:rPr>
              <a:t>программам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endParaRPr sz="1600">
              <a:latin typeface="Verdana"/>
              <a:cs typeface="Verdana"/>
            </a:endParaRPr>
          </a:p>
          <a:p>
            <a:pPr marL="12700" marR="83185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утвержденный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приказом Министерства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просвещения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сентября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6344" y="2447544"/>
            <a:ext cx="152400" cy="2362200"/>
            <a:chOff x="466344" y="2447544"/>
            <a:chExt cx="152400" cy="23622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2447544"/>
              <a:ext cx="152400" cy="152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657344"/>
              <a:ext cx="152400" cy="152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80175" y="1121790"/>
            <a:ext cx="2812415" cy="63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5"/>
              </a:spcBef>
            </a:pPr>
            <a:r>
              <a:rPr sz="2000" b="1" spc="-110" dirty="0">
                <a:solidFill>
                  <a:srgbClr val="003366"/>
                </a:solidFill>
                <a:latin typeface="Tahoma"/>
                <a:cs typeface="Tahoma"/>
              </a:rPr>
              <a:t>ФУНКЦИОНИРОВАНИЕ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395"/>
              </a:lnSpc>
            </a:pPr>
            <a:r>
              <a:rPr sz="2000" b="1" spc="-215" dirty="0">
                <a:solidFill>
                  <a:srgbClr val="003366"/>
                </a:solidFill>
                <a:latin typeface="Tahoma"/>
                <a:cs typeface="Tahoma"/>
              </a:rPr>
              <a:t>«ГОРЯЧЕЙ</a:t>
            </a:r>
            <a:r>
              <a:rPr sz="20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003366"/>
                </a:solidFill>
                <a:latin typeface="Tahoma"/>
                <a:cs typeface="Tahoma"/>
              </a:rPr>
              <a:t>ЛИНИИ»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23072" y="2341245"/>
            <a:ext cx="2729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90" dirty="0">
                <a:solidFill>
                  <a:srgbClr val="003366"/>
                </a:solidFill>
                <a:latin typeface="Verdana"/>
                <a:cs typeface="Verdana"/>
              </a:rPr>
              <a:t>с</a:t>
            </a:r>
            <a:r>
              <a:rPr sz="1800" spc="-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003366"/>
                </a:solidFill>
                <a:latin typeface="Verdana"/>
                <a:cs typeface="Verdana"/>
              </a:rPr>
              <a:t>9:00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003366"/>
                </a:solidFill>
                <a:latin typeface="Verdana"/>
                <a:cs typeface="Verdana"/>
              </a:rPr>
              <a:t>18:00</a:t>
            </a:r>
            <a:r>
              <a:rPr sz="1800" spc="-7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по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spc="55" dirty="0">
                <a:solidFill>
                  <a:srgbClr val="003366"/>
                </a:solidFill>
                <a:latin typeface="Verdana"/>
                <a:cs typeface="Verdana"/>
              </a:rPr>
              <a:t>московскому</a:t>
            </a:r>
            <a:r>
              <a:rPr sz="1800" spc="-13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</a:rPr>
              <a:t>времени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3072" y="3437382"/>
            <a:ext cx="2828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телефон</a:t>
            </a:r>
            <a:r>
              <a:rPr sz="1800" spc="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003366"/>
                </a:solidFill>
                <a:latin typeface="Verdana"/>
                <a:cs typeface="Verdana"/>
              </a:rPr>
              <a:t>(495)</a:t>
            </a:r>
            <a:r>
              <a:rPr sz="1800" spc="-14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85" dirty="0">
                <a:solidFill>
                  <a:srgbClr val="003366"/>
                </a:solidFill>
                <a:latin typeface="Verdana"/>
                <a:cs typeface="Verdana"/>
              </a:rPr>
              <a:t>587-</a:t>
            </a:r>
            <a:r>
              <a:rPr sz="1800" spc="-190" dirty="0">
                <a:solidFill>
                  <a:srgbClr val="003366"/>
                </a:solidFill>
                <a:latin typeface="Verdana"/>
                <a:cs typeface="Verdana"/>
              </a:rPr>
              <a:t>01-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10,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доб.</a:t>
            </a:r>
            <a:r>
              <a:rPr sz="1800" spc="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003366"/>
                </a:solidFill>
                <a:latin typeface="Verdana"/>
                <a:cs typeface="Verdana"/>
              </a:rPr>
              <a:t>3291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3072" y="4536440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90" dirty="0">
                <a:solidFill>
                  <a:srgbClr val="003366"/>
                </a:solidFill>
                <a:latin typeface="Verdana"/>
                <a:cs typeface="Verdana"/>
              </a:rPr>
              <a:t>адрес</a:t>
            </a:r>
            <a:r>
              <a:rPr sz="1800" spc="-10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электронной</a:t>
            </a:r>
            <a:r>
              <a:rPr sz="1800" spc="-10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почты </a:t>
            </a:r>
            <a:r>
              <a:rPr sz="1800" spc="-6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zasyadko-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vk@edu.gov.ru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5364BFF0F6B214086DAEF2077093E6B" ma:contentTypeVersion="0" ma:contentTypeDescription="Создание документа." ma:contentTypeScope="" ma:versionID="320b213dbcda40403690de600d7483a2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B7B6CF3-6C5D-4846-A022-78CAEE2FB48E}"/>
</file>

<file path=customXml/itemProps2.xml><?xml version="1.0" encoding="utf-8"?>
<ds:datastoreItem xmlns:ds="http://schemas.openxmlformats.org/officeDocument/2006/customXml" ds:itemID="{69F3B854-FE04-4513-B71B-CA7EF09324A0}"/>
</file>

<file path=customXml/itemProps3.xml><?xml version="1.0" encoding="utf-8"?>
<ds:datastoreItem xmlns:ds="http://schemas.openxmlformats.org/officeDocument/2006/customXml" ds:itemID="{E48E182C-259C-4040-A7A2-74EC7847492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1674</Words>
  <Application>Microsoft Office PowerPoint</Application>
  <PresentationFormat>Широкоэкранный</PresentationFormat>
  <Paragraphs>164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Symbol</vt:lpstr>
      <vt:lpstr>Tahoma</vt:lpstr>
      <vt:lpstr>Times New Roman</vt:lpstr>
      <vt:lpstr>Verdana</vt:lpstr>
      <vt:lpstr>Wingdings</vt:lpstr>
      <vt:lpstr>XO Oriel</vt:lpstr>
      <vt:lpstr>Office Theme</vt:lpstr>
      <vt:lpstr>Презентация PowerPoint</vt:lpstr>
      <vt:lpstr>Презентация PowerPoint</vt:lpstr>
      <vt:lpstr>МИНПРОСВЕЩЕНИЯ РОССИИ</vt:lpstr>
      <vt:lpstr>Презентация PowerPoint</vt:lpstr>
      <vt:lpstr>Презентация PowerPoint</vt:lpstr>
      <vt:lpstr>ПРИКАЗ № 171 от 04 марта 2025г. ПОРЯДОК ПРИЕМА НА ОБУЧЕНИЕ</vt:lpstr>
      <vt:lpstr>ПРИКАЗ № 171 от 04 марта 2025г. ПОРЯДОК ПРИЕМА НА ОБУЧЕНИЕ</vt:lpstr>
      <vt:lpstr>Презентация PowerPoint</vt:lpstr>
      <vt:lpstr>ПРИКАЗ № 170 ОТ 04 МАРТА 2025 Г. ПОРЯДОК ПРОВЕДЕНИЯ ТЕСТИРОВАНИЯ</vt:lpstr>
      <vt:lpstr>ГОРЯЧАЯ ЛИНИЯ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3</cp:revision>
  <cp:lastPrinted>2025-03-27T04:53:40Z</cp:lastPrinted>
  <dcterms:created xsi:type="dcterms:W3CDTF">2025-03-26T10:17:48Z</dcterms:created>
  <dcterms:modified xsi:type="dcterms:W3CDTF">2025-03-27T04:54:53Z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2025-03-26T00:00:00Z</vt:filetime>
  </property>
  <property fmtid="{D5CDD505-2E9C-101B-9397-08002B2CF9AE}" pid="5" name="Producer">
    <vt:lpwstr>Microsoft® PowerPoint® 2016</vt:lpwstr>
  </property>
  <property fmtid="{D5CDD505-2E9C-101B-9397-08002B2CF9AE}" pid="6" name="ContentTypeId">
    <vt:lpwstr>0x010100F5364BFF0F6B214086DAEF2077093E6B</vt:lpwstr>
  </property>
</Properties>
</file>