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72" r:id="rId9"/>
    <p:sldId id="273" r:id="rId10"/>
    <p:sldId id="264" r:id="rId11"/>
    <p:sldId id="268" r:id="rId12"/>
    <p:sldId id="265" r:id="rId13"/>
    <p:sldId id="266" r:id="rId14"/>
    <p:sldId id="267" r:id="rId15"/>
    <p:sldId id="269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2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655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70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085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76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141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994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46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24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877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52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3FEAA-C4AE-472C-A5A3-A4CFDFAF36D2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D519A-705C-438C-8792-7465A1DCB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17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8%D0%BB%D0%BE%D0%B3%D1%80%D0%B0%D0%BC%D0%BC" TargetMode="External"/><Relationship Id="rId13" Type="http://schemas.openxmlformats.org/officeDocument/2006/relationships/hyperlink" Target="https://ru.wikipedia.org/wiki/%D0%93%D0%BE%D1%80%D0%B1" TargetMode="External"/><Relationship Id="rId18" Type="http://schemas.openxmlformats.org/officeDocument/2006/relationships/hyperlink" Target="https://ru.wikipedia.org/wiki/%D0%9F%D0%BE%D0%B4%D0%BB%D0%B5%D1%81%D0%BE%D0%BA" TargetMode="External"/><Relationship Id="rId26" Type="http://schemas.openxmlformats.org/officeDocument/2006/relationships/hyperlink" Target="https://ru.wikipedia.org/wiki/%D0%A0%D0%BE%D0%B4%D1%8B" TargetMode="External"/><Relationship Id="rId3" Type="http://schemas.openxmlformats.org/officeDocument/2006/relationships/hyperlink" Target="https://ru.wikipedia.org/wiki/%D0%9C%D0%B5%D1%82%D1%80" TargetMode="External"/><Relationship Id="rId21" Type="http://schemas.openxmlformats.org/officeDocument/2006/relationships/hyperlink" Target="https://ru.wikipedia.org/wiki/%D0%93%D0%BE%D0%BD_(%D0%B1%D0%B8%D0%BE%D0%BB%D0%BE%D0%B3%D0%B8%D1%8F)" TargetMode="External"/><Relationship Id="rId7" Type="http://schemas.openxmlformats.org/officeDocument/2006/relationships/hyperlink" Target="https://ru.wikipedia.org/wiki/%D0%9C%D0%B0%D1%81%D1%81%D0%B0" TargetMode="External"/><Relationship Id="rId12" Type="http://schemas.openxmlformats.org/officeDocument/2006/relationships/hyperlink" Target="https://ru.wikipedia.org/wiki/%D0%A8%D0%B5%D1%8F" TargetMode="External"/><Relationship Id="rId17" Type="http://schemas.openxmlformats.org/officeDocument/2006/relationships/hyperlink" Target="https://ru.wikipedia.org/wiki/%D0%A2%D1%83%D0%BD%D0%B4%D1%80%D0%B0" TargetMode="External"/><Relationship Id="rId25" Type="http://schemas.openxmlformats.org/officeDocument/2006/relationships/hyperlink" Target="https://ru.wikipedia.org/w/index.php?title=%D0%9E%D1%82%D1%91%D0%BB&amp;action=edit&amp;redlink=1" TargetMode="External"/><Relationship Id="rId2" Type="http://schemas.openxmlformats.org/officeDocument/2006/relationships/hyperlink" Target="https://ru.wikipedia.org/wiki/%D0%A1%D0%B0%D0%BC%D0%B5%D1%86" TargetMode="External"/><Relationship Id="rId16" Type="http://schemas.openxmlformats.org/officeDocument/2006/relationships/hyperlink" Target="https://ru.wikipedia.org/wiki/%D0%9B%D0%B5%D1%81%D0%BE%D1%82%D1%83%D0%BD%D0%B4%D1%80%D0%B0" TargetMode="External"/><Relationship Id="rId20" Type="http://schemas.openxmlformats.org/officeDocument/2006/relationships/hyperlink" Target="https://ru.wikipedia.org/wiki/%D0%A1%D1%82%D0%B0%D0%B4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B%D0%BE%D1%81%D0%B8#cite_note-sevin_Alces-5" TargetMode="External"/><Relationship Id="rId11" Type="http://schemas.openxmlformats.org/officeDocument/2006/relationships/hyperlink" Target="https://ru.wikipedia.org/wiki/%D0%A2%D1%83%D0%BB%D0%BE%D0%B2%D0%B8%D1%89%D0%B5" TargetMode="External"/><Relationship Id="rId24" Type="http://schemas.openxmlformats.org/officeDocument/2006/relationships/hyperlink" Target="https://ru.wikipedia.org/wiki/%D0%91%D0%B5%D1%80%D0%B5%D0%BC%D0%B5%D0%BD%D0%BD%D0%BE%D1%81%D1%82%D1%8C_%D0%BC%D0%BB%D0%B5%D0%BA%D0%BE%D0%BF%D0%B8%D1%82%D0%B0%D1%8E%D1%89%D0%B8%D1%85" TargetMode="External"/><Relationship Id="rId5" Type="http://schemas.openxmlformats.org/officeDocument/2006/relationships/hyperlink" Target="https://ru.wikipedia.org/wiki/%D0%A1%D0%B0%D0%BD%D1%82%D0%B8%D0%BC%D0%B5%D1%82%D1%80" TargetMode="External"/><Relationship Id="rId15" Type="http://schemas.openxmlformats.org/officeDocument/2006/relationships/hyperlink" Target="https://ru.wikipedia.org/wiki/%D0%A1%D1%82%D0%B5%D0%BF%D1%8C" TargetMode="External"/><Relationship Id="rId23" Type="http://schemas.openxmlformats.org/officeDocument/2006/relationships/hyperlink" Target="https://ru.wikipedia.org/wiki/%D0%A1%D0%BC%D0%B5%D1%80%D1%82%D1%8C" TargetMode="External"/><Relationship Id="rId10" Type="http://schemas.openxmlformats.org/officeDocument/2006/relationships/hyperlink" Target="https://ru.wikipedia.org/wiki/%D0%A1%D0%B0%D0%BC%D0%BA%D0%B0" TargetMode="External"/><Relationship Id="rId19" Type="http://schemas.openxmlformats.org/officeDocument/2006/relationships/hyperlink" Target="https://ru.wikipedia.org/wiki/%D0%90%D1%80%D0%B5%D0%B0%D0%BB" TargetMode="External"/><Relationship Id="rId4" Type="http://schemas.openxmlformats.org/officeDocument/2006/relationships/hyperlink" Target="https://ru.wikipedia.org/wiki/%D0%A5%D0%B2%D0%BE%D1%81%D1%82" TargetMode="External"/><Relationship Id="rId9" Type="http://schemas.openxmlformats.org/officeDocument/2006/relationships/hyperlink" Target="https://ru.wikipedia.org/wiki/%D0%94%D0%B0%D0%BB%D1%8C%D0%BD%D0%B8%D0%B9_%D0%92%D0%BE%D1%81%D1%82%D0%BE%D0%BA" TargetMode="External"/><Relationship Id="rId14" Type="http://schemas.openxmlformats.org/officeDocument/2006/relationships/hyperlink" Target="https://ru.wikipedia.org/wiki/%D0%9B%D0%B5%D1%81" TargetMode="External"/><Relationship Id="rId22" Type="http://schemas.openxmlformats.org/officeDocument/2006/relationships/hyperlink" Target="https://ru.wikipedia.org/wiki/%D0%9E%D0%BB%D0%B5%D0%BD%D0%B5%D0%B2%D1%8B%D0%B5" TargetMode="External"/><Relationship Id="rId27" Type="http://schemas.openxmlformats.org/officeDocument/2006/relationships/hyperlink" Target="https://ru.wikipedia.org/wiki/%D0%9B%D0%BE%D1%81%D0%B8%D0%BD%D0%BE%D0%B5_%D0%BC%D0%BE%D0%BB%D0%BE%D0%BA%D0%BE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воспитание на уроках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биологии и химии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поселка Мариец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12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Акутуальность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воспитание — проблема актуальная. Обычно под «экологическим воспитанием» понимают воспитание любви к природе. Природа и человек взаимосвязаны друг с другом. Хорошо понимая важность экологических проблем, необходимо учить ребят правильному образу жизни, милосердию, ощущению себя частичкой природы.</a:t>
            </a:r>
          </a:p>
        </p:txBody>
      </p:sp>
    </p:spTree>
    <p:extLst>
      <p:ext uri="{BB962C8B-B14F-4D97-AF65-F5344CB8AC3E}">
        <p14:creationId xmlns:p14="http://schemas.microsoft.com/office/powerpoint/2010/main" val="38311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сознание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воспитания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формирование бережного отношения к окружающей среде, которое строится на базе экологического сознания. Всё это предполагает соблюдение нравственных и правовых принципов природопользования и пропаганду идей его оптимизации, активную деятельность по изучению, охране и защите природы своей местности.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48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сознание и поведение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600" dirty="0" smtClean="0"/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учителя - донести до детей, как прекрасен наш мир, как сложно он устроен и что от нашего поведения зависит, сумеем ли мы сохранить богатство мира, для будущих поколений людей и всех живых существ на планете.</a:t>
            </a:r>
          </a:p>
        </p:txBody>
      </p:sp>
    </p:spTree>
    <p:extLst>
      <p:ext uri="{BB962C8B-B14F-4D97-AF65-F5344CB8AC3E}">
        <p14:creationId xmlns:p14="http://schemas.microsoft.com/office/powerpoint/2010/main" val="284756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4367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5 клас</a:t>
            </a:r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0129" y="1995722"/>
            <a:ext cx="5181600" cy="4351338"/>
          </a:xfrm>
        </p:spPr>
        <p:txBody>
          <a:bodyPr>
            <a:normAutofit/>
          </a:bodyPr>
          <a:lstStyle/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примеры взаимодействия живых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рганизмов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природном сообществе (взаимосвязь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живых организмов)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Презентация по биологии &quot;Природные сообщества&quot; (5 класс)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8194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23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 6 класс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Докажите, </a:t>
            </a:r>
          </a:p>
          <a:p>
            <a:pPr marL="0" indent="0" algn="ctr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растение  - живой организм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нарисуй любое цветковое растение и подпиши его части - Школьные Знания.com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8194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1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7 класс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Смоделируйте ситуацию в экосистеме «Пруд», если из нее будет выловлен весь карась (щука, исчезнут растения)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Экосистема пруда и жизненный цикл рыб Последовательность этапов развития  рыб от яйца к взрослому животному Иллюстрация вектора - иллюстрации  насчитывающей яичко, процесс: 13955196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21" y="1658815"/>
            <a:ext cx="5572461" cy="473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40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7 класс: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«Вставь пропущенное слово»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книга является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официальным_______________,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котором содержатся сведения о статусе, особенностях биологии и экологии, распространении, численности, мерах охраны редких и исчезающих представителей растительного и животного мира. Из млекопитающих редкие - выхухоль русская, бурундук сибирский, суслик рыжеватый, соня-полчок,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тушканчик _________,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выдра речная, косуля сибирская. Много в республике и редких птиц, вот некоторые из них:  выпь большая,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лебедь- _________,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змееяд, беркут, журавль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кулик-сорока, улит большой, сова белая, ремез обыкновенный. К редким рыбам относятся белуга, осетр русский, стерлядь, хариус европейский, гольян озерный. Из пресмыкающихся - это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обыкновенная, из земноводных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углозуб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сибирский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краснобрюхая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в республике есть Государственный природный заповедник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«_____  ______».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 обитают животные и птицы, которые входят в Красную Книгу Российской Федерации: вечерница гигантская, чернозобая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черный аист, скопа, большой подорлик,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орлан-___________,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сапсан, кулик-сорока, филин, серый сорокопут, вертлявая камышевка,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пискулька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для вставок: белохвост, Большая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Кокшага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гагара, жерлянка, большой, медянка, серый, документом, кликун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686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для проверки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книга является официальным документом, в котором содержатся сведения о статусе, особенностях биологии и экологии, распространении, численности, мерах охраны редких и исчезающих представителей растительного и животного мира. Из млекопитающих редкие - выхухоль русская, бурундук сибирский, суслик рыжеватый, соня-полчок, тушканчик большой, выдра речная, косуля сибирская. Много в республике и редких птиц, вот некоторые из них:  выпь большая, лебедь-кликун, змееяд, беркут, журавль серый, кулик-сорока, улит большой, сова белая, ремез обыкновенный. К редким рыбам относятся белуга, осетр русский, стерлядь, хариус европейский, гольян озерный. Из пресмыкающихся - это медянка обыкновенная, из земноводных -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углозуб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сибирский и жерлянка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краснобрюхая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в республике есть Государственный природный заповедник «Большая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Кокшага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Там обитают животные и птицы, которые входят в Красную Книгу Российской Федерации: вечерница гигантская, чернозобая гагара, черный аист, скопа, большой подорлик, орлан-белохвост, сапсан, кулик-сорока, филин, серый сорокопут, вертлявая камышевка,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пискулька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indent="0">
              <a:buNone/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396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8 класс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«Кожа»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58116484"/>
              </p:ext>
            </p:extLst>
          </p:nvPr>
        </p:nvGraphicFramePr>
        <p:xfrm>
          <a:off x="838198" y="1825625"/>
          <a:ext cx="53340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180"/>
                <a:gridCol w="1748372"/>
                <a:gridCol w="1528450"/>
              </a:tblGrid>
              <a:tr h="47880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 кожи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Симптомы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74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 </a:t>
            </a:r>
          </a:p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таблицу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53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8 класс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тема: « Важнейшие оксиды»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 заполнить таблицу: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219855"/>
              </p:ext>
            </p:extLst>
          </p:nvPr>
        </p:nvGraphicFramePr>
        <p:xfrm>
          <a:off x="1451087" y="2903468"/>
          <a:ext cx="8127999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Важнейшие оксиды</a:t>
                      </a:r>
                    </a:p>
                    <a:p>
                      <a:pPr algn="ctr"/>
                      <a:r>
                        <a:rPr lang="ru-RU" sz="2800" dirty="0" smtClean="0"/>
                        <a:t>(формула)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Значение в природе и для человека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Экологическая проблема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47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текстом   9 класс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pPr fontAlgn="base"/>
            <a:endParaRPr lang="ru-RU" dirty="0"/>
          </a:p>
          <a:p>
            <a:pPr fontAlgn="base"/>
            <a:r>
              <a:rPr lang="ru-RU" sz="3500" b="1" dirty="0"/>
              <a:t>Пути решения экологических проблем</a:t>
            </a:r>
          </a:p>
          <a:p>
            <a:pPr fontAlgn="base"/>
            <a:r>
              <a:rPr lang="ru-RU" dirty="0"/>
              <a:t>Чтобы сохранить природную среду для будущих поколений, необходим комплексный подход к вопросам экологии:</a:t>
            </a:r>
          </a:p>
          <a:p>
            <a:pPr fontAlgn="base"/>
            <a:r>
              <a:rPr lang="ru-RU" dirty="0"/>
              <a:t>1</a:t>
            </a:r>
          </a:p>
          <a:p>
            <a:pPr fontAlgn="base"/>
            <a:r>
              <a:rPr lang="ru-RU" b="1" dirty="0"/>
              <a:t>Разработка законов и заключение международных соглашений</a:t>
            </a:r>
            <a:r>
              <a:rPr lang="ru-RU" dirty="0"/>
              <a:t>. В 1972 году на конференции Организации Объединенных наций, посвященной проблемам окружающей среды, была принята Стокгольмская декларация. Она утвердила 26 экологических принципов, которым должны следовать все государства. В их числе были принципы, касающиеся защиты и рационального использования </a:t>
            </a:r>
            <a:r>
              <a:rPr lang="ru-RU" dirty="0" err="1"/>
              <a:t>невосполняемых</a:t>
            </a:r>
            <a:r>
              <a:rPr lang="ru-RU" dirty="0"/>
              <a:t> ресурсов, прекращения или ограничения выбросов в атмосферу токсичных веществ.</a:t>
            </a:r>
          </a:p>
          <a:p>
            <a:pPr fontAlgn="base"/>
            <a:r>
              <a:rPr lang="ru-RU" dirty="0"/>
              <a:t>2</a:t>
            </a:r>
          </a:p>
          <a:p>
            <a:pPr fontAlgn="base"/>
            <a:r>
              <a:rPr lang="ru-RU" b="1" dirty="0"/>
              <a:t>Выделение средств на восстановление экологии</a:t>
            </a:r>
            <a:r>
              <a:rPr lang="ru-RU" dirty="0"/>
              <a:t>. ООН объявила 2021–2030 годы десятилетием восстановления экосистем и борьбы с изменением климата. Одно из направлений этого движения — повышение плодородия почв. По оценкам специалистов, более 2 млрд га вырубленных лесов и деградированных земель можно восстановить и использовать в сельскохозяйственных целях.</a:t>
            </a:r>
          </a:p>
          <a:p>
            <a:pPr fontAlgn="base"/>
            <a:r>
              <a:rPr lang="ru-RU" dirty="0"/>
              <a:t>3</a:t>
            </a:r>
          </a:p>
          <a:p>
            <a:pPr fontAlgn="base"/>
            <a:r>
              <a:rPr lang="ru-RU" b="1" dirty="0"/>
              <a:t>Технологии как способ решения экологических проблем</a:t>
            </a:r>
            <a:r>
              <a:rPr lang="ru-RU" dirty="0"/>
              <a:t>. Применение новых технологий, в том числе усовершенствованных очистных сооружений и электростанций, работающих на энергии из альтернативных источников (солнца, ветра и других), позволит свести к минимуму загрязнение окружающей среды.</a:t>
            </a:r>
          </a:p>
        </p:txBody>
      </p:sp>
      <p:pic>
        <p:nvPicPr>
          <p:cNvPr id="8194" name="Picture 2" descr="Глобальные экологические проблемы и пути их решен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77924"/>
            <a:ext cx="5181600" cy="344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53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 и ответьте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Какие меры предпринимает человечество для того, чтобы сохранить природную среду для будущих поколений?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Какая новая технология,  позволит свести к минимуму загрязнение окружающей среды?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Для чего нужно озеленять придомовые территории в населенных пунктах?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57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текстом 9 класс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Тяжелые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металлы, при длительном поступлении с пищей могут накапливаться в организме, вызывая отдаленные последствия. Небольшие количества металлов могут выводиться с мочой, потом, калом, но также они имеют способность задерживаться в различных тканях, в костях и крови, способствовать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рака желудочно-кишечного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тракта, снижению иммунитета, задержке умственного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 обладают тератогенным действием.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Мышьяк и свинец при накоплении в организме способны оказывать мутагенное и канцерогенное действия.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тяжелые металлы опасны?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тяжелые металлы могут попасть в организм человека?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каких продуктах питания могут содержаться тяжелые металлы?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обезопасить?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10 класс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«Критерии вида»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2900" dirty="0"/>
              <a:t>Длина тела </a:t>
            </a:r>
            <a:r>
              <a:rPr lang="ru-RU" sz="2900" dirty="0">
                <a:hlinkClick r:id="rId2" tooltip="Самец"/>
              </a:rPr>
              <a:t>самца</a:t>
            </a:r>
            <a:r>
              <a:rPr lang="ru-RU" sz="2900" dirty="0"/>
              <a:t> до 3 </a:t>
            </a:r>
            <a:r>
              <a:rPr lang="ru-RU" sz="2900" dirty="0">
                <a:hlinkClick r:id="rId3" tooltip="Метр"/>
              </a:rPr>
              <a:t>м</a:t>
            </a:r>
            <a:r>
              <a:rPr lang="ru-RU" sz="2900" dirty="0"/>
              <a:t>, высота в холке до 2,3 м, длина </a:t>
            </a:r>
            <a:r>
              <a:rPr lang="ru-RU" sz="2900" dirty="0">
                <a:hlinkClick r:id="rId4" tooltip="Хвост"/>
              </a:rPr>
              <a:t>хвоста</a:t>
            </a:r>
            <a:r>
              <a:rPr lang="ru-RU" sz="2900" dirty="0"/>
              <a:t> 12—13 </a:t>
            </a:r>
            <a:r>
              <a:rPr lang="ru-RU" sz="2900" dirty="0">
                <a:hlinkClick r:id="rId5" tooltip="Сантиметр"/>
              </a:rPr>
              <a:t>см</a:t>
            </a:r>
            <a:r>
              <a:rPr lang="ru-RU" sz="2900" baseline="30000" dirty="0">
                <a:hlinkClick r:id="rId6"/>
              </a:rPr>
              <a:t>[5]</a:t>
            </a:r>
            <a:r>
              <a:rPr lang="ru-RU" sz="2900" dirty="0"/>
              <a:t>; </a:t>
            </a:r>
            <a:r>
              <a:rPr lang="ru-RU" sz="2900" dirty="0">
                <a:hlinkClick r:id="rId7" tooltip="Масса"/>
              </a:rPr>
              <a:t>масса</a:t>
            </a:r>
            <a:r>
              <a:rPr lang="ru-RU" sz="2900" dirty="0"/>
              <a:t> 360—600 </a:t>
            </a:r>
            <a:r>
              <a:rPr lang="ru-RU" sz="2900" dirty="0">
                <a:hlinkClick r:id="rId8" tooltip="Килограмм"/>
              </a:rPr>
              <a:t>кг</a:t>
            </a:r>
            <a:r>
              <a:rPr lang="ru-RU" sz="2900" dirty="0"/>
              <a:t>; на </a:t>
            </a:r>
            <a:r>
              <a:rPr lang="ru-RU" sz="2900" dirty="0">
                <a:hlinkClick r:id="rId9" tooltip="Дальний Восток"/>
              </a:rPr>
              <a:t>Дальнем Востоке</a:t>
            </a:r>
            <a:r>
              <a:rPr lang="ru-RU" sz="2900" dirty="0"/>
              <a:t> России и в Канаде — до 655 кг. </a:t>
            </a:r>
            <a:r>
              <a:rPr lang="ru-RU" sz="2900" dirty="0">
                <a:hlinkClick r:id="rId10" tooltip="Самка"/>
              </a:rPr>
              <a:t>Самки</a:t>
            </a:r>
            <a:r>
              <a:rPr lang="ru-RU" sz="2900" dirty="0"/>
              <a:t> меньше. По внешнему облику лось заметно отличается от других оленевых. </a:t>
            </a:r>
            <a:r>
              <a:rPr lang="ru-RU" sz="2900" dirty="0">
                <a:hlinkClick r:id="rId11" tooltip="Туловище"/>
              </a:rPr>
              <a:t>Туловище</a:t>
            </a:r>
            <a:r>
              <a:rPr lang="ru-RU" sz="2900" dirty="0"/>
              <a:t> и </a:t>
            </a:r>
            <a:r>
              <a:rPr lang="ru-RU" sz="2900" dirty="0">
                <a:hlinkClick r:id="rId12" tooltip="Шея"/>
              </a:rPr>
              <a:t>шея</a:t>
            </a:r>
            <a:r>
              <a:rPr lang="ru-RU" sz="2900" dirty="0"/>
              <a:t> у него короткие, холка высокая, в виде </a:t>
            </a:r>
            <a:r>
              <a:rPr lang="ru-RU" sz="2900" dirty="0">
                <a:hlinkClick r:id="rId13" tooltip="Горб"/>
              </a:rPr>
              <a:t>горба</a:t>
            </a:r>
            <a:r>
              <a:rPr lang="ru-RU" sz="2900" dirty="0"/>
              <a:t>. Ноги сильно вытянутые, поэтому, чтобы напиться, лось вынужден заходить глубоко в воду или становиться на запястья.</a:t>
            </a:r>
          </a:p>
          <a:p>
            <a:r>
              <a:rPr lang="ru-RU" sz="2900" dirty="0"/>
              <a:t>Лось распространён в </a:t>
            </a:r>
            <a:r>
              <a:rPr lang="ru-RU" sz="2900" dirty="0">
                <a:hlinkClick r:id="rId14" tooltip="Лес"/>
              </a:rPr>
              <a:t>лесной</a:t>
            </a:r>
            <a:r>
              <a:rPr lang="ru-RU" sz="2900" dirty="0"/>
              <a:t> зоне Северного полушария, реже в лесотундре, лесостепи и на окраинах </a:t>
            </a:r>
            <a:r>
              <a:rPr lang="ru-RU" sz="2900" u="sng" dirty="0">
                <a:hlinkClick r:id="rId15"/>
              </a:rPr>
              <a:t>степной зоны</a:t>
            </a:r>
            <a:r>
              <a:rPr lang="ru-RU" sz="2900" dirty="0"/>
              <a:t>. Лоси населяют различные леса, заросли ивняков по берегам степных рек и озёр, в </a:t>
            </a:r>
            <a:r>
              <a:rPr lang="ru-RU" sz="2900" dirty="0">
                <a:hlinkClick r:id="rId16" tooltip="Лесотундра"/>
              </a:rPr>
              <a:t>лесотундре</a:t>
            </a:r>
            <a:r>
              <a:rPr lang="ru-RU" sz="2900" dirty="0"/>
              <a:t> держатся по березнякам и осинникам. В </a:t>
            </a:r>
            <a:r>
              <a:rPr lang="ru-RU" sz="2900" dirty="0">
                <a:hlinkClick r:id="rId15" tooltip="Степь"/>
              </a:rPr>
              <a:t>степи</a:t>
            </a:r>
            <a:r>
              <a:rPr lang="ru-RU" sz="2900" dirty="0"/>
              <a:t> и </a:t>
            </a:r>
            <a:r>
              <a:rPr lang="ru-RU" sz="2900" dirty="0">
                <a:hlinkClick r:id="rId17" tooltip="Тундра"/>
              </a:rPr>
              <a:t>тундре</a:t>
            </a:r>
            <a:r>
              <a:rPr lang="ru-RU" sz="2900" dirty="0"/>
              <a:t> летом встречаются и вдали от леса, иногда на сотни километров. Большое значение для лосей имеет наличие болот, тихих рек и озёр, где летом они кормятся водной растительностью и спасаются от жары. Зимой для лося необходимы смешанные и хвойные леса с густым </a:t>
            </a:r>
            <a:r>
              <a:rPr lang="ru-RU" sz="2900" dirty="0">
                <a:hlinkClick r:id="rId18" tooltip="Подлесок"/>
              </a:rPr>
              <a:t>подлеском</a:t>
            </a:r>
            <a:r>
              <a:rPr lang="ru-RU" sz="2900" dirty="0"/>
              <a:t>. В той части </a:t>
            </a:r>
            <a:r>
              <a:rPr lang="ru-RU" sz="2900" dirty="0">
                <a:hlinkClick r:id="rId19" tooltip="Ареал"/>
              </a:rPr>
              <a:t>ареала</a:t>
            </a:r>
            <a:r>
              <a:rPr lang="ru-RU" sz="2900" dirty="0"/>
              <a:t>, где высота снежного покрова не более 30—50 см, лоси живут оседло; там, где она достигает 70 см, на зиму совершают переходы в менее снежные районы. Переход к местам зимовок идёт постепенно и продолжается с октября по декабрь — январь.</a:t>
            </a:r>
          </a:p>
          <a:p>
            <a:r>
              <a:rPr lang="ru-RU" sz="2900" dirty="0"/>
              <a:t>Самцы и холостые самки живут поодиночке или небольшими группами по 3—4 животных. Летом и зимой взрослые самки ходят с лосятами, образуя группы из 3—4 голов, иногда к ним присоединяются самцы и холостые самки, образуя </a:t>
            </a:r>
            <a:r>
              <a:rPr lang="ru-RU" sz="2900" u="sng" dirty="0">
                <a:hlinkClick r:id="rId20" tooltip="Стадо"/>
              </a:rPr>
              <a:t>стадо</a:t>
            </a:r>
            <a:r>
              <a:rPr lang="ru-RU" sz="2900" dirty="0"/>
              <a:t> в 5—8 голов. Весной эти стада распадаются.</a:t>
            </a:r>
          </a:p>
          <a:p>
            <a:r>
              <a:rPr lang="ru-RU" sz="2900" u="sng" dirty="0">
                <a:hlinkClick r:id="rId21" tooltip="Гон (биология)"/>
              </a:rPr>
              <a:t>Гон</a:t>
            </a:r>
            <a:r>
              <a:rPr lang="ru-RU" sz="2900" dirty="0"/>
              <a:t> у лося происходит в тот же сезон, что у </a:t>
            </a:r>
            <a:r>
              <a:rPr lang="ru-RU" sz="2900" u="sng" dirty="0">
                <a:hlinkClick r:id="rId22" tooltip="Оленевые"/>
              </a:rPr>
              <a:t>оленя</a:t>
            </a:r>
            <a:r>
              <a:rPr lang="ru-RU" sz="2900" dirty="0"/>
              <a:t>, — в сентябре—октябре и сопровождается характерным глухим рёвом самцов («стоном»). Во время гона самцы и самки возбуждены и агрессивны, могут напасть даже на человека. Самцы устраивают поединки, иногда до </a:t>
            </a:r>
            <a:r>
              <a:rPr lang="ru-RU" sz="2900" u="sng" dirty="0">
                <a:hlinkClick r:id="rId23" tooltip="Смерть"/>
              </a:rPr>
              <a:t>смерти</a:t>
            </a:r>
            <a:r>
              <a:rPr lang="ru-RU" sz="2900" dirty="0"/>
              <a:t>. В отличие от большинства оленей, лось — условный моногам, редко спаривается более чем с одной самкой.</a:t>
            </a:r>
          </a:p>
          <a:p>
            <a:r>
              <a:rPr lang="ru-RU" sz="2900" u="sng" dirty="0">
                <a:hlinkClick r:id="rId24" tooltip="Беременность млекопитающих"/>
              </a:rPr>
              <a:t>Беременность</a:t>
            </a:r>
            <a:r>
              <a:rPr lang="ru-RU" sz="2900" dirty="0"/>
              <a:t> у лосихи длится 225—240 дней, </a:t>
            </a:r>
            <a:r>
              <a:rPr lang="ru-RU" sz="2900" u="sng" dirty="0">
                <a:hlinkClick r:id="rId25" tooltip="Отёл (страница отсутствует)"/>
              </a:rPr>
              <a:t>отёл</a:t>
            </a:r>
            <a:r>
              <a:rPr lang="ru-RU" sz="2900" dirty="0"/>
              <a:t> растянут с апреля по июнь. В </a:t>
            </a:r>
            <a:r>
              <a:rPr lang="ru-RU" sz="2900" u="sng" dirty="0">
                <a:hlinkClick r:id="rId26" tooltip="Роды"/>
              </a:rPr>
              <a:t>помёте</a:t>
            </a:r>
            <a:r>
              <a:rPr lang="ru-RU" sz="2900" dirty="0"/>
              <a:t> обычно один лосёнок; старые самки могут рожать двойни. Окраска новорождённого светло-рыжая, без белых пятен, характерных для оленей. Лосята могут вставать через несколько минут после рождения, через 3 дня свободно передвигаются. Молочное кормление продолжается 3,5—4 месяца; </a:t>
            </a:r>
            <a:r>
              <a:rPr lang="ru-RU" sz="2900" u="sng" dirty="0">
                <a:hlinkClick r:id="rId27" tooltip="Лосиное молоко"/>
              </a:rPr>
              <a:t>молоко лосихи</a:t>
            </a:r>
            <a:r>
              <a:rPr lang="ru-RU" sz="2900" dirty="0"/>
              <a:t> имеет жирность 8—13 %, то есть в 3—4 раза жирнее коровьего, и содержит в 5 раз больше белков (12—16 %).</a:t>
            </a:r>
          </a:p>
          <a:p>
            <a:r>
              <a:rPr lang="ru-RU" sz="2900" dirty="0"/>
              <a:t>Половозрелыми лоси становятся в 2 года. После 12 лет лось начинает стареть; в природе лосей старше 10 лет не более 3 %. В неволе доживают до 20—22 лет.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991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а &quot;Спасибо за внимание&quot; для презентаций (35 фото) • Прикольные  картинки и юмор | Презентация, Картинки, Винтажные плакаты дисней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91" y="0"/>
            <a:ext cx="11446135" cy="7175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14732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884D355056F24DA4AA7D99BBF111C2" ma:contentTypeVersion="0" ma:contentTypeDescription="Создание документа." ma:contentTypeScope="" ma:versionID="af1c5732ce153fa95628f774ec24bbe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4AC69FD-BDEA-4069-A5DC-1BFF8967EEB8}"/>
</file>

<file path=customXml/itemProps2.xml><?xml version="1.0" encoding="utf-8"?>
<ds:datastoreItem xmlns:ds="http://schemas.openxmlformats.org/officeDocument/2006/customXml" ds:itemID="{255A133E-C956-4E16-9A8F-375496B1DE7C}"/>
</file>

<file path=customXml/itemProps3.xml><?xml version="1.0" encoding="utf-8"?>
<ds:datastoreItem xmlns:ds="http://schemas.openxmlformats.org/officeDocument/2006/customXml" ds:itemID="{AF08A467-EF49-42E1-8DA4-FBEF594DC540}"/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448</Words>
  <Application>Microsoft Office PowerPoint</Application>
  <PresentationFormat>Широкоэкранный</PresentationFormat>
  <Paragraphs>73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Экологическое воспитание на уроках  биологии и химии</vt:lpstr>
      <vt:lpstr>Акутуальность</vt:lpstr>
      <vt:lpstr>Экологическое сознание</vt:lpstr>
      <vt:lpstr>Экологическое сознание и поведение</vt:lpstr>
      <vt:lpstr>Задания 5 класс</vt:lpstr>
      <vt:lpstr>Задание  6 класс</vt:lpstr>
      <vt:lpstr>Задание 7 класс</vt:lpstr>
      <vt:lpstr>Задание 7 класс: «Вставь пропущенное слово»</vt:lpstr>
      <vt:lpstr>Текст для проверки</vt:lpstr>
      <vt:lpstr>Задания 8 класс тема: «Кожа»</vt:lpstr>
      <vt:lpstr>Задания 8 класс  тема: « Важнейшие оксиды»</vt:lpstr>
      <vt:lpstr>Работа с текстом   9 класс</vt:lpstr>
      <vt:lpstr>Прочитайте текст и ответьте на вопросы:</vt:lpstr>
      <vt:lpstr>Работа с текстом 9 класс</vt:lpstr>
      <vt:lpstr>Биология 10 класс тема: «Критерии вида»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Экологическое воспитание на уроках биологии и химии</dc:title>
  <dc:creator>Учетная запись Майкрософт</dc:creator>
  <cp:lastModifiedBy>Учетная запись Майкрософт</cp:lastModifiedBy>
  <cp:revision>14</cp:revision>
  <dcterms:created xsi:type="dcterms:W3CDTF">2022-08-21T03:08:28Z</dcterms:created>
  <dcterms:modified xsi:type="dcterms:W3CDTF">2022-08-21T17:23:19Z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0x010100C2884D355056F24DA4AA7D99BBF111C2</vt:lpwstr>
  </property>
</Properties>
</file>