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wav" ContentType="audio/x-wav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95" r:id="rId2"/>
    <p:sldId id="279" r:id="rId3"/>
    <p:sldId id="282" r:id="rId4"/>
    <p:sldId id="283" r:id="rId5"/>
    <p:sldId id="284" r:id="rId6"/>
    <p:sldId id="285" r:id="rId7"/>
    <p:sldId id="288" r:id="rId8"/>
    <p:sldId id="286" r:id="rId9"/>
    <p:sldId id="287" r:id="rId10"/>
    <p:sldId id="291" r:id="rId11"/>
    <p:sldId id="292" r:id="rId12"/>
    <p:sldId id="277" r:id="rId13"/>
    <p:sldId id="293" r:id="rId14"/>
    <p:sldId id="294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9900CC"/>
    <a:srgbClr val="06B355"/>
    <a:srgbClr val="00F2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94" autoAdjust="0"/>
  </p:normalViewPr>
  <p:slideViewPr>
    <p:cSldViewPr snapToGrid="0" showGuides="1">
      <p:cViewPr varScale="1">
        <p:scale>
          <a:sx n="66" d="100"/>
          <a:sy n="66" d="100"/>
        </p:scale>
        <p:origin x="644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693BC-6F19-43F8-B23F-8A39AC369561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E95FFB-BA98-42A6-897B-9B1BD515E8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159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E95FFB-BA98-42A6-897B-9B1BD515E83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568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C05D88-7585-46D5-B5BC-8924BE5A5C7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184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AA45D-10F0-4C84-AD50-AF7211CEC8E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076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AA45D-10F0-4C84-AD50-AF7211CEC8E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88380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AA45D-10F0-4C84-AD50-AF7211CEC8E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474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AA45D-10F0-4C84-AD50-AF7211CEC8E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983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AA45D-10F0-4C84-AD50-AF7211CEC8E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00124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AA45D-10F0-4C84-AD50-AF7211CEC8ED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23552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AA45D-10F0-4C84-AD50-AF7211CEC8ED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6137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AA45D-10F0-4C84-AD50-AF7211CEC8ED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02286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AA45D-10F0-4C84-AD50-AF7211CEC8ED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79046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AA45D-10F0-4C84-AD50-AF7211CEC8E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1383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AA45D-10F0-4C84-AD50-AF7211CEC8ED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6811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AA45D-10F0-4C84-AD50-AF7211CEC8ED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683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ABB91-1652-483F-99D9-02AE80C67A50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7040E-20E2-454F-8BFB-8EB3BA8616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835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ABB91-1652-483F-99D9-02AE80C67A50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7040E-20E2-454F-8BFB-8EB3BA8616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893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ABB91-1652-483F-99D9-02AE80C67A50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7040E-20E2-454F-8BFB-8EB3BA8616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694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ABB91-1652-483F-99D9-02AE80C67A50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7040E-20E2-454F-8BFB-8EB3BA8616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004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ABB91-1652-483F-99D9-02AE80C67A50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7040E-20E2-454F-8BFB-8EB3BA8616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869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ABB91-1652-483F-99D9-02AE80C67A50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7040E-20E2-454F-8BFB-8EB3BA8616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703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ABB91-1652-483F-99D9-02AE80C67A50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7040E-20E2-454F-8BFB-8EB3BA8616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898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ABB91-1652-483F-99D9-02AE80C67A50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7040E-20E2-454F-8BFB-8EB3BA8616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998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ABB91-1652-483F-99D9-02AE80C67A50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7040E-20E2-454F-8BFB-8EB3BA8616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224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ABB91-1652-483F-99D9-02AE80C67A50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7040E-20E2-454F-8BFB-8EB3BA8616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25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ABB91-1652-483F-99D9-02AE80C67A50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7040E-20E2-454F-8BFB-8EB3BA8616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520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ABB91-1652-483F-99D9-02AE80C67A50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7040E-20E2-454F-8BFB-8EB3BA8616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304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22176" y="940106"/>
            <a:ext cx="3347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n w="1905"/>
                <a:solidFill>
                  <a:schemeClr val="accent6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pitchFamily="34" charset="0"/>
              </a:rPr>
              <a:t>Дидактическая игра</a:t>
            </a:r>
            <a:endParaRPr lang="ru-RU" sz="2800" b="1" dirty="0">
              <a:ln w="1905"/>
              <a:solidFill>
                <a:schemeClr val="accent6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1521" y="4145604"/>
            <a:ext cx="2928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905"/>
                <a:solidFill>
                  <a:schemeClr val="accent6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pitchFamily="34" charset="0"/>
              </a:rPr>
              <a:t>Предмет: технология</a:t>
            </a:r>
          </a:p>
          <a:p>
            <a:pPr algn="ctr"/>
            <a:r>
              <a:rPr lang="ru-RU" sz="2000" b="1" dirty="0" smtClean="0">
                <a:ln w="1905"/>
                <a:solidFill>
                  <a:schemeClr val="accent6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pitchFamily="34" charset="0"/>
              </a:rPr>
              <a:t>Класс: </a:t>
            </a:r>
            <a:r>
              <a:rPr lang="ru-RU" sz="2000" b="1" dirty="0" smtClean="0">
                <a:ln w="1905"/>
                <a:solidFill>
                  <a:schemeClr val="accent6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pitchFamily="34" charset="0"/>
              </a:rPr>
              <a:t>5</a:t>
            </a:r>
            <a:endParaRPr lang="ru-RU" sz="2000" b="1" dirty="0">
              <a:ln w="1905"/>
              <a:solidFill>
                <a:schemeClr val="accent6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88823" y="5687775"/>
            <a:ext cx="70143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905"/>
                <a:solidFill>
                  <a:schemeClr val="accent6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pitchFamily="34" charset="0"/>
              </a:rPr>
              <a:t>Гумарова Марина Николаевна</a:t>
            </a:r>
            <a:endParaRPr lang="ru-RU" sz="2400" b="1" dirty="0" smtClean="0">
              <a:ln w="1905"/>
              <a:solidFill>
                <a:schemeClr val="accent6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Arial" pitchFamily="34" charset="0"/>
            </a:endParaRPr>
          </a:p>
          <a:p>
            <a:pPr algn="ctr"/>
            <a:r>
              <a:rPr lang="ru-RU" sz="2400" b="1" dirty="0" smtClean="0">
                <a:ln w="1905"/>
                <a:solidFill>
                  <a:schemeClr val="accent6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pitchFamily="34" charset="0"/>
              </a:rPr>
              <a:t> учитель технологии МБОУ </a:t>
            </a:r>
            <a:r>
              <a:rPr lang="ru-RU" sz="2400" b="1" dirty="0" smtClean="0">
                <a:ln w="1905"/>
                <a:solidFill>
                  <a:schemeClr val="accent6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pitchFamily="34" charset="0"/>
              </a:rPr>
              <a:t>«СОШ </a:t>
            </a:r>
            <a:r>
              <a:rPr lang="ru-RU" sz="2400" b="1" dirty="0" err="1" smtClean="0">
                <a:ln w="1905"/>
                <a:solidFill>
                  <a:schemeClr val="accent6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pitchFamily="34" charset="0"/>
              </a:rPr>
              <a:t>п.Мариец</a:t>
            </a:r>
            <a:r>
              <a:rPr lang="ru-RU" sz="2400" b="1" dirty="0" smtClean="0">
                <a:ln w="1905"/>
                <a:solidFill>
                  <a:schemeClr val="accent6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pitchFamily="34" charset="0"/>
              </a:rPr>
              <a:t>»</a:t>
            </a:r>
            <a:endParaRPr lang="ru-RU" sz="2400" b="1" dirty="0">
              <a:ln w="1905"/>
              <a:solidFill>
                <a:schemeClr val="accent6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Arial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9009642" y="2713892"/>
            <a:ext cx="2090663" cy="2650369"/>
            <a:chOff x="9009642" y="2713892"/>
            <a:chExt cx="2090663" cy="2650369"/>
          </a:xfrm>
        </p:grpSpPr>
        <p:sp>
          <p:nvSpPr>
            <p:cNvPr id="15" name="ап"/>
            <p:cNvSpPr txBox="1"/>
            <p:nvPr/>
          </p:nvSpPr>
          <p:spPr>
            <a:xfrm>
              <a:off x="9484524" y="4145604"/>
              <a:ext cx="926618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sz="500" kern="1200" dirty="0">
                  <a:solidFill>
                    <a:srgbClr val="66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Это моя работа</a:t>
              </a:r>
              <a:r>
                <a:rPr lang="ru-RU" sz="500" kern="1200" dirty="0" smtClean="0">
                  <a:solidFill>
                    <a:srgbClr val="66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!  Л.Г.В</a:t>
              </a:r>
              <a:r>
                <a:rPr lang="ru-RU" sz="500" kern="1200" dirty="0">
                  <a:solidFill>
                    <a:srgbClr val="9900CC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500" dirty="0">
                <a:solidFill>
                  <a:srgbClr val="99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pic>
          <p:nvPicPr>
            <p:cNvPr id="13" name="Рисунок 2"/>
            <p:cNvPicPr>
              <a:picLocks noChangeAspect="1"/>
            </p:cNvPicPr>
            <p:nvPr/>
          </p:nvPicPr>
          <p:blipFill>
            <a:blip r:embed="rId4" cstate="screen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9009642" y="2713892"/>
              <a:ext cx="2090663" cy="2650369"/>
            </a:xfrm>
            <a:prstGeom prst="rect">
              <a:avLst/>
            </a:prstGeom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</p:spPr>
        </p:pic>
      </p:grpSp>
      <p:sp>
        <p:nvSpPr>
          <p:cNvPr id="14" name="имя"/>
          <p:cNvSpPr/>
          <p:nvPr/>
        </p:nvSpPr>
        <p:spPr>
          <a:xfrm>
            <a:off x="1578243" y="1768517"/>
            <a:ext cx="9035514" cy="1008112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solidFill>
                  <a:srgbClr val="FFC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4400" b="1" dirty="0" smtClean="0">
                <a:ln w="11430"/>
                <a:solidFill>
                  <a:srgbClr val="FFC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екстильные материалы</a:t>
            </a:r>
            <a:endParaRPr lang="ru-RU" sz="4400" b="1" dirty="0">
              <a:ln w="11430"/>
              <a:solidFill>
                <a:srgbClr val="FFC0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91756" y="3211598"/>
            <a:ext cx="3608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n w="1905"/>
                <a:solidFill>
                  <a:schemeClr val="accent6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pitchFamily="34" charset="0"/>
              </a:rPr>
              <a:t>(тренажёр-раскраска)</a:t>
            </a:r>
            <a:endParaRPr lang="ru-RU" sz="2800" b="1" dirty="0">
              <a:ln w="1905"/>
              <a:solidFill>
                <a:schemeClr val="accent6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Arial" pitchFamily="34" charset="0"/>
            </a:endParaRPr>
          </a:p>
        </p:txBody>
      </p:sp>
      <p:pic>
        <p:nvPicPr>
          <p:cNvPr id="11" name="Рисунок 1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695" y="2751310"/>
            <a:ext cx="2003817" cy="2540271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2" name="Picture 2" descr="D:\ГалиЛар\3_МОЁ ПОРТФОЛИО\1_мои Публикации\Педсовет\Баннер-логотип\логотип_р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88" y="314877"/>
            <a:ext cx="790374" cy="80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hlinkClick r:id="" action="ppaction://noaction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0305" y="314877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17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сведения 2">
            <a:hlinkClick r:id="" action="ppaction://noaction" highlightClick="1"/>
          </p:cNvPr>
          <p:cNvSpPr>
            <a:spLocks noChangeAspect="1"/>
          </p:cNvSpPr>
          <p:nvPr/>
        </p:nvSpPr>
        <p:spPr>
          <a:xfrm flipH="1">
            <a:off x="491469" y="424557"/>
            <a:ext cx="612068" cy="612000"/>
          </a:xfrm>
          <a:prstGeom prst="actionButtonInformation">
            <a:avLst/>
          </a:prstGeom>
          <a:solidFill>
            <a:schemeClr val="accent6">
              <a:lumMod val="60000"/>
              <a:lumOff val="40000"/>
            </a:schemeClr>
          </a:solidFill>
          <a:ln w="25400"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множение 3">
            <a:hlinkClick r:id="" action="ppaction://hlinkshowjump?jump=endshow"/>
          </p:cNvPr>
          <p:cNvSpPr>
            <a:spLocks noChangeAspect="1"/>
          </p:cNvSpPr>
          <p:nvPr/>
        </p:nvSpPr>
        <p:spPr>
          <a:xfrm flipH="1">
            <a:off x="11111909" y="316557"/>
            <a:ext cx="720080" cy="720000"/>
          </a:xfrm>
          <a:prstGeom prst="mathMultiply">
            <a:avLst/>
          </a:prstGeom>
          <a:solidFill>
            <a:schemeClr val="accent6">
              <a:lumMod val="75000"/>
            </a:schemeClr>
          </a:solidFill>
          <a:ln w="25400"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798429" y="1404175"/>
            <a:ext cx="6131411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cs typeface="Arial" panose="020B0604020202020204" pitchFamily="34" charset="0"/>
              </a:rPr>
              <a:t>Друзья!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cs typeface="Arial" panose="020B0604020202020204" pitchFamily="34" charset="0"/>
              </a:rPr>
              <a:t>Помогите моднице Машеньке </a:t>
            </a:r>
          </a:p>
          <a:p>
            <a:pPr algn="ctr">
              <a:spcAft>
                <a:spcPts val="1200"/>
              </a:spcAft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cs typeface="Arial" panose="020B0604020202020204" pitchFamily="34" charset="0"/>
              </a:rPr>
              <a:t>приукрасить себя.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cs typeface="Arial" panose="020B0604020202020204" pitchFamily="34" charset="0"/>
              </a:rPr>
              <a:t>Для этого вам надо выбрать правильные ответы о производстве текстильных материалов и картинка постепенно </a:t>
            </a:r>
          </a:p>
          <a:p>
            <a:pPr algn="ctr">
              <a:spcAft>
                <a:spcPts val="1200"/>
              </a:spcAft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cs typeface="Arial" panose="020B0604020202020204" pitchFamily="34" charset="0"/>
              </a:rPr>
              <a:t>станет цветной. 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effectLst>
                <a:glow rad="101600">
                  <a:schemeClr val="bg1">
                    <a:alpha val="40000"/>
                  </a:schemeClr>
                </a:glo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400523" y="4659238"/>
            <a:ext cx="10804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cs typeface="Arial" panose="020B0604020202020204" pitchFamily="34" charset="0"/>
              </a:rPr>
              <a:t>Удачи!</a:t>
            </a:r>
            <a:endParaRPr lang="ru-RU" b="1" dirty="0">
              <a:solidFill>
                <a:schemeClr val="accent6">
                  <a:lumMod val="75000"/>
                </a:schemeClr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</a:endParaRPr>
          </a:p>
        </p:txBody>
      </p:sp>
      <p:sp>
        <p:nvSpPr>
          <p:cNvPr id="9" name="Стрелка вправо">
            <a:hlinkClick r:id="" action="ppaction://hlinkshowjump?jump=nextslide"/>
          </p:cNvPr>
          <p:cNvSpPr/>
          <p:nvPr/>
        </p:nvSpPr>
        <p:spPr>
          <a:xfrm>
            <a:off x="11441723" y="6253197"/>
            <a:ext cx="386861" cy="288280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446" y="1128423"/>
            <a:ext cx="3855120" cy="488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99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66" y="457198"/>
            <a:ext cx="4571997" cy="5795997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16" name="Рисунок 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67" y="457199"/>
            <a:ext cx="4571997" cy="5795996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grpSp>
        <p:nvGrpSpPr>
          <p:cNvPr id="10" name="Группа 1"/>
          <p:cNvGrpSpPr/>
          <p:nvPr/>
        </p:nvGrpSpPr>
        <p:grpSpPr>
          <a:xfrm>
            <a:off x="5064364" y="2115383"/>
            <a:ext cx="7020000" cy="1440000"/>
            <a:chOff x="5064364" y="2232613"/>
            <a:chExt cx="7020000" cy="1440000"/>
          </a:xfrm>
        </p:grpSpPr>
        <p:pic>
          <p:nvPicPr>
            <p:cNvPr id="5" name="рамка 1"/>
            <p:cNvPicPr preferRelativeResize="0">
              <a:picLocks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4364" y="2232613"/>
              <a:ext cx="7020000" cy="1440000"/>
            </a:xfrm>
            <a:prstGeom prst="rect">
              <a:avLst/>
            </a:prstGeom>
          </p:spPr>
        </p:pic>
        <p:sp>
          <p:nvSpPr>
            <p:cNvPr id="6" name="ответ 1"/>
            <p:cNvSpPr txBox="1"/>
            <p:nvPr/>
          </p:nvSpPr>
          <p:spPr>
            <a:xfrm>
              <a:off x="7365397" y="2645558"/>
              <a:ext cx="24627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текстильными</a:t>
              </a:r>
            </a:p>
          </p:txBody>
        </p:sp>
      </p:grpSp>
      <p:grpSp>
        <p:nvGrpSpPr>
          <p:cNvPr id="18" name="Группа 2"/>
          <p:cNvGrpSpPr/>
          <p:nvPr/>
        </p:nvGrpSpPr>
        <p:grpSpPr>
          <a:xfrm>
            <a:off x="5068229" y="3555383"/>
            <a:ext cx="7020000" cy="1440000"/>
            <a:chOff x="5068229" y="3613998"/>
            <a:chExt cx="7020000" cy="1440000"/>
          </a:xfrm>
        </p:grpSpPr>
        <p:pic>
          <p:nvPicPr>
            <p:cNvPr id="7" name="рамка 2"/>
            <p:cNvPicPr preferRelativeResize="0">
              <a:picLocks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3613998"/>
              <a:ext cx="7020000" cy="1440000"/>
            </a:xfrm>
            <a:prstGeom prst="rect">
              <a:avLst/>
            </a:prstGeom>
          </p:spPr>
        </p:pic>
        <p:sp>
          <p:nvSpPr>
            <p:cNvPr id="12" name="ответ 2"/>
            <p:cNvSpPr/>
            <p:nvPr/>
          </p:nvSpPr>
          <p:spPr>
            <a:xfrm>
              <a:off x="7692890" y="4046047"/>
              <a:ext cx="192552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швейными</a:t>
              </a:r>
            </a:p>
          </p:txBody>
        </p:sp>
      </p:grpSp>
      <p:grpSp>
        <p:nvGrpSpPr>
          <p:cNvPr id="19" name="Группа 3"/>
          <p:cNvGrpSpPr/>
          <p:nvPr/>
        </p:nvGrpSpPr>
        <p:grpSpPr>
          <a:xfrm>
            <a:off x="5068229" y="4969042"/>
            <a:ext cx="7020000" cy="1440000"/>
            <a:chOff x="5068229" y="5027657"/>
            <a:chExt cx="7020000" cy="1440000"/>
          </a:xfrm>
        </p:grpSpPr>
        <p:pic>
          <p:nvPicPr>
            <p:cNvPr id="8" name="рамка 3"/>
            <p:cNvPicPr preferRelativeResize="0">
              <a:picLocks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5027657"/>
              <a:ext cx="7020000" cy="1440000"/>
            </a:xfrm>
            <a:prstGeom prst="rect">
              <a:avLst/>
            </a:prstGeom>
          </p:spPr>
        </p:pic>
        <p:sp>
          <p:nvSpPr>
            <p:cNvPr id="13" name="ответ 3"/>
            <p:cNvSpPr txBox="1"/>
            <p:nvPr/>
          </p:nvSpPr>
          <p:spPr>
            <a:xfrm>
              <a:off x="7569404" y="5478561"/>
              <a:ext cx="24320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прядильными</a:t>
              </a:r>
            </a:p>
          </p:txBody>
        </p:sp>
      </p:grpSp>
      <p:sp>
        <p:nvSpPr>
          <p:cNvPr id="17" name="вопрос"/>
          <p:cNvSpPr/>
          <p:nvPr/>
        </p:nvSpPr>
        <p:spPr>
          <a:xfrm>
            <a:off x="5466701" y="904965"/>
            <a:ext cx="6087240" cy="59868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Волокна, из которых изготавливают пряжу, нитки, ткани, называют…</a:t>
            </a:r>
          </a:p>
        </p:txBody>
      </p:sp>
      <p:sp>
        <p:nvSpPr>
          <p:cNvPr id="4" name="рамка-вопрос"/>
          <p:cNvSpPr/>
          <p:nvPr/>
        </p:nvSpPr>
        <p:spPr>
          <a:xfrm>
            <a:off x="5307724" y="472401"/>
            <a:ext cx="6358759" cy="1440000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">
            <a:hlinkClick r:id="" action="ppaction://hlinkshowjump?jump=nextslide"/>
          </p:cNvPr>
          <p:cNvSpPr/>
          <p:nvPr/>
        </p:nvSpPr>
        <p:spPr>
          <a:xfrm>
            <a:off x="11441723" y="6253197"/>
            <a:ext cx="386861" cy="288280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0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66" y="457198"/>
            <a:ext cx="4571997" cy="5795997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16" name="Рисунок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67" y="457199"/>
            <a:ext cx="4571997" cy="5795996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grpSp>
        <p:nvGrpSpPr>
          <p:cNvPr id="10" name="Группа 1"/>
          <p:cNvGrpSpPr/>
          <p:nvPr/>
        </p:nvGrpSpPr>
        <p:grpSpPr>
          <a:xfrm>
            <a:off x="5064364" y="2115383"/>
            <a:ext cx="7020000" cy="1440000"/>
            <a:chOff x="5064364" y="2232613"/>
            <a:chExt cx="7020000" cy="1440000"/>
          </a:xfrm>
        </p:grpSpPr>
        <p:pic>
          <p:nvPicPr>
            <p:cNvPr id="5" name="рамка 1"/>
            <p:cNvPicPr preferRelativeResize="0">
              <a:picLocks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4364" y="2232613"/>
              <a:ext cx="7020000" cy="1440000"/>
            </a:xfrm>
            <a:prstGeom prst="rect">
              <a:avLst/>
            </a:prstGeom>
          </p:spPr>
        </p:pic>
        <p:sp>
          <p:nvSpPr>
            <p:cNvPr id="6" name="ответ 1"/>
            <p:cNvSpPr txBox="1"/>
            <p:nvPr/>
          </p:nvSpPr>
          <p:spPr>
            <a:xfrm>
              <a:off x="7916378" y="2645558"/>
              <a:ext cx="130035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шерсть</a:t>
              </a:r>
            </a:p>
          </p:txBody>
        </p:sp>
      </p:grpSp>
      <p:grpSp>
        <p:nvGrpSpPr>
          <p:cNvPr id="18" name="Группа 2"/>
          <p:cNvGrpSpPr/>
          <p:nvPr/>
        </p:nvGrpSpPr>
        <p:grpSpPr>
          <a:xfrm>
            <a:off x="5068229" y="3555383"/>
            <a:ext cx="7020000" cy="1440000"/>
            <a:chOff x="5068229" y="3613998"/>
            <a:chExt cx="7020000" cy="1440000"/>
          </a:xfrm>
        </p:grpSpPr>
        <p:pic>
          <p:nvPicPr>
            <p:cNvPr id="7" name="рамка 2"/>
            <p:cNvPicPr preferRelativeResize="0">
              <a:picLocks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3613998"/>
              <a:ext cx="7020000" cy="1440000"/>
            </a:xfrm>
            <a:prstGeom prst="rect">
              <a:avLst/>
            </a:prstGeom>
          </p:spPr>
        </p:pic>
        <p:sp>
          <p:nvSpPr>
            <p:cNvPr id="12" name="ответ 2"/>
            <p:cNvSpPr/>
            <p:nvPr/>
          </p:nvSpPr>
          <p:spPr>
            <a:xfrm>
              <a:off x="8079749" y="4046047"/>
              <a:ext cx="100123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 smtClean="0">
                  <a:solidFill>
                    <a:schemeClr val="accent6">
                      <a:lumMod val="75000"/>
                    </a:schemeClr>
                  </a:solidFill>
                </a:rPr>
                <a:t>шёлк</a:t>
              </a:r>
              <a:endParaRPr lang="ru-RU" sz="28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19" name="Группа 3"/>
          <p:cNvGrpSpPr/>
          <p:nvPr/>
        </p:nvGrpSpPr>
        <p:grpSpPr>
          <a:xfrm>
            <a:off x="5068229" y="4969042"/>
            <a:ext cx="7020000" cy="1440000"/>
            <a:chOff x="5068229" y="5027657"/>
            <a:chExt cx="7020000" cy="1440000"/>
          </a:xfrm>
        </p:grpSpPr>
        <p:pic>
          <p:nvPicPr>
            <p:cNvPr id="8" name="рамка 3"/>
            <p:cNvPicPr preferRelativeResize="0">
              <a:picLocks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5027657"/>
              <a:ext cx="7020000" cy="1440000"/>
            </a:xfrm>
            <a:prstGeom prst="rect">
              <a:avLst/>
            </a:prstGeom>
          </p:spPr>
        </p:pic>
        <p:sp>
          <p:nvSpPr>
            <p:cNvPr id="13" name="ответ 3"/>
            <p:cNvSpPr txBox="1"/>
            <p:nvPr/>
          </p:nvSpPr>
          <p:spPr>
            <a:xfrm>
              <a:off x="8202446" y="5478561"/>
              <a:ext cx="75052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>
                  <a:solidFill>
                    <a:schemeClr val="accent6">
                      <a:lumMod val="75000"/>
                    </a:schemeClr>
                  </a:solidFill>
                </a:rPr>
                <a:t>лён</a:t>
              </a:r>
              <a:endParaRPr lang="ru-RU" sz="28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17" name="вопрос"/>
          <p:cNvSpPr/>
          <p:nvPr/>
        </p:nvSpPr>
        <p:spPr>
          <a:xfrm>
            <a:off x="5466701" y="904965"/>
            <a:ext cx="6087240" cy="59868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К волокнам растительного происхождения относится…</a:t>
            </a:r>
          </a:p>
        </p:txBody>
      </p:sp>
      <p:sp>
        <p:nvSpPr>
          <p:cNvPr id="4" name="рамка-вопрос"/>
          <p:cNvSpPr/>
          <p:nvPr/>
        </p:nvSpPr>
        <p:spPr>
          <a:xfrm>
            <a:off x="5307724" y="472401"/>
            <a:ext cx="6358759" cy="1440000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">
            <a:hlinkClick r:id="" action="ppaction://hlinkshowjump?jump=nextslide"/>
          </p:cNvPr>
          <p:cNvSpPr/>
          <p:nvPr/>
        </p:nvSpPr>
        <p:spPr>
          <a:xfrm>
            <a:off x="11441723" y="6253197"/>
            <a:ext cx="386861" cy="288280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3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67" y="457199"/>
            <a:ext cx="4571996" cy="5795996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20" name="Рисунок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66" y="457198"/>
            <a:ext cx="4571997" cy="5795997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grpSp>
        <p:nvGrpSpPr>
          <p:cNvPr id="10" name="Группа 1"/>
          <p:cNvGrpSpPr/>
          <p:nvPr/>
        </p:nvGrpSpPr>
        <p:grpSpPr>
          <a:xfrm>
            <a:off x="5064364" y="2115383"/>
            <a:ext cx="7020000" cy="1440000"/>
            <a:chOff x="5064364" y="2232613"/>
            <a:chExt cx="7020000" cy="1440000"/>
          </a:xfrm>
        </p:grpSpPr>
        <p:pic>
          <p:nvPicPr>
            <p:cNvPr id="5" name="рамка 1"/>
            <p:cNvPicPr preferRelativeResize="0">
              <a:picLocks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4364" y="2232613"/>
              <a:ext cx="7020000" cy="1440000"/>
            </a:xfrm>
            <a:prstGeom prst="rect">
              <a:avLst/>
            </a:prstGeom>
          </p:spPr>
        </p:pic>
        <p:sp>
          <p:nvSpPr>
            <p:cNvPr id="6" name="ответ 1"/>
            <p:cNvSpPr txBox="1"/>
            <p:nvPr/>
          </p:nvSpPr>
          <p:spPr>
            <a:xfrm>
              <a:off x="8010162" y="2645558"/>
              <a:ext cx="11536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>
                  <a:solidFill>
                    <a:schemeClr val="accent6">
                      <a:lumMod val="75000"/>
                    </a:schemeClr>
                  </a:solidFill>
                </a:rPr>
                <a:t>кенаф</a:t>
              </a:r>
              <a:endParaRPr lang="ru-RU" sz="28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18" name="Группа 2"/>
          <p:cNvGrpSpPr/>
          <p:nvPr/>
        </p:nvGrpSpPr>
        <p:grpSpPr>
          <a:xfrm>
            <a:off x="5068229" y="3555383"/>
            <a:ext cx="7020000" cy="1440000"/>
            <a:chOff x="5068229" y="3613998"/>
            <a:chExt cx="7020000" cy="1440000"/>
          </a:xfrm>
        </p:grpSpPr>
        <p:pic>
          <p:nvPicPr>
            <p:cNvPr id="7" name="рамка 2"/>
            <p:cNvPicPr preferRelativeResize="0">
              <a:picLocks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3613998"/>
              <a:ext cx="7020000" cy="1440000"/>
            </a:xfrm>
            <a:prstGeom prst="rect">
              <a:avLst/>
            </a:prstGeom>
          </p:spPr>
        </p:pic>
        <p:sp>
          <p:nvSpPr>
            <p:cNvPr id="12" name="ответ 2"/>
            <p:cNvSpPr/>
            <p:nvPr/>
          </p:nvSpPr>
          <p:spPr>
            <a:xfrm>
              <a:off x="7915627" y="4046047"/>
              <a:ext cx="132921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 smtClean="0">
                  <a:solidFill>
                    <a:schemeClr val="accent6">
                      <a:lumMod val="75000"/>
                    </a:schemeClr>
                  </a:solidFill>
                </a:rPr>
                <a:t>кипрей</a:t>
              </a:r>
              <a:endParaRPr lang="ru-RU" sz="28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19" name="Группа 3"/>
          <p:cNvGrpSpPr/>
          <p:nvPr/>
        </p:nvGrpSpPr>
        <p:grpSpPr>
          <a:xfrm>
            <a:off x="5068229" y="4969042"/>
            <a:ext cx="7020000" cy="1440000"/>
            <a:chOff x="5068229" y="5027657"/>
            <a:chExt cx="7020000" cy="1440000"/>
          </a:xfrm>
        </p:grpSpPr>
        <p:pic>
          <p:nvPicPr>
            <p:cNvPr id="8" name="рамка 3"/>
            <p:cNvPicPr preferRelativeResize="0">
              <a:picLocks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5027657"/>
              <a:ext cx="7020000" cy="1440000"/>
            </a:xfrm>
            <a:prstGeom prst="rect">
              <a:avLst/>
            </a:prstGeom>
          </p:spPr>
        </p:pic>
        <p:sp>
          <p:nvSpPr>
            <p:cNvPr id="13" name="ответ 3"/>
            <p:cNvSpPr txBox="1"/>
            <p:nvPr/>
          </p:nvSpPr>
          <p:spPr>
            <a:xfrm>
              <a:off x="7944540" y="5478561"/>
              <a:ext cx="13086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>
                  <a:solidFill>
                    <a:schemeClr val="accent6">
                      <a:lumMod val="75000"/>
                    </a:schemeClr>
                  </a:solidFill>
                </a:rPr>
                <a:t>капрон</a:t>
              </a:r>
              <a:endParaRPr lang="ru-RU" sz="28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17" name="вопрос"/>
          <p:cNvSpPr/>
          <p:nvPr/>
        </p:nvSpPr>
        <p:spPr>
          <a:xfrm>
            <a:off x="5466701" y="904965"/>
            <a:ext cx="6087240" cy="59868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К волокнам растительного происхождения НЕ относится…</a:t>
            </a:r>
          </a:p>
        </p:txBody>
      </p:sp>
      <p:sp>
        <p:nvSpPr>
          <p:cNvPr id="4" name="рамка-вопрос"/>
          <p:cNvSpPr/>
          <p:nvPr/>
        </p:nvSpPr>
        <p:spPr>
          <a:xfrm>
            <a:off x="5307724" y="472401"/>
            <a:ext cx="6358759" cy="1440000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">
            <a:hlinkClick r:id="" action="ppaction://hlinkshowjump?jump=nextslide"/>
          </p:cNvPr>
          <p:cNvSpPr/>
          <p:nvPr/>
        </p:nvSpPr>
        <p:spPr>
          <a:xfrm>
            <a:off x="11441723" y="6253197"/>
            <a:ext cx="386861" cy="288280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10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66" y="457198"/>
            <a:ext cx="4571997" cy="5795996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16" name="Рисунок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67" y="457199"/>
            <a:ext cx="4571996" cy="5795996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grpSp>
        <p:nvGrpSpPr>
          <p:cNvPr id="10" name="Группа 1"/>
          <p:cNvGrpSpPr/>
          <p:nvPr/>
        </p:nvGrpSpPr>
        <p:grpSpPr>
          <a:xfrm>
            <a:off x="5064364" y="2115383"/>
            <a:ext cx="7020000" cy="1440000"/>
            <a:chOff x="5064364" y="2232613"/>
            <a:chExt cx="7020000" cy="1440000"/>
          </a:xfrm>
        </p:grpSpPr>
        <p:pic>
          <p:nvPicPr>
            <p:cNvPr id="5" name="рамка 1"/>
            <p:cNvPicPr preferRelativeResize="0">
              <a:picLocks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4364" y="2232613"/>
              <a:ext cx="7020000" cy="1440000"/>
            </a:xfrm>
            <a:prstGeom prst="rect">
              <a:avLst/>
            </a:prstGeom>
          </p:spPr>
        </p:pic>
        <p:sp>
          <p:nvSpPr>
            <p:cNvPr id="6" name="ответ 1"/>
            <p:cNvSpPr txBox="1"/>
            <p:nvPr/>
          </p:nvSpPr>
          <p:spPr>
            <a:xfrm>
              <a:off x="7939824" y="2645558"/>
              <a:ext cx="12939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хлопок</a:t>
              </a:r>
            </a:p>
          </p:txBody>
        </p:sp>
      </p:grpSp>
      <p:grpSp>
        <p:nvGrpSpPr>
          <p:cNvPr id="18" name="Группа 2"/>
          <p:cNvGrpSpPr/>
          <p:nvPr/>
        </p:nvGrpSpPr>
        <p:grpSpPr>
          <a:xfrm>
            <a:off x="5068229" y="3555383"/>
            <a:ext cx="7020000" cy="1440000"/>
            <a:chOff x="5068229" y="3613998"/>
            <a:chExt cx="7020000" cy="1440000"/>
          </a:xfrm>
        </p:grpSpPr>
        <p:pic>
          <p:nvPicPr>
            <p:cNvPr id="7" name="рамка 2"/>
            <p:cNvPicPr preferRelativeResize="0">
              <a:picLocks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3613998"/>
              <a:ext cx="7020000" cy="1440000"/>
            </a:xfrm>
            <a:prstGeom prst="rect">
              <a:avLst/>
            </a:prstGeom>
          </p:spPr>
        </p:pic>
        <p:sp>
          <p:nvSpPr>
            <p:cNvPr id="12" name="ответ 2"/>
            <p:cNvSpPr/>
            <p:nvPr/>
          </p:nvSpPr>
          <p:spPr>
            <a:xfrm>
              <a:off x="7915627" y="4046047"/>
              <a:ext cx="133882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нейлон</a:t>
              </a:r>
            </a:p>
          </p:txBody>
        </p:sp>
      </p:grpSp>
      <p:grpSp>
        <p:nvGrpSpPr>
          <p:cNvPr id="19" name="Группа 3"/>
          <p:cNvGrpSpPr/>
          <p:nvPr/>
        </p:nvGrpSpPr>
        <p:grpSpPr>
          <a:xfrm>
            <a:off x="5068229" y="4969042"/>
            <a:ext cx="7020000" cy="1440000"/>
            <a:chOff x="5068229" y="5027657"/>
            <a:chExt cx="7020000" cy="1440000"/>
          </a:xfrm>
        </p:grpSpPr>
        <p:pic>
          <p:nvPicPr>
            <p:cNvPr id="8" name="рамка 3"/>
            <p:cNvPicPr preferRelativeResize="0">
              <a:picLocks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5027657"/>
              <a:ext cx="7020000" cy="1440000"/>
            </a:xfrm>
            <a:prstGeom prst="rect">
              <a:avLst/>
            </a:prstGeom>
          </p:spPr>
        </p:pic>
        <p:sp>
          <p:nvSpPr>
            <p:cNvPr id="13" name="ответ 3"/>
            <p:cNvSpPr txBox="1"/>
            <p:nvPr/>
          </p:nvSpPr>
          <p:spPr>
            <a:xfrm>
              <a:off x="7885925" y="5478561"/>
              <a:ext cx="14096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вискоза</a:t>
              </a:r>
            </a:p>
          </p:txBody>
        </p:sp>
      </p:grpSp>
      <p:sp>
        <p:nvSpPr>
          <p:cNvPr id="17" name="вопрос"/>
          <p:cNvSpPr/>
          <p:nvPr/>
        </p:nvSpPr>
        <p:spPr>
          <a:xfrm>
            <a:off x="5466701" y="904965"/>
            <a:ext cx="6087240" cy="59868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К волокнам растительного происхождения относится…</a:t>
            </a:r>
          </a:p>
        </p:txBody>
      </p:sp>
      <p:sp>
        <p:nvSpPr>
          <p:cNvPr id="4" name="рамка-вопрос"/>
          <p:cNvSpPr/>
          <p:nvPr/>
        </p:nvSpPr>
        <p:spPr>
          <a:xfrm>
            <a:off x="5307724" y="472401"/>
            <a:ext cx="6358759" cy="1440000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">
            <a:hlinkClick r:id="" action="ppaction://hlinkshowjump?jump=nextslide"/>
          </p:cNvPr>
          <p:cNvSpPr/>
          <p:nvPr/>
        </p:nvSpPr>
        <p:spPr>
          <a:xfrm>
            <a:off x="11441723" y="6253197"/>
            <a:ext cx="386861" cy="288280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89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67" y="457199"/>
            <a:ext cx="4571996" cy="5795995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20" name="Рисунок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66" y="457198"/>
            <a:ext cx="4571997" cy="5795996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grpSp>
        <p:nvGrpSpPr>
          <p:cNvPr id="10" name="Группа 1"/>
          <p:cNvGrpSpPr/>
          <p:nvPr/>
        </p:nvGrpSpPr>
        <p:grpSpPr>
          <a:xfrm>
            <a:off x="5064364" y="2115383"/>
            <a:ext cx="7020000" cy="1440000"/>
            <a:chOff x="5064364" y="2232613"/>
            <a:chExt cx="7020000" cy="1440000"/>
          </a:xfrm>
        </p:grpSpPr>
        <p:pic>
          <p:nvPicPr>
            <p:cNvPr id="5" name="рамка 1"/>
            <p:cNvPicPr preferRelativeResize="0">
              <a:picLocks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4364" y="2232613"/>
              <a:ext cx="7020000" cy="1440000"/>
            </a:xfrm>
            <a:prstGeom prst="rect">
              <a:avLst/>
            </a:prstGeom>
          </p:spPr>
        </p:pic>
        <p:sp>
          <p:nvSpPr>
            <p:cNvPr id="6" name="ответ 1"/>
            <p:cNvSpPr txBox="1"/>
            <p:nvPr/>
          </p:nvSpPr>
          <p:spPr>
            <a:xfrm>
              <a:off x="6064138" y="2645558"/>
              <a:ext cx="504240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волокон, получаемых из нитей</a:t>
              </a:r>
            </a:p>
          </p:txBody>
        </p:sp>
      </p:grpSp>
      <p:grpSp>
        <p:nvGrpSpPr>
          <p:cNvPr id="18" name="Группа 2"/>
          <p:cNvGrpSpPr/>
          <p:nvPr/>
        </p:nvGrpSpPr>
        <p:grpSpPr>
          <a:xfrm>
            <a:off x="5068229" y="3555383"/>
            <a:ext cx="7020000" cy="1440000"/>
            <a:chOff x="5068229" y="3613998"/>
            <a:chExt cx="7020000" cy="1440000"/>
          </a:xfrm>
        </p:grpSpPr>
        <p:pic>
          <p:nvPicPr>
            <p:cNvPr id="7" name="рамка 2"/>
            <p:cNvPicPr preferRelativeResize="0">
              <a:picLocks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3613998"/>
              <a:ext cx="7020000" cy="1440000"/>
            </a:xfrm>
            <a:prstGeom prst="rect">
              <a:avLst/>
            </a:prstGeom>
          </p:spPr>
        </p:pic>
        <p:sp>
          <p:nvSpPr>
            <p:cNvPr id="12" name="ответ 2"/>
            <p:cNvSpPr/>
            <p:nvPr/>
          </p:nvSpPr>
          <p:spPr>
            <a:xfrm>
              <a:off x="6004766" y="4046047"/>
              <a:ext cx="538615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 smtClean="0">
                  <a:solidFill>
                    <a:schemeClr val="accent6">
                      <a:lumMod val="75000"/>
                    </a:schemeClr>
                  </a:solidFill>
                </a:rPr>
                <a:t>пряжи</a:t>
              </a:r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, </a:t>
              </a:r>
              <a:r>
                <a:rPr lang="ru-RU" sz="2800" b="1" dirty="0" smtClean="0">
                  <a:solidFill>
                    <a:schemeClr val="accent6">
                      <a:lumMod val="75000"/>
                    </a:schemeClr>
                  </a:solidFill>
                </a:rPr>
                <a:t>получаемой из волокон  </a:t>
              </a:r>
              <a:endParaRPr lang="ru-RU" sz="28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19" name="Группа 3"/>
          <p:cNvGrpSpPr/>
          <p:nvPr/>
        </p:nvGrpSpPr>
        <p:grpSpPr>
          <a:xfrm>
            <a:off x="5068229" y="4969042"/>
            <a:ext cx="7020000" cy="1440000"/>
            <a:chOff x="5068229" y="5027657"/>
            <a:chExt cx="7020000" cy="1440000"/>
          </a:xfrm>
        </p:grpSpPr>
        <p:pic>
          <p:nvPicPr>
            <p:cNvPr id="8" name="рамка 3"/>
            <p:cNvPicPr preferRelativeResize="0">
              <a:picLocks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5027657"/>
              <a:ext cx="7020000" cy="1440000"/>
            </a:xfrm>
            <a:prstGeom prst="rect">
              <a:avLst/>
            </a:prstGeom>
          </p:spPr>
        </p:pic>
        <p:sp>
          <p:nvSpPr>
            <p:cNvPr id="13" name="ответ 3"/>
            <p:cNvSpPr txBox="1"/>
            <p:nvPr/>
          </p:nvSpPr>
          <p:spPr>
            <a:xfrm>
              <a:off x="6033687" y="5478561"/>
              <a:ext cx="512967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волокон, получаемых из пряжи</a:t>
              </a:r>
            </a:p>
          </p:txBody>
        </p:sp>
      </p:grpSp>
      <p:sp>
        <p:nvSpPr>
          <p:cNvPr id="17" name="вопрос"/>
          <p:cNvSpPr/>
          <p:nvPr/>
        </p:nvSpPr>
        <p:spPr>
          <a:xfrm>
            <a:off x="5466701" y="904965"/>
            <a:ext cx="6087240" cy="59868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Ткань изготавливают из…</a:t>
            </a:r>
          </a:p>
        </p:txBody>
      </p:sp>
      <p:sp>
        <p:nvSpPr>
          <p:cNvPr id="4" name="рамка-вопрос"/>
          <p:cNvSpPr/>
          <p:nvPr/>
        </p:nvSpPr>
        <p:spPr>
          <a:xfrm>
            <a:off x="5307724" y="472401"/>
            <a:ext cx="6358759" cy="1440000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">
            <a:hlinkClick r:id="" action="ppaction://hlinkshowjump?jump=nextslide"/>
          </p:cNvPr>
          <p:cNvSpPr/>
          <p:nvPr/>
        </p:nvSpPr>
        <p:spPr>
          <a:xfrm>
            <a:off x="11441723" y="6253197"/>
            <a:ext cx="386861" cy="288280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475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66" y="457198"/>
            <a:ext cx="4571997" cy="5795997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16" name="Рисунок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67" y="457199"/>
            <a:ext cx="4571996" cy="5795995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grpSp>
        <p:nvGrpSpPr>
          <p:cNvPr id="10" name="Группа 1"/>
          <p:cNvGrpSpPr/>
          <p:nvPr/>
        </p:nvGrpSpPr>
        <p:grpSpPr>
          <a:xfrm>
            <a:off x="5068229" y="2083108"/>
            <a:ext cx="7020000" cy="1440000"/>
            <a:chOff x="5068229" y="2200338"/>
            <a:chExt cx="7020000" cy="1440000"/>
          </a:xfrm>
        </p:grpSpPr>
        <p:pic>
          <p:nvPicPr>
            <p:cNvPr id="5" name="рамка 1"/>
            <p:cNvPicPr preferRelativeResize="0">
              <a:picLocks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2200338"/>
              <a:ext cx="7020000" cy="1440000"/>
            </a:xfrm>
            <a:prstGeom prst="rect">
              <a:avLst/>
            </a:prstGeom>
          </p:spPr>
        </p:pic>
        <p:sp>
          <p:nvSpPr>
            <p:cNvPr id="6" name="ответ 1"/>
            <p:cNvSpPr txBox="1"/>
            <p:nvPr/>
          </p:nvSpPr>
          <p:spPr>
            <a:xfrm>
              <a:off x="7795288" y="2645558"/>
              <a:ext cx="16065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швейной</a:t>
              </a:r>
            </a:p>
          </p:txBody>
        </p:sp>
      </p:grpSp>
      <p:grpSp>
        <p:nvGrpSpPr>
          <p:cNvPr id="18" name="Группа 2"/>
          <p:cNvGrpSpPr/>
          <p:nvPr/>
        </p:nvGrpSpPr>
        <p:grpSpPr>
          <a:xfrm>
            <a:off x="5068229" y="3555383"/>
            <a:ext cx="7020000" cy="1440000"/>
            <a:chOff x="5068229" y="3613998"/>
            <a:chExt cx="7020000" cy="1440000"/>
          </a:xfrm>
        </p:grpSpPr>
        <p:pic>
          <p:nvPicPr>
            <p:cNvPr id="7" name="рамка 2"/>
            <p:cNvPicPr preferRelativeResize="0">
              <a:picLocks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3613998"/>
              <a:ext cx="7020000" cy="1440000"/>
            </a:xfrm>
            <a:prstGeom prst="rect">
              <a:avLst/>
            </a:prstGeom>
          </p:spPr>
        </p:pic>
        <p:sp>
          <p:nvSpPr>
            <p:cNvPr id="12" name="ответ 2"/>
            <p:cNvSpPr/>
            <p:nvPr/>
          </p:nvSpPr>
          <p:spPr>
            <a:xfrm>
              <a:off x="7871626" y="4046047"/>
              <a:ext cx="144193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ткацкой</a:t>
              </a:r>
            </a:p>
          </p:txBody>
        </p:sp>
      </p:grpSp>
      <p:grpSp>
        <p:nvGrpSpPr>
          <p:cNvPr id="19" name="Группа 3"/>
          <p:cNvGrpSpPr/>
          <p:nvPr/>
        </p:nvGrpSpPr>
        <p:grpSpPr>
          <a:xfrm>
            <a:off x="5068229" y="4969042"/>
            <a:ext cx="7020000" cy="1440000"/>
            <a:chOff x="5068229" y="5027657"/>
            <a:chExt cx="7020000" cy="1440000"/>
          </a:xfrm>
        </p:grpSpPr>
        <p:pic>
          <p:nvPicPr>
            <p:cNvPr id="8" name="рамка 3"/>
            <p:cNvPicPr preferRelativeResize="0">
              <a:picLocks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5027657"/>
              <a:ext cx="7020000" cy="1440000"/>
            </a:xfrm>
            <a:prstGeom prst="rect">
              <a:avLst/>
            </a:prstGeom>
          </p:spPr>
        </p:pic>
        <p:sp>
          <p:nvSpPr>
            <p:cNvPr id="13" name="ответ 3"/>
            <p:cNvSpPr txBox="1"/>
            <p:nvPr/>
          </p:nvSpPr>
          <p:spPr>
            <a:xfrm>
              <a:off x="7540390" y="5478561"/>
              <a:ext cx="21130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прядильной</a:t>
              </a:r>
            </a:p>
          </p:txBody>
        </p:sp>
      </p:grpSp>
      <p:sp>
        <p:nvSpPr>
          <p:cNvPr id="17" name="вопрос"/>
          <p:cNvSpPr/>
          <p:nvPr/>
        </p:nvSpPr>
        <p:spPr>
          <a:xfrm>
            <a:off x="5466701" y="904965"/>
            <a:ext cx="6087240" cy="59868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Пряжу изготавливают на фабрике…</a:t>
            </a:r>
          </a:p>
        </p:txBody>
      </p:sp>
      <p:sp>
        <p:nvSpPr>
          <p:cNvPr id="4" name="рамка-вопрос"/>
          <p:cNvSpPr/>
          <p:nvPr/>
        </p:nvSpPr>
        <p:spPr>
          <a:xfrm>
            <a:off x="5307724" y="472401"/>
            <a:ext cx="6358759" cy="1440000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Стрелка вправо">
            <a:hlinkClick r:id="" action="ppaction://hlinkshowjump?jump=nextslide"/>
          </p:cNvPr>
          <p:cNvSpPr/>
          <p:nvPr/>
        </p:nvSpPr>
        <p:spPr>
          <a:xfrm>
            <a:off x="11441723" y="6253197"/>
            <a:ext cx="386861" cy="288280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863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66" y="457197"/>
            <a:ext cx="4571998" cy="579599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Рисунок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66" y="457198"/>
            <a:ext cx="4571997" cy="5795997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grpSp>
        <p:nvGrpSpPr>
          <p:cNvPr id="10" name="Группа 1"/>
          <p:cNvGrpSpPr/>
          <p:nvPr/>
        </p:nvGrpSpPr>
        <p:grpSpPr>
          <a:xfrm>
            <a:off x="5068229" y="2083108"/>
            <a:ext cx="7020000" cy="1440000"/>
            <a:chOff x="5068229" y="2200338"/>
            <a:chExt cx="7020000" cy="1440000"/>
          </a:xfrm>
        </p:grpSpPr>
        <p:pic>
          <p:nvPicPr>
            <p:cNvPr id="5" name="рамка 1"/>
            <p:cNvPicPr preferRelativeResize="0">
              <a:picLocks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2200338"/>
              <a:ext cx="7020000" cy="1440000"/>
            </a:xfrm>
            <a:prstGeom prst="rect">
              <a:avLst/>
            </a:prstGeom>
          </p:spPr>
        </p:pic>
        <p:sp>
          <p:nvSpPr>
            <p:cNvPr id="6" name="ответ 1"/>
            <p:cNvSpPr txBox="1"/>
            <p:nvPr/>
          </p:nvSpPr>
          <p:spPr>
            <a:xfrm>
              <a:off x="7795288" y="2645558"/>
              <a:ext cx="16065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швейной</a:t>
              </a:r>
            </a:p>
          </p:txBody>
        </p:sp>
      </p:grpSp>
      <p:grpSp>
        <p:nvGrpSpPr>
          <p:cNvPr id="19" name="Группа 3"/>
          <p:cNvGrpSpPr/>
          <p:nvPr/>
        </p:nvGrpSpPr>
        <p:grpSpPr>
          <a:xfrm>
            <a:off x="5068229" y="4969042"/>
            <a:ext cx="7020000" cy="1440000"/>
            <a:chOff x="5068229" y="5027657"/>
            <a:chExt cx="7020000" cy="1440000"/>
          </a:xfrm>
        </p:grpSpPr>
        <p:pic>
          <p:nvPicPr>
            <p:cNvPr id="8" name="рамка 3"/>
            <p:cNvPicPr preferRelativeResize="0">
              <a:picLocks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5027657"/>
              <a:ext cx="7020000" cy="1440000"/>
            </a:xfrm>
            <a:prstGeom prst="rect">
              <a:avLst/>
            </a:prstGeom>
          </p:spPr>
        </p:pic>
        <p:sp>
          <p:nvSpPr>
            <p:cNvPr id="13" name="ответ 3"/>
            <p:cNvSpPr txBox="1"/>
            <p:nvPr/>
          </p:nvSpPr>
          <p:spPr>
            <a:xfrm>
              <a:off x="7540390" y="5478561"/>
              <a:ext cx="21130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прядильной</a:t>
              </a:r>
            </a:p>
          </p:txBody>
        </p:sp>
      </p:grpSp>
      <p:sp>
        <p:nvSpPr>
          <p:cNvPr id="17" name="вопрос"/>
          <p:cNvSpPr/>
          <p:nvPr/>
        </p:nvSpPr>
        <p:spPr>
          <a:xfrm>
            <a:off x="5466701" y="904965"/>
            <a:ext cx="6087240" cy="59868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Ткань изготавливают на фабрике…</a:t>
            </a:r>
          </a:p>
        </p:txBody>
      </p:sp>
      <p:sp>
        <p:nvSpPr>
          <p:cNvPr id="4" name="рамка-вопрос"/>
          <p:cNvSpPr/>
          <p:nvPr/>
        </p:nvSpPr>
        <p:spPr>
          <a:xfrm>
            <a:off x="5307724" y="472401"/>
            <a:ext cx="6358759" cy="1440000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Стрелка вправо">
            <a:hlinkClick r:id="" action="ppaction://hlinkshowjump?jump=nextslide"/>
          </p:cNvPr>
          <p:cNvSpPr/>
          <p:nvPr/>
        </p:nvSpPr>
        <p:spPr>
          <a:xfrm>
            <a:off x="11441723" y="6253197"/>
            <a:ext cx="386861" cy="288280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1" name="Группа 2"/>
          <p:cNvGrpSpPr/>
          <p:nvPr/>
        </p:nvGrpSpPr>
        <p:grpSpPr>
          <a:xfrm>
            <a:off x="5068229" y="3555383"/>
            <a:ext cx="7020000" cy="1440000"/>
            <a:chOff x="5068229" y="3613998"/>
            <a:chExt cx="7020000" cy="1440000"/>
          </a:xfrm>
        </p:grpSpPr>
        <p:pic>
          <p:nvPicPr>
            <p:cNvPr id="23" name="рамка 2"/>
            <p:cNvPicPr preferRelativeResize="0">
              <a:picLocks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3613998"/>
              <a:ext cx="7020000" cy="1440000"/>
            </a:xfrm>
            <a:prstGeom prst="rect">
              <a:avLst/>
            </a:prstGeom>
          </p:spPr>
        </p:pic>
        <p:sp>
          <p:nvSpPr>
            <p:cNvPr id="24" name="ответ 2"/>
            <p:cNvSpPr/>
            <p:nvPr/>
          </p:nvSpPr>
          <p:spPr>
            <a:xfrm>
              <a:off x="7871626" y="4046047"/>
              <a:ext cx="144193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ткацкой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1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66" y="457198"/>
            <a:ext cx="4571998" cy="579599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Рисунок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66" y="457198"/>
            <a:ext cx="4571997" cy="5795996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grpSp>
        <p:nvGrpSpPr>
          <p:cNvPr id="10" name="Группа 1"/>
          <p:cNvGrpSpPr/>
          <p:nvPr/>
        </p:nvGrpSpPr>
        <p:grpSpPr>
          <a:xfrm>
            <a:off x="5068229" y="2083108"/>
            <a:ext cx="7020000" cy="1440000"/>
            <a:chOff x="5068229" y="2200338"/>
            <a:chExt cx="7020000" cy="1440000"/>
          </a:xfrm>
        </p:grpSpPr>
        <p:pic>
          <p:nvPicPr>
            <p:cNvPr id="5" name="рамка 1"/>
            <p:cNvPicPr preferRelativeResize="0">
              <a:picLocks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2200338"/>
              <a:ext cx="7020000" cy="1440000"/>
            </a:xfrm>
            <a:prstGeom prst="rect">
              <a:avLst/>
            </a:prstGeom>
          </p:spPr>
        </p:pic>
        <p:sp>
          <p:nvSpPr>
            <p:cNvPr id="6" name="ответ 1"/>
            <p:cNvSpPr txBox="1"/>
            <p:nvPr/>
          </p:nvSpPr>
          <p:spPr>
            <a:xfrm>
              <a:off x="6015130" y="2645558"/>
              <a:ext cx="51412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ткачество – отделка – прядение</a:t>
              </a:r>
            </a:p>
          </p:txBody>
        </p:sp>
      </p:grpSp>
      <p:grpSp>
        <p:nvGrpSpPr>
          <p:cNvPr id="19" name="Группа 3"/>
          <p:cNvGrpSpPr/>
          <p:nvPr/>
        </p:nvGrpSpPr>
        <p:grpSpPr>
          <a:xfrm>
            <a:off x="5068229" y="4969042"/>
            <a:ext cx="7020000" cy="1440000"/>
            <a:chOff x="5068229" y="5027657"/>
            <a:chExt cx="7020000" cy="1440000"/>
          </a:xfrm>
        </p:grpSpPr>
        <p:pic>
          <p:nvPicPr>
            <p:cNvPr id="8" name="рамка 3"/>
            <p:cNvPicPr preferRelativeResize="0">
              <a:picLocks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5027657"/>
              <a:ext cx="7020000" cy="1440000"/>
            </a:xfrm>
            <a:prstGeom prst="rect">
              <a:avLst/>
            </a:prstGeom>
          </p:spPr>
        </p:pic>
        <p:sp>
          <p:nvSpPr>
            <p:cNvPr id="13" name="ответ 3"/>
            <p:cNvSpPr txBox="1"/>
            <p:nvPr/>
          </p:nvSpPr>
          <p:spPr>
            <a:xfrm>
              <a:off x="6022874" y="5478561"/>
              <a:ext cx="51412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прядение – отделка – ткачество</a:t>
              </a:r>
            </a:p>
          </p:txBody>
        </p:sp>
      </p:grpSp>
      <p:sp>
        <p:nvSpPr>
          <p:cNvPr id="17" name="вопрос"/>
          <p:cNvSpPr/>
          <p:nvPr/>
        </p:nvSpPr>
        <p:spPr>
          <a:xfrm>
            <a:off x="5466701" y="904965"/>
            <a:ext cx="6087240" cy="59868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Этапы производства ткани…</a:t>
            </a:r>
          </a:p>
        </p:txBody>
      </p:sp>
      <p:sp>
        <p:nvSpPr>
          <p:cNvPr id="4" name="рамка-вопрос"/>
          <p:cNvSpPr/>
          <p:nvPr/>
        </p:nvSpPr>
        <p:spPr>
          <a:xfrm>
            <a:off x="5307724" y="472401"/>
            <a:ext cx="6358759" cy="1440000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Стрелка вправо">
            <a:hlinkClick r:id="" action="ppaction://hlinkshowjump?jump=nextslide"/>
          </p:cNvPr>
          <p:cNvSpPr/>
          <p:nvPr/>
        </p:nvSpPr>
        <p:spPr>
          <a:xfrm>
            <a:off x="11441723" y="6253197"/>
            <a:ext cx="386861" cy="288280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1" name="Группа 2"/>
          <p:cNvGrpSpPr/>
          <p:nvPr/>
        </p:nvGrpSpPr>
        <p:grpSpPr>
          <a:xfrm>
            <a:off x="5068229" y="3555383"/>
            <a:ext cx="7020000" cy="1440000"/>
            <a:chOff x="5068229" y="3613998"/>
            <a:chExt cx="7020000" cy="1440000"/>
          </a:xfrm>
        </p:grpSpPr>
        <p:pic>
          <p:nvPicPr>
            <p:cNvPr id="23" name="рамка 2"/>
            <p:cNvPicPr preferRelativeResize="0">
              <a:picLocks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3613998"/>
              <a:ext cx="7020000" cy="1440000"/>
            </a:xfrm>
            <a:prstGeom prst="rect">
              <a:avLst/>
            </a:prstGeom>
          </p:spPr>
        </p:pic>
        <p:sp>
          <p:nvSpPr>
            <p:cNvPr id="24" name="ответ 2"/>
            <p:cNvSpPr/>
            <p:nvPr/>
          </p:nvSpPr>
          <p:spPr>
            <a:xfrm>
              <a:off x="6013636" y="4046047"/>
              <a:ext cx="514127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прядение – ткачество – отделка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76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66" y="457198"/>
            <a:ext cx="4571997" cy="579599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Рисунок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66" y="457198"/>
            <a:ext cx="4571996" cy="5795996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grpSp>
        <p:nvGrpSpPr>
          <p:cNvPr id="10" name="Группа 1"/>
          <p:cNvGrpSpPr/>
          <p:nvPr/>
        </p:nvGrpSpPr>
        <p:grpSpPr>
          <a:xfrm>
            <a:off x="5068229" y="2083108"/>
            <a:ext cx="7020000" cy="1440000"/>
            <a:chOff x="5068229" y="2200338"/>
            <a:chExt cx="7020000" cy="1440000"/>
          </a:xfrm>
        </p:grpSpPr>
        <p:pic>
          <p:nvPicPr>
            <p:cNvPr id="5" name="рамка 1"/>
            <p:cNvPicPr preferRelativeResize="0">
              <a:picLocks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2200338"/>
              <a:ext cx="7020000" cy="1440000"/>
            </a:xfrm>
            <a:prstGeom prst="rect">
              <a:avLst/>
            </a:prstGeom>
          </p:spPr>
        </p:pic>
        <p:sp>
          <p:nvSpPr>
            <p:cNvPr id="6" name="ответ 1"/>
            <p:cNvSpPr txBox="1"/>
            <p:nvPr/>
          </p:nvSpPr>
          <p:spPr>
            <a:xfrm>
              <a:off x="7571562" y="2645558"/>
              <a:ext cx="202677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полотняное</a:t>
              </a:r>
            </a:p>
          </p:txBody>
        </p:sp>
      </p:grpSp>
      <p:grpSp>
        <p:nvGrpSpPr>
          <p:cNvPr id="19" name="Группа 3"/>
          <p:cNvGrpSpPr/>
          <p:nvPr/>
        </p:nvGrpSpPr>
        <p:grpSpPr>
          <a:xfrm>
            <a:off x="5068229" y="4969042"/>
            <a:ext cx="7020000" cy="1440000"/>
            <a:chOff x="5068229" y="5027657"/>
            <a:chExt cx="7020000" cy="1440000"/>
          </a:xfrm>
        </p:grpSpPr>
        <p:pic>
          <p:nvPicPr>
            <p:cNvPr id="8" name="рамка 3"/>
            <p:cNvPicPr preferRelativeResize="0">
              <a:picLocks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5027657"/>
              <a:ext cx="7020000" cy="1440000"/>
            </a:xfrm>
            <a:prstGeom prst="rect">
              <a:avLst/>
            </a:prstGeom>
          </p:spPr>
        </p:pic>
        <p:sp>
          <p:nvSpPr>
            <p:cNvPr id="13" name="ответ 3"/>
            <p:cNvSpPr txBox="1"/>
            <p:nvPr/>
          </p:nvSpPr>
          <p:spPr>
            <a:xfrm>
              <a:off x="7696033" y="5478561"/>
              <a:ext cx="17912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сатиновое</a:t>
              </a:r>
            </a:p>
          </p:txBody>
        </p:sp>
      </p:grpSp>
      <p:sp>
        <p:nvSpPr>
          <p:cNvPr id="17" name="вопрос"/>
          <p:cNvSpPr/>
          <p:nvPr/>
        </p:nvSpPr>
        <p:spPr>
          <a:xfrm>
            <a:off x="5466701" y="904965"/>
            <a:ext cx="6087240" cy="59868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Самое простое ткацкое переплетение…</a:t>
            </a:r>
          </a:p>
        </p:txBody>
      </p:sp>
      <p:sp>
        <p:nvSpPr>
          <p:cNvPr id="4" name="рамка-вопрос"/>
          <p:cNvSpPr/>
          <p:nvPr/>
        </p:nvSpPr>
        <p:spPr>
          <a:xfrm>
            <a:off x="5307724" y="472401"/>
            <a:ext cx="6358759" cy="1440000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Стрелка вправо">
            <a:hlinkClick r:id="" action="ppaction://hlinkshowjump?jump=nextslide"/>
          </p:cNvPr>
          <p:cNvSpPr/>
          <p:nvPr/>
        </p:nvSpPr>
        <p:spPr>
          <a:xfrm>
            <a:off x="11441723" y="6253197"/>
            <a:ext cx="386861" cy="288280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1" name="Группа 2"/>
          <p:cNvGrpSpPr/>
          <p:nvPr/>
        </p:nvGrpSpPr>
        <p:grpSpPr>
          <a:xfrm>
            <a:off x="5068229" y="3555383"/>
            <a:ext cx="7020000" cy="1440000"/>
            <a:chOff x="5068229" y="3613998"/>
            <a:chExt cx="7020000" cy="1440000"/>
          </a:xfrm>
        </p:grpSpPr>
        <p:pic>
          <p:nvPicPr>
            <p:cNvPr id="23" name="рамка 2"/>
            <p:cNvPicPr preferRelativeResize="0">
              <a:picLocks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3613998"/>
              <a:ext cx="7020000" cy="1440000"/>
            </a:xfrm>
            <a:prstGeom prst="rect">
              <a:avLst/>
            </a:prstGeom>
          </p:spPr>
        </p:pic>
        <p:sp>
          <p:nvSpPr>
            <p:cNvPr id="24" name="ответ 2"/>
            <p:cNvSpPr/>
            <p:nvPr/>
          </p:nvSpPr>
          <p:spPr>
            <a:xfrm>
              <a:off x="7735435" y="4046047"/>
              <a:ext cx="169373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саржевое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376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66" y="457198"/>
            <a:ext cx="4571998" cy="5795997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16" name="Рисунок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67" y="457199"/>
            <a:ext cx="4571997" cy="5795997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grpSp>
        <p:nvGrpSpPr>
          <p:cNvPr id="10" name="Группа 1"/>
          <p:cNvGrpSpPr/>
          <p:nvPr/>
        </p:nvGrpSpPr>
        <p:grpSpPr>
          <a:xfrm>
            <a:off x="5064364" y="2115383"/>
            <a:ext cx="7020000" cy="1440000"/>
            <a:chOff x="5064364" y="2232613"/>
            <a:chExt cx="7020000" cy="1440000"/>
          </a:xfrm>
        </p:grpSpPr>
        <p:pic>
          <p:nvPicPr>
            <p:cNvPr id="5" name="рамка 1"/>
            <p:cNvPicPr preferRelativeResize="0">
              <a:picLocks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4364" y="2232613"/>
              <a:ext cx="7020000" cy="1440000"/>
            </a:xfrm>
            <a:prstGeom prst="rect">
              <a:avLst/>
            </a:prstGeom>
          </p:spPr>
        </p:pic>
        <p:sp>
          <p:nvSpPr>
            <p:cNvPr id="6" name="ответ 1"/>
            <p:cNvSpPr txBox="1"/>
            <p:nvPr/>
          </p:nvSpPr>
          <p:spPr>
            <a:xfrm>
              <a:off x="7365397" y="2645558"/>
              <a:ext cx="24627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>
                  <a:solidFill>
                    <a:schemeClr val="accent6">
                      <a:lumMod val="75000"/>
                    </a:schemeClr>
                  </a:solidFill>
                </a:rPr>
                <a:t>поперек </a:t>
              </a:r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ткани</a:t>
              </a:r>
            </a:p>
          </p:txBody>
        </p:sp>
      </p:grpSp>
      <p:grpSp>
        <p:nvGrpSpPr>
          <p:cNvPr id="18" name="Группа 2"/>
          <p:cNvGrpSpPr/>
          <p:nvPr/>
        </p:nvGrpSpPr>
        <p:grpSpPr>
          <a:xfrm>
            <a:off x="5068229" y="3555383"/>
            <a:ext cx="7020000" cy="1440000"/>
            <a:chOff x="5068229" y="3613998"/>
            <a:chExt cx="7020000" cy="1440000"/>
          </a:xfrm>
        </p:grpSpPr>
        <p:pic>
          <p:nvPicPr>
            <p:cNvPr id="7" name="рамка 2"/>
            <p:cNvPicPr preferRelativeResize="0">
              <a:picLocks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3613998"/>
              <a:ext cx="7020000" cy="1440000"/>
            </a:xfrm>
            <a:prstGeom prst="rect">
              <a:avLst/>
            </a:prstGeom>
          </p:spPr>
        </p:pic>
        <p:sp>
          <p:nvSpPr>
            <p:cNvPr id="12" name="ответ 2"/>
            <p:cNvSpPr/>
            <p:nvPr/>
          </p:nvSpPr>
          <p:spPr>
            <a:xfrm>
              <a:off x="7692890" y="4046047"/>
              <a:ext cx="177099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 smtClean="0">
                  <a:solidFill>
                    <a:schemeClr val="accent6">
                      <a:lumMod val="75000"/>
                    </a:schemeClr>
                  </a:solidFill>
                </a:rPr>
                <a:t>под </a:t>
              </a:r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углом</a:t>
              </a:r>
            </a:p>
          </p:txBody>
        </p:sp>
      </p:grpSp>
      <p:grpSp>
        <p:nvGrpSpPr>
          <p:cNvPr id="19" name="Группа 3"/>
          <p:cNvGrpSpPr/>
          <p:nvPr/>
        </p:nvGrpSpPr>
        <p:grpSpPr>
          <a:xfrm>
            <a:off x="5068229" y="4969042"/>
            <a:ext cx="7020000" cy="1440000"/>
            <a:chOff x="5068229" y="5027657"/>
            <a:chExt cx="7020000" cy="1440000"/>
          </a:xfrm>
        </p:grpSpPr>
        <p:pic>
          <p:nvPicPr>
            <p:cNvPr id="8" name="рамка 3"/>
            <p:cNvPicPr preferRelativeResize="0">
              <a:picLocks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5027657"/>
              <a:ext cx="7020000" cy="1440000"/>
            </a:xfrm>
            <a:prstGeom prst="rect">
              <a:avLst/>
            </a:prstGeom>
          </p:spPr>
        </p:pic>
        <p:sp>
          <p:nvSpPr>
            <p:cNvPr id="13" name="ответ 3"/>
            <p:cNvSpPr txBox="1"/>
            <p:nvPr/>
          </p:nvSpPr>
          <p:spPr>
            <a:xfrm>
              <a:off x="7569404" y="5478561"/>
              <a:ext cx="20873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вдоль ткани</a:t>
              </a:r>
            </a:p>
          </p:txBody>
        </p:sp>
      </p:grpSp>
      <p:sp>
        <p:nvSpPr>
          <p:cNvPr id="17" name="вопрос"/>
          <p:cNvSpPr/>
          <p:nvPr/>
        </p:nvSpPr>
        <p:spPr>
          <a:xfrm>
            <a:off x="5466701" y="904965"/>
            <a:ext cx="6087240" cy="59868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Нити в ткани, идущие… называют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осно́вными</a:t>
            </a:r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рамка-вопрос"/>
          <p:cNvSpPr/>
          <p:nvPr/>
        </p:nvSpPr>
        <p:spPr>
          <a:xfrm>
            <a:off x="5307724" y="472401"/>
            <a:ext cx="6358759" cy="1440000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">
            <a:hlinkClick r:id="" action="ppaction://hlinkshowjump?jump=nextslide"/>
          </p:cNvPr>
          <p:cNvSpPr/>
          <p:nvPr/>
        </p:nvSpPr>
        <p:spPr>
          <a:xfrm>
            <a:off x="11441723" y="6253197"/>
            <a:ext cx="386861" cy="288280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15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66" y="457198"/>
            <a:ext cx="4571997" cy="5795997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16" name="Рисунок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67" y="457199"/>
            <a:ext cx="4571997" cy="5795996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grpSp>
        <p:nvGrpSpPr>
          <p:cNvPr id="10" name="Группа 1"/>
          <p:cNvGrpSpPr/>
          <p:nvPr/>
        </p:nvGrpSpPr>
        <p:grpSpPr>
          <a:xfrm>
            <a:off x="5064364" y="2115383"/>
            <a:ext cx="7020000" cy="1440000"/>
            <a:chOff x="5064364" y="2232613"/>
            <a:chExt cx="7020000" cy="1440000"/>
          </a:xfrm>
        </p:grpSpPr>
        <p:pic>
          <p:nvPicPr>
            <p:cNvPr id="5" name="рамка 1"/>
            <p:cNvPicPr preferRelativeResize="0">
              <a:picLocks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4364" y="2232613"/>
              <a:ext cx="7020000" cy="1440000"/>
            </a:xfrm>
            <a:prstGeom prst="rect">
              <a:avLst/>
            </a:prstGeom>
          </p:spPr>
        </p:pic>
        <p:sp>
          <p:nvSpPr>
            <p:cNvPr id="6" name="ответ 1"/>
            <p:cNvSpPr txBox="1"/>
            <p:nvPr/>
          </p:nvSpPr>
          <p:spPr>
            <a:xfrm>
              <a:off x="7939824" y="2645558"/>
              <a:ext cx="12715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 err="1">
                  <a:solidFill>
                    <a:schemeClr val="accent6">
                      <a:lumMod val="75000"/>
                    </a:schemeClr>
                  </a:solidFill>
                </a:rPr>
                <a:t>осно́ва</a:t>
              </a:r>
              <a:endParaRPr lang="ru-RU" sz="28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18" name="Группа 2"/>
          <p:cNvGrpSpPr/>
          <p:nvPr/>
        </p:nvGrpSpPr>
        <p:grpSpPr>
          <a:xfrm>
            <a:off x="5068229" y="3555383"/>
            <a:ext cx="7020000" cy="1440000"/>
            <a:chOff x="5068229" y="3613998"/>
            <a:chExt cx="7020000" cy="1440000"/>
          </a:xfrm>
        </p:grpSpPr>
        <p:pic>
          <p:nvPicPr>
            <p:cNvPr id="7" name="рамка 2"/>
            <p:cNvPicPr preferRelativeResize="0">
              <a:picLocks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3613998"/>
              <a:ext cx="7020000" cy="1440000"/>
            </a:xfrm>
            <a:prstGeom prst="rect">
              <a:avLst/>
            </a:prstGeom>
          </p:spPr>
        </p:pic>
        <p:sp>
          <p:nvSpPr>
            <p:cNvPr id="12" name="ответ 2"/>
            <p:cNvSpPr/>
            <p:nvPr/>
          </p:nvSpPr>
          <p:spPr>
            <a:xfrm>
              <a:off x="8161810" y="4046047"/>
              <a:ext cx="86113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 err="1">
                  <a:solidFill>
                    <a:schemeClr val="accent6">
                      <a:lumMod val="75000"/>
                    </a:schemeClr>
                  </a:solidFill>
                </a:rPr>
                <a:t>уто́к</a:t>
              </a:r>
              <a:endParaRPr lang="ru-RU" sz="28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19" name="Группа 3"/>
          <p:cNvGrpSpPr/>
          <p:nvPr/>
        </p:nvGrpSpPr>
        <p:grpSpPr>
          <a:xfrm>
            <a:off x="5068229" y="4969042"/>
            <a:ext cx="7020000" cy="1440000"/>
            <a:chOff x="5068229" y="5027657"/>
            <a:chExt cx="7020000" cy="1440000"/>
          </a:xfrm>
        </p:grpSpPr>
        <p:pic>
          <p:nvPicPr>
            <p:cNvPr id="8" name="рамка 3"/>
            <p:cNvPicPr preferRelativeResize="0">
              <a:picLocks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5027657"/>
              <a:ext cx="7020000" cy="1440000"/>
            </a:xfrm>
            <a:prstGeom prst="rect">
              <a:avLst/>
            </a:prstGeom>
          </p:spPr>
        </p:pic>
        <p:sp>
          <p:nvSpPr>
            <p:cNvPr id="13" name="ответ 3"/>
            <p:cNvSpPr txBox="1"/>
            <p:nvPr/>
          </p:nvSpPr>
          <p:spPr>
            <a:xfrm>
              <a:off x="7921094" y="5478561"/>
              <a:ext cx="135511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кромка</a:t>
              </a:r>
            </a:p>
          </p:txBody>
        </p:sp>
      </p:grpSp>
      <p:sp>
        <p:nvSpPr>
          <p:cNvPr id="17" name="вопрос"/>
          <p:cNvSpPr/>
          <p:nvPr/>
        </p:nvSpPr>
        <p:spPr>
          <a:xfrm>
            <a:off x="5466701" y="904965"/>
            <a:ext cx="6087240" cy="59868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Нити, которые прокладывает челнок в ткацком станке, называются…</a:t>
            </a:r>
          </a:p>
        </p:txBody>
      </p:sp>
      <p:sp>
        <p:nvSpPr>
          <p:cNvPr id="4" name="рамка-вопрос"/>
          <p:cNvSpPr/>
          <p:nvPr/>
        </p:nvSpPr>
        <p:spPr>
          <a:xfrm>
            <a:off x="5307724" y="472401"/>
            <a:ext cx="6358759" cy="1440000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">
            <a:hlinkClick r:id="" action="ppaction://hlinkshowjump?jump=nextslide"/>
          </p:cNvPr>
          <p:cNvSpPr/>
          <p:nvPr/>
        </p:nvSpPr>
        <p:spPr>
          <a:xfrm>
            <a:off x="11441723" y="6253197"/>
            <a:ext cx="386861" cy="288280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22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66" y="457198"/>
            <a:ext cx="4571997" cy="5795996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16" name="Рисунок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67" y="457199"/>
            <a:ext cx="4571996" cy="5795996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grpSp>
        <p:nvGrpSpPr>
          <p:cNvPr id="10" name="Группа 1"/>
          <p:cNvGrpSpPr/>
          <p:nvPr/>
        </p:nvGrpSpPr>
        <p:grpSpPr>
          <a:xfrm>
            <a:off x="5064364" y="2115383"/>
            <a:ext cx="7020000" cy="1440000"/>
            <a:chOff x="5064364" y="2232613"/>
            <a:chExt cx="7020000" cy="1440000"/>
          </a:xfrm>
        </p:grpSpPr>
        <p:pic>
          <p:nvPicPr>
            <p:cNvPr id="5" name="рамка 1"/>
            <p:cNvPicPr preferRelativeResize="0">
              <a:picLocks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4364" y="2232613"/>
              <a:ext cx="7020000" cy="1440000"/>
            </a:xfrm>
            <a:prstGeom prst="rect">
              <a:avLst/>
            </a:prstGeom>
          </p:spPr>
        </p:pic>
        <p:sp>
          <p:nvSpPr>
            <p:cNvPr id="6" name="ответ 1"/>
            <p:cNvSpPr txBox="1"/>
            <p:nvPr/>
          </p:nvSpPr>
          <p:spPr>
            <a:xfrm>
              <a:off x="7529519" y="2645558"/>
              <a:ext cx="211654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длину ткани</a:t>
              </a:r>
            </a:p>
          </p:txBody>
        </p:sp>
      </p:grpSp>
      <p:grpSp>
        <p:nvGrpSpPr>
          <p:cNvPr id="18" name="Группа 2"/>
          <p:cNvGrpSpPr/>
          <p:nvPr/>
        </p:nvGrpSpPr>
        <p:grpSpPr>
          <a:xfrm>
            <a:off x="5068229" y="3555383"/>
            <a:ext cx="7020000" cy="1440000"/>
            <a:chOff x="5068229" y="3613998"/>
            <a:chExt cx="7020000" cy="1440000"/>
          </a:xfrm>
        </p:grpSpPr>
        <p:pic>
          <p:nvPicPr>
            <p:cNvPr id="7" name="рамка 2"/>
            <p:cNvPicPr preferRelativeResize="0">
              <a:picLocks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3613998"/>
              <a:ext cx="7020000" cy="1440000"/>
            </a:xfrm>
            <a:prstGeom prst="rect">
              <a:avLst/>
            </a:prstGeom>
          </p:spPr>
        </p:pic>
        <p:sp>
          <p:nvSpPr>
            <p:cNvPr id="12" name="ответ 2"/>
            <p:cNvSpPr/>
            <p:nvPr/>
          </p:nvSpPr>
          <p:spPr>
            <a:xfrm>
              <a:off x="7329477" y="4046047"/>
              <a:ext cx="251459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толщину ткани</a:t>
              </a:r>
            </a:p>
          </p:txBody>
        </p:sp>
      </p:grpSp>
      <p:grpSp>
        <p:nvGrpSpPr>
          <p:cNvPr id="19" name="Группа 3"/>
          <p:cNvGrpSpPr/>
          <p:nvPr/>
        </p:nvGrpSpPr>
        <p:grpSpPr>
          <a:xfrm>
            <a:off x="5068229" y="4969042"/>
            <a:ext cx="7020000" cy="1440000"/>
            <a:chOff x="5068229" y="5027657"/>
            <a:chExt cx="7020000" cy="1440000"/>
          </a:xfrm>
        </p:grpSpPr>
        <p:pic>
          <p:nvPicPr>
            <p:cNvPr id="8" name="рамка 3"/>
            <p:cNvPicPr preferRelativeResize="0">
              <a:picLocks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8229" y="5027657"/>
              <a:ext cx="7020000" cy="1440000"/>
            </a:xfrm>
            <a:prstGeom prst="rect">
              <a:avLst/>
            </a:prstGeom>
          </p:spPr>
        </p:pic>
        <p:sp>
          <p:nvSpPr>
            <p:cNvPr id="13" name="ответ 3"/>
            <p:cNvSpPr txBox="1"/>
            <p:nvPr/>
          </p:nvSpPr>
          <p:spPr>
            <a:xfrm>
              <a:off x="7405282" y="5478561"/>
              <a:ext cx="238584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</a:rPr>
                <a:t>ширину ткани</a:t>
              </a:r>
            </a:p>
          </p:txBody>
        </p:sp>
      </p:grpSp>
      <p:sp>
        <p:nvSpPr>
          <p:cNvPr id="17" name="вопрос"/>
          <p:cNvSpPr/>
          <p:nvPr/>
        </p:nvSpPr>
        <p:spPr>
          <a:xfrm>
            <a:off x="5466701" y="904965"/>
            <a:ext cx="6087240" cy="59868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Расстояние от кромки до кромки ткани показывает…</a:t>
            </a:r>
          </a:p>
        </p:txBody>
      </p:sp>
      <p:sp>
        <p:nvSpPr>
          <p:cNvPr id="4" name="рамка-вопрос"/>
          <p:cNvSpPr/>
          <p:nvPr/>
        </p:nvSpPr>
        <p:spPr>
          <a:xfrm>
            <a:off x="5307724" y="472401"/>
            <a:ext cx="6358759" cy="1440000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множение 20">
            <a:hlinkClick r:id="" action="ppaction://hlinkshowjump?jump=endshow"/>
          </p:cNvPr>
          <p:cNvSpPr>
            <a:spLocks noChangeAspect="1"/>
          </p:cNvSpPr>
          <p:nvPr/>
        </p:nvSpPr>
        <p:spPr>
          <a:xfrm flipH="1">
            <a:off x="11369746" y="6072119"/>
            <a:ext cx="540060" cy="540000"/>
          </a:xfrm>
          <a:prstGeom prst="mathMultiply">
            <a:avLst/>
          </a:prstGeom>
          <a:solidFill>
            <a:schemeClr val="accent6">
              <a:lumMod val="75000"/>
            </a:schemeClr>
          </a:solidFill>
          <a:ln w="25400"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10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Другая 1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70AD47"/>
      </a:hlink>
      <a:folHlink>
        <a:srgbClr val="85BD5F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2884D355056F24DA4AA7D99BBF111C2" ma:contentTypeVersion="0" ma:contentTypeDescription="Создание документа." ma:contentTypeScope="" ma:versionID="af1c5732ce153fa95628f774ec24bbea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93EABB6-600A-4014-B648-5EFD95C27A03}"/>
</file>

<file path=customXml/itemProps2.xml><?xml version="1.0" encoding="utf-8"?>
<ds:datastoreItem xmlns:ds="http://schemas.openxmlformats.org/officeDocument/2006/customXml" ds:itemID="{9ED47C69-5DF2-48F3-A8F2-0113703E5352}"/>
</file>

<file path=customXml/itemProps3.xml><?xml version="1.0" encoding="utf-8"?>
<ds:datastoreItem xmlns:ds="http://schemas.openxmlformats.org/officeDocument/2006/customXml" ds:itemID="{817C7898-11B5-4B6E-8170-D3B77B5A16B1}"/>
</file>

<file path=docProps/app.xml><?xml version="1.0" encoding="utf-8"?>
<Properties xmlns="http://schemas.openxmlformats.org/officeDocument/2006/extended-properties" xmlns:vt="http://schemas.openxmlformats.org/officeDocument/2006/docPropsVTypes">
  <TotalTime>1164</TotalTime>
  <Words>219</Words>
  <Application>Microsoft Office PowerPoint</Application>
  <PresentationFormat>Широкоэкранный</PresentationFormat>
  <Paragraphs>76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Галина</dc:creator>
  <cp:lastModifiedBy>Учетная запись Майкрософт</cp:lastModifiedBy>
  <cp:revision>97</cp:revision>
  <dcterms:created xsi:type="dcterms:W3CDTF">2016-10-08T02:43:37Z</dcterms:created>
  <dcterms:modified xsi:type="dcterms:W3CDTF">2023-02-15T05:01:38Z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1602882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D6.2.8</vt:lpwstr>
  </property>
  <property fmtid="{D5CDD505-2E9C-101B-9397-08002B2CF9AE}" pid="5" name="ContentTypeId">
    <vt:lpwstr>0x010100C2884D355056F24DA4AA7D99BBF111C2</vt:lpwstr>
  </property>
</Properties>
</file>