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5" r:id="rId11"/>
    <p:sldId id="262" r:id="rId12"/>
    <p:sldId id="263" r:id="rId13"/>
    <p:sldId id="264" r:id="rId14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Наталья Романова" initials="НР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4" autoAdjust="0"/>
  </p:normalViewPr>
  <p:slideViewPr>
    <p:cSldViewPr snapToGrid="0">
      <p:cViewPr>
        <p:scale>
          <a:sx n="83" d="100"/>
          <a:sy n="83" d="100"/>
        </p:scale>
        <p:origin x="-198" y="2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05-24T18:39:24.246" idx="1">
    <p:pos x="6436" y="1496"/>
    <p:text>вот это я что-то не очень поняла</p:tex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8"/>
          <p:cNvCxnSpPr/>
          <p:nvPr/>
        </p:nvCxnSpPr>
        <p:spPr>
          <a:xfrm>
            <a:off x="1208088" y="4343400"/>
            <a:ext cx="987583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/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479EA-2D29-4202-9361-0C8629E9C4A4}" type="datetimeFigureOut">
              <a:rPr lang="ru-RU"/>
              <a:pPr>
                <a:defRPr/>
              </a:pPr>
              <a:t>11.09.2024</a:t>
            </a:fld>
            <a:endParaRPr lang="ru-RU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D4023F-EA07-42C6-94C5-4B2020F08A3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1FFEC-7B60-497B-9787-E9723BA3DDB2}" type="datetimeFigureOut">
              <a:rPr lang="ru-RU"/>
              <a:pPr>
                <a:defRPr/>
              </a:pPr>
              <a:t>11.09.2024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36ED2B-6370-4EE9-A2FF-CDCDB1D9F23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8"/>
          <p:cNvCxnSpPr/>
          <p:nvPr/>
        </p:nvCxnSpPr>
        <p:spPr>
          <a:xfrm>
            <a:off x="1208088" y="4343400"/>
            <a:ext cx="987583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Ctr="0"/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CCCA88-1420-4A72-8F4C-8DBA13ED15EF}" type="datetimeFigureOut">
              <a:rPr lang="ru-RU"/>
              <a:pPr>
                <a:defRPr/>
              </a:pPr>
              <a:t>11.09.2024</a:t>
            </a:fld>
            <a:endParaRPr lang="ru-RU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B6AE9-FBBE-4C44-9A87-E30427E6F46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F4F7F-17CF-438E-9DD4-762071FFCBC1}" type="datetimeFigureOut">
              <a:rPr lang="ru-RU"/>
              <a:pPr>
                <a:defRPr/>
              </a:pPr>
              <a:t>11.09.2024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08AE98-3A3C-4971-81E7-0636C0A8AFA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06C831-A980-41C7-AAA8-D887D87FFC89}" type="datetimeFigureOut">
              <a:rPr lang="ru-RU"/>
              <a:pPr>
                <a:defRPr/>
              </a:pPr>
              <a:t>11.09.2024</a:t>
            </a:fld>
            <a:endParaRPr lang="ru-RU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D450E7-61CE-48D4-B0E2-021E9B863F8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C4CFF-5486-4154-ACB2-0FE84F2377A7}" type="datetimeFigureOut">
              <a:rPr lang="ru-RU"/>
              <a:pPr>
                <a:defRPr/>
              </a:pPr>
              <a:t>11.09.2024</a:t>
            </a:fld>
            <a:endParaRPr lang="ru-RU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84D1A3-1A90-4D79-8977-1CA6154C540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5"/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701F8F-45B3-4581-AD42-CEB9A9350DF9}" type="datetimeFigureOut">
              <a:rPr lang="ru-RU"/>
              <a:pPr>
                <a:defRPr/>
              </a:pPr>
              <a:t>11.09.2024</a:t>
            </a:fld>
            <a:endParaRPr lang="ru-RU" dirty="0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5DB871-A2F0-45E8-85EF-EB3B9144BB5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40513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8"/>
          <p:cNvSpPr/>
          <p:nvPr/>
        </p:nvSpPr>
        <p:spPr>
          <a:xfrm>
            <a:off x="4040188" y="0"/>
            <a:ext cx="635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/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465138" y="6459538"/>
            <a:ext cx="2619375" cy="365125"/>
          </a:xfrm>
        </p:spPr>
        <p:txBody>
          <a:bodyPr/>
          <a:lstStyle>
            <a:lvl1pPr algn="l">
              <a:defRPr smtClean="0"/>
            </a:lvl1pPr>
          </a:lstStyle>
          <a:p>
            <a:pPr>
              <a:defRPr/>
            </a:pPr>
            <a:fld id="{EC1BBCD9-F26C-4253-85A2-83E3987EC0DF}" type="datetimeFigureOut">
              <a:rPr lang="ru-RU"/>
              <a:pPr>
                <a:defRPr/>
              </a:pPr>
              <a:t>11.09.2024</a:t>
            </a:fld>
            <a:endParaRPr lang="ru-RU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538"/>
            <a:ext cx="4648200" cy="365125"/>
          </a:xfrm>
        </p:spPr>
        <p:txBody>
          <a:bodyPr/>
          <a:lstStyle>
            <a:lvl1pPr algn="l">
              <a:defRPr dirty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B80241E-8C93-4516-8E3A-D4BD153954A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8"/>
          <p:cNvSpPr/>
          <p:nvPr/>
        </p:nvSpPr>
        <p:spPr>
          <a:xfrm>
            <a:off x="0" y="4914900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tIns="0" bIns="0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88B9E-2EE8-4D9D-8059-95A9F163B865}" type="datetimeFigureOut">
              <a:rPr lang="ru-RU"/>
              <a:pPr>
                <a:defRPr/>
              </a:pPr>
              <a:t>11.09.2024</a:t>
            </a:fld>
            <a:endParaRPr lang="ru-RU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F73C7B-6CF9-4C5B-B207-E4EE0CD0B61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7DC2F-0D2E-418B-995F-1A98027987D5}" type="datetimeFigureOut">
              <a:rPr lang="ru-RU"/>
              <a:pPr>
                <a:defRPr/>
              </a:pPr>
              <a:t>11.09.2024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ED64A-1210-483C-A756-264163CC9EB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BA5F8A-CC53-4AA4-A4E9-7D78DEACE4DB}" type="datetimeFigureOut">
              <a:rPr lang="ru-RU"/>
              <a:pPr>
                <a:defRPr/>
              </a:pPr>
              <a:t>11.09.2024</a:t>
            </a:fld>
            <a:endParaRPr lang="ru-RU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25D66-D321-4A52-BE18-21A345F9CC3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125"/>
            <a:ext cx="12192000" cy="66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96963" y="1846263"/>
            <a:ext cx="10058400" cy="402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6963" y="6459538"/>
            <a:ext cx="2473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65AEFC11-8F59-40E6-9489-077768FDDD66}" type="datetimeFigureOut">
              <a:rPr lang="ru-RU"/>
              <a:pPr>
                <a:defRPr/>
              </a:pPr>
              <a:t>11.09.2024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75" y="6459538"/>
            <a:ext cx="4822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 cap="all" baseline="0" dirty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1238" y="6459538"/>
            <a:ext cx="1311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50" smtClean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B08E6FD7-BE09-4BEB-9B7F-CC542B06ACD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800" y="1738313"/>
            <a:ext cx="9966325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74" r:id="rId7"/>
    <p:sldLayoutId id="2147483675" r:id="rId8"/>
    <p:sldLayoutId id="2147483676" r:id="rId9"/>
    <p:sldLayoutId id="2147483667" r:id="rId10"/>
    <p:sldLayoutId id="2147483677" r:id="rId11"/>
  </p:sldLayoutIdLst>
  <p:txStyles>
    <p:titleStyle>
      <a:lvl1pPr algn="l" rtl="0" fontAlgn="base">
        <a:lnSpc>
          <a:spcPct val="85000"/>
        </a:lnSpc>
        <a:spcBef>
          <a:spcPct val="0"/>
        </a:spcBef>
        <a:spcAft>
          <a:spcPct val="0"/>
        </a:spcAft>
        <a:defRPr sz="4800" kern="1200" spc="-50">
          <a:solidFill>
            <a:srgbClr val="404040"/>
          </a:solidFill>
          <a:latin typeface="+mj-lt"/>
          <a:ea typeface="+mj-ea"/>
          <a:cs typeface="+mj-cs"/>
        </a:defRPr>
      </a:lvl1pPr>
      <a:lvl2pPr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/>
        </a:defRPr>
      </a:lvl2pPr>
      <a:lvl3pPr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/>
        </a:defRPr>
      </a:lvl3pPr>
      <a:lvl4pPr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/>
        </a:defRPr>
      </a:lvl4pPr>
      <a:lvl5pPr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/>
        </a:defRPr>
      </a:lvl9pPr>
    </p:titleStyle>
    <p:bodyStyle>
      <a:lvl1pPr marL="90488" indent="-90488" algn="l" rtl="0" fontAlgn="base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itchFamily="34" charset="0"/>
        <a:buChar char=" "/>
        <a:defRPr sz="2000" kern="1200">
          <a:solidFill>
            <a:srgbClr val="404040"/>
          </a:solidFill>
          <a:latin typeface="+mn-lt"/>
          <a:ea typeface="+mn-ea"/>
          <a:cs typeface="+mn-cs"/>
        </a:defRPr>
      </a:lvl1pPr>
      <a:lvl2pPr marL="382588" indent="-182563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ern="1200">
          <a:solidFill>
            <a:srgbClr val="404040"/>
          </a:solidFill>
          <a:latin typeface="+mn-lt"/>
          <a:ea typeface="+mn-ea"/>
          <a:cs typeface="+mn-cs"/>
        </a:defRPr>
      </a:lvl2pPr>
      <a:lvl3pPr marL="566738" indent="-182563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749300" indent="-182563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4pPr>
      <a:lvl5pPr marL="931863" indent="-182563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6963" y="758825"/>
            <a:ext cx="10058400" cy="35655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6000" dirty="0"/>
              <a:t>Образовательная программа дошкольного образования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00138" y="4456113"/>
            <a:ext cx="10058400" cy="1143000"/>
          </a:xfrm>
        </p:spPr>
        <p:txBody>
          <a:bodyPr rtlCol="0"/>
          <a:lstStyle/>
          <a:p>
            <a:pPr fontAlgn="auto">
              <a:defRPr/>
            </a:pPr>
            <a:r>
              <a:rPr lang="ru-RU" dirty="0"/>
              <a:t>Краткая презентация 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2490788" y="471488"/>
            <a:ext cx="59737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</a:rPr>
              <a:t>Муниципальное дошкольное образовательное учреждение </a:t>
            </a:r>
          </a:p>
          <a:p>
            <a:pPr algn="ctr"/>
            <a:r>
              <a:rPr lang="ru-RU" dirty="0" smtClean="0">
                <a:latin typeface="Times New Roman" pitchFamily="18" charset="0"/>
              </a:rPr>
              <a:t>«Косолаповский детский </a:t>
            </a:r>
            <a:r>
              <a:rPr lang="ru-RU" dirty="0">
                <a:latin typeface="Times New Roman" pitchFamily="18" charset="0"/>
              </a:rPr>
              <a:t>сад «Ромашка»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Текст 3"/>
          <p:cNvSpPr>
            <a:spLocks noGrp="1"/>
          </p:cNvSpPr>
          <p:nvPr>
            <p:ph type="body" idx="4294967295"/>
          </p:nvPr>
        </p:nvSpPr>
        <p:spPr>
          <a:xfrm>
            <a:off x="1328738" y="2395538"/>
            <a:ext cx="4413250" cy="1195387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ru-RU" sz="2400" smtClean="0">
                <a:solidFill>
                  <a:schemeClr val="accent1"/>
                </a:solidFill>
              </a:rPr>
              <a:t>Федеральный государственный образовательный стандарт дошкольного образования</a:t>
            </a:r>
          </a:p>
        </p:txBody>
      </p:sp>
      <p:sp>
        <p:nvSpPr>
          <p:cNvPr id="14338" name="Объект 4"/>
          <p:cNvSpPr>
            <a:spLocks noGrp="1"/>
          </p:cNvSpPr>
          <p:nvPr>
            <p:ph sz="half" idx="4294967295"/>
          </p:nvPr>
        </p:nvSpPr>
        <p:spPr>
          <a:xfrm>
            <a:off x="1328738" y="3960813"/>
            <a:ext cx="4413250" cy="1317625"/>
          </a:xfrm>
        </p:spPr>
        <p:txBody>
          <a:bodyPr/>
          <a:lstStyle/>
          <a:p>
            <a:pPr algn="ctr"/>
            <a:r>
              <a:rPr lang="ru-RU" sz="2400" smtClean="0"/>
              <a:t>утвержден приказом Минобрнауки России</a:t>
            </a:r>
            <a:br>
              <a:rPr lang="ru-RU" sz="2400" smtClean="0"/>
            </a:br>
            <a:r>
              <a:rPr lang="ru-RU" sz="2400" smtClean="0"/>
              <a:t>от 17.10.2013 № 1155</a:t>
            </a:r>
          </a:p>
        </p:txBody>
      </p:sp>
      <p:sp>
        <p:nvSpPr>
          <p:cNvPr id="14339" name="Текст 5"/>
          <p:cNvSpPr>
            <a:spLocks noGrp="1"/>
          </p:cNvSpPr>
          <p:nvPr>
            <p:ph type="body" sz="quarter" idx="4294967295"/>
          </p:nvPr>
        </p:nvSpPr>
        <p:spPr>
          <a:xfrm>
            <a:off x="6376988" y="2395538"/>
            <a:ext cx="4413250" cy="1177925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ru-RU" sz="2400" smtClean="0">
                <a:solidFill>
                  <a:schemeClr val="accent1"/>
                </a:solidFill>
              </a:rPr>
              <a:t>Федеральная образовательная программа дошкольного образования </a:t>
            </a:r>
          </a:p>
        </p:txBody>
      </p:sp>
      <p:sp>
        <p:nvSpPr>
          <p:cNvPr id="8" name="Стрелка вниз 7"/>
          <p:cNvSpPr/>
          <p:nvPr/>
        </p:nvSpPr>
        <p:spPr>
          <a:xfrm rot="3042639">
            <a:off x="3272632" y="1315244"/>
            <a:ext cx="484187" cy="8921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9" name="Стрелка вниз 8"/>
          <p:cNvSpPr/>
          <p:nvPr/>
        </p:nvSpPr>
        <p:spPr>
          <a:xfrm rot="18679439">
            <a:off x="8081963" y="1295400"/>
            <a:ext cx="484187" cy="8937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4342" name="Объект 4"/>
          <p:cNvSpPr txBox="1">
            <a:spLocks/>
          </p:cNvSpPr>
          <p:nvPr/>
        </p:nvSpPr>
        <p:spPr bwMode="auto">
          <a:xfrm>
            <a:off x="6362700" y="3941763"/>
            <a:ext cx="4327525" cy="1319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pPr marL="90488" indent="-90488" algn="ctr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itchFamily="34" charset="0"/>
              <a:buChar char=" "/>
            </a:pPr>
            <a:r>
              <a:rPr lang="ru-RU" sz="2400">
                <a:solidFill>
                  <a:srgbClr val="404040"/>
                </a:solidFill>
                <a:latin typeface="Calibri" pitchFamily="34" charset="0"/>
              </a:rPr>
              <a:t>утверждена приказом Минпросвещения России</a:t>
            </a:r>
            <a:br>
              <a:rPr lang="ru-RU" sz="2400">
                <a:solidFill>
                  <a:srgbClr val="404040"/>
                </a:solidFill>
                <a:latin typeface="Calibri" pitchFamily="34" charset="0"/>
              </a:rPr>
            </a:br>
            <a:r>
              <a:rPr lang="ru-RU" sz="2400">
                <a:solidFill>
                  <a:srgbClr val="404040"/>
                </a:solidFill>
                <a:latin typeface="Calibri" pitchFamily="34" charset="0"/>
              </a:rPr>
              <a:t>от 25.11.2022 № 1028</a:t>
            </a:r>
          </a:p>
        </p:txBody>
      </p:sp>
      <p:sp>
        <p:nvSpPr>
          <p:cNvPr id="14343" name="TextBox 6"/>
          <p:cNvSpPr txBox="1">
            <a:spLocks noChangeArrowheads="1"/>
          </p:cNvSpPr>
          <p:nvPr/>
        </p:nvSpPr>
        <p:spPr bwMode="auto">
          <a:xfrm>
            <a:off x="911225" y="650875"/>
            <a:ext cx="106378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ОП ДО разработана на основе двух документов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Организация режима пребывания детей</a:t>
            </a:r>
          </a:p>
        </p:txBody>
      </p:sp>
      <p:sp>
        <p:nvSpPr>
          <p:cNvPr id="15362" name="Объект 2"/>
          <p:cNvSpPr>
            <a:spLocks noGrp="1"/>
          </p:cNvSpPr>
          <p:nvPr>
            <p:ph idx="1"/>
          </p:nvPr>
        </p:nvSpPr>
        <p:spPr>
          <a:xfrm>
            <a:off x="1096963" y="1846263"/>
            <a:ext cx="10058400" cy="3275012"/>
          </a:xfrm>
        </p:spPr>
        <p:txBody>
          <a:bodyPr/>
          <a:lstStyle/>
          <a:p>
            <a:r>
              <a:rPr lang="ru-RU" sz="3000" dirty="0" smtClean="0"/>
              <a:t>Режим работы: </a:t>
            </a:r>
            <a:r>
              <a:rPr lang="ru-RU" sz="3000" dirty="0" smtClean="0"/>
              <a:t>1</a:t>
            </a:r>
            <a:r>
              <a:rPr lang="ru-RU" sz="3000" dirty="0" smtClean="0"/>
              <a:t>0,5</a:t>
            </a:r>
            <a:r>
              <a:rPr lang="ru-RU" sz="3000" dirty="0" smtClean="0"/>
              <a:t> </a:t>
            </a:r>
            <a:r>
              <a:rPr lang="ru-RU" sz="3000" dirty="0" smtClean="0"/>
              <a:t>часовое пребывание воспитанников при 5-ти дневной рабочей неделе.</a:t>
            </a:r>
          </a:p>
          <a:p>
            <a:pPr fontAlgn="t"/>
            <a:r>
              <a:rPr lang="ru-RU" sz="3000" dirty="0" smtClean="0"/>
              <a:t>Работа по реализации ОП ДО проводится в течение года и делится на два периода:</a:t>
            </a:r>
            <a:br>
              <a:rPr lang="ru-RU" sz="3000" dirty="0" smtClean="0"/>
            </a:br>
            <a:r>
              <a:rPr lang="ru-RU" sz="3000" dirty="0" smtClean="0"/>
              <a:t>- первый период (с 1 сентября по 31 мая);</a:t>
            </a:r>
            <a:br>
              <a:rPr lang="ru-RU" sz="3000" dirty="0" smtClean="0"/>
            </a:br>
            <a:r>
              <a:rPr lang="ru-RU" sz="3000" dirty="0" smtClean="0"/>
              <a:t>- второй период (с 1 июня по 31 августа)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ОП ДО включает</a:t>
            </a:r>
          </a:p>
        </p:txBody>
      </p:sp>
      <p:sp>
        <p:nvSpPr>
          <p:cNvPr id="16386" name="TextBox 6"/>
          <p:cNvSpPr txBox="1">
            <a:spLocks noChangeArrowheads="1"/>
          </p:cNvSpPr>
          <p:nvPr/>
        </p:nvSpPr>
        <p:spPr bwMode="auto">
          <a:xfrm>
            <a:off x="7642225" y="2847975"/>
            <a:ext cx="36195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Calibri" pitchFamily="34" charset="0"/>
              </a:rPr>
              <a:t>Три основных раздела</a:t>
            </a:r>
          </a:p>
        </p:txBody>
      </p:sp>
      <p:sp>
        <p:nvSpPr>
          <p:cNvPr id="8" name="Стрелка вправо 7"/>
          <p:cNvSpPr/>
          <p:nvPr/>
        </p:nvSpPr>
        <p:spPr>
          <a:xfrm rot="10800000">
            <a:off x="6343650" y="2886075"/>
            <a:ext cx="977900" cy="4857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/>
          </a:p>
        </p:txBody>
      </p:sp>
      <p:sp>
        <p:nvSpPr>
          <p:cNvPr id="16388" name="TextBox 12"/>
          <p:cNvSpPr txBox="1">
            <a:spLocks noChangeArrowheads="1"/>
          </p:cNvSpPr>
          <p:nvPr/>
        </p:nvSpPr>
        <p:spPr bwMode="auto">
          <a:xfrm>
            <a:off x="1203325" y="4519613"/>
            <a:ext cx="10058400" cy="138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800">
                <a:latin typeface="Calibri" pitchFamily="34" charset="0"/>
              </a:rPr>
              <a:t>Все разделы ОП ДО включают обязательную часть и часть, формируемую участниками образовательных отношений, которые дополняют друг друга. </a:t>
            </a:r>
          </a:p>
        </p:txBody>
      </p:sp>
      <p:sp>
        <p:nvSpPr>
          <p:cNvPr id="16389" name="TextBox 3"/>
          <p:cNvSpPr txBox="1">
            <a:spLocks noChangeArrowheads="1"/>
          </p:cNvSpPr>
          <p:nvPr/>
        </p:nvSpPr>
        <p:spPr bwMode="auto">
          <a:xfrm>
            <a:off x="1096963" y="2095500"/>
            <a:ext cx="433705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t"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sz="2800">
                <a:latin typeface="Calibri" pitchFamily="34" charset="0"/>
              </a:rPr>
              <a:t>Целевой раздел</a:t>
            </a:r>
          </a:p>
          <a:p>
            <a:pPr fontAlgn="t"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sz="2800">
                <a:latin typeface="Calibri" pitchFamily="34" charset="0"/>
              </a:rPr>
              <a:t>Содержательный раздел </a:t>
            </a:r>
          </a:p>
          <a:p>
            <a:pPr fontAlgn="t"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sz="2800">
                <a:latin typeface="Calibri" pitchFamily="34" charset="0"/>
              </a:rPr>
              <a:t>Организационный раздел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449387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Возрастные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и иные категории детей, на которых ориентирована ОП ДО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1096963" y="1963738"/>
            <a:ext cx="8364537" cy="528637"/>
          </a:xfrm>
        </p:spPr>
        <p:txBody>
          <a:bodyPr>
            <a:noAutofit/>
          </a:bodyPr>
          <a:lstStyle/>
          <a:p>
            <a:r>
              <a:rPr lang="ru-RU" sz="2800" cap="none" dirty="0" smtClean="0">
                <a:solidFill>
                  <a:schemeClr val="tx1"/>
                </a:solidFill>
              </a:rPr>
              <a:t>В ДОО ФУНКЦИОНИРУЮТ </a:t>
            </a:r>
            <a:r>
              <a:rPr lang="ru-RU" sz="2800" cap="none" dirty="0">
                <a:solidFill>
                  <a:schemeClr val="tx1"/>
                </a:solidFill>
              </a:rPr>
              <a:t>4</a:t>
            </a:r>
            <a:r>
              <a:rPr lang="ru-RU" sz="2800" cap="none" dirty="0" smtClean="0">
                <a:solidFill>
                  <a:schemeClr val="tx1"/>
                </a:solidFill>
              </a:rPr>
              <a:t> ВОЗРАСТНЫЕ ГРУППЫ</a:t>
            </a:r>
            <a:endParaRPr lang="ru-RU" sz="2800" cap="none" dirty="0" smtClean="0"/>
          </a:p>
        </p:txBody>
      </p:sp>
      <p:graphicFrame>
        <p:nvGraphicFramePr>
          <p:cNvPr id="17435" name="Group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6515361"/>
              </p:ext>
            </p:extLst>
          </p:nvPr>
        </p:nvGraphicFramePr>
        <p:xfrm>
          <a:off x="1187450" y="2682875"/>
          <a:ext cx="10163175" cy="3389761"/>
        </p:xfrm>
        <a:graphic>
          <a:graphicData uri="http://schemas.openxmlformats.org/drawingml/2006/table">
            <a:tbl>
              <a:tblPr/>
              <a:tblGrid>
                <a:gridCol w="1693863"/>
                <a:gridCol w="1693862"/>
                <a:gridCol w="2157095"/>
                <a:gridCol w="2514600"/>
                <a:gridCol w="2103755"/>
              </a:tblGrid>
              <a:tr h="151606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Возрастная категория группы</a:t>
                      </a:r>
                    </a:p>
                  </a:txBody>
                  <a:tcPr marL="44897" marR="44897" marT="22449" marB="224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Группа раннего возраста 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(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1.6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–3 года)</a:t>
                      </a:r>
                    </a:p>
                  </a:txBody>
                  <a:tcPr marL="44897" marR="44897" marT="22449" marB="224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Группа младшего возраста 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(3–4 года)</a:t>
                      </a:r>
                    </a:p>
                  </a:txBody>
                  <a:tcPr marL="44897" marR="44897" marT="22449" marB="224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Старшая разновозрастная группа(4–6 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лет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)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44897" marR="44897" marT="22449" marB="224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Группа подготовительная 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(6–7 лет)</a:t>
                      </a:r>
                    </a:p>
                  </a:txBody>
                  <a:tcPr marL="44897" marR="44897" marT="22449" marB="224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33826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Количество возрастных групп</a:t>
                      </a:r>
                    </a:p>
                  </a:txBody>
                  <a:tcPr marL="44897" marR="44897" marT="22449" marB="224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D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2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44897" marR="44897" marT="22449" marB="224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D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2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44897" marR="44897" marT="22449" marB="224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D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2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2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44897" marR="44897" marT="22449" marB="224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D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2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44897" marR="44897" marT="22449" marB="224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D9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449387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Соотношение частей ОП ДО </a:t>
            </a:r>
          </a:p>
        </p:txBody>
      </p:sp>
      <p:sp>
        <p:nvSpPr>
          <p:cNvPr id="18434" name="Объект 3"/>
          <p:cNvSpPr>
            <a:spLocks noGrp="1"/>
          </p:cNvSpPr>
          <p:nvPr>
            <p:ph sz="half" idx="1"/>
          </p:nvPr>
        </p:nvSpPr>
        <p:spPr>
          <a:xfrm>
            <a:off x="1246188" y="1846263"/>
            <a:ext cx="4349750" cy="1670050"/>
          </a:xfrm>
        </p:spPr>
        <p:txBody>
          <a:bodyPr/>
          <a:lstStyle/>
          <a:p>
            <a:pPr algn="just"/>
            <a:r>
              <a:rPr lang="ru-RU" sz="2400" smtClean="0"/>
              <a:t>Обязательная часть Программы разработана в соответствии с ФГОС ДО и оформлена в виде ссылок на ФОП ДО</a:t>
            </a:r>
          </a:p>
          <a:p>
            <a:endParaRPr lang="ru-RU" smtClean="0"/>
          </a:p>
        </p:txBody>
      </p:sp>
      <p:sp>
        <p:nvSpPr>
          <p:cNvPr id="18435" name="Объект 5"/>
          <p:cNvSpPr>
            <a:spLocks noGrp="1"/>
          </p:cNvSpPr>
          <p:nvPr>
            <p:ph sz="half" idx="2"/>
          </p:nvPr>
        </p:nvSpPr>
        <p:spPr>
          <a:xfrm>
            <a:off x="6218238" y="1846263"/>
            <a:ext cx="4937125" cy="2405062"/>
          </a:xfrm>
        </p:spPr>
        <p:txBody>
          <a:bodyPr/>
          <a:lstStyle/>
          <a:p>
            <a:pPr algn="just"/>
            <a:r>
              <a:rPr lang="ru-RU" sz="2400" smtClean="0"/>
              <a:t>Часть, формируемая участниками образовательных отношений, представлена парциальными и авторскими программами, которые отражают специфику национальных, социокультурных и региональных условий</a:t>
            </a:r>
          </a:p>
        </p:txBody>
      </p:sp>
      <p:sp>
        <p:nvSpPr>
          <p:cNvPr id="7" name="Стрелка вправо 6"/>
          <p:cNvSpPr/>
          <p:nvPr/>
        </p:nvSpPr>
        <p:spPr>
          <a:xfrm rot="16200000">
            <a:off x="1287463" y="3597275"/>
            <a:ext cx="647700" cy="4857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8437" name="Объект 3"/>
          <p:cNvSpPr txBox="1">
            <a:spLocks/>
          </p:cNvSpPr>
          <p:nvPr/>
        </p:nvSpPr>
        <p:spPr bwMode="auto">
          <a:xfrm>
            <a:off x="1628775" y="4464050"/>
            <a:ext cx="3816350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pPr marL="90488" indent="-90488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itchFamily="34" charset="0"/>
              <a:buChar char=" "/>
            </a:pPr>
            <a:r>
              <a:rPr lang="ru-RU" sz="2400">
                <a:solidFill>
                  <a:srgbClr val="404040"/>
                </a:solidFill>
                <a:latin typeface="Calibri" pitchFamily="34" charset="0"/>
              </a:rPr>
              <a:t>Не менее 60% от общего объема программы</a:t>
            </a:r>
          </a:p>
          <a:p>
            <a:pPr marL="90488" indent="-90488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itchFamily="34" charset="0"/>
              <a:buChar char=" "/>
            </a:pPr>
            <a:endParaRPr lang="ru-RU" sz="2000">
              <a:solidFill>
                <a:srgbClr val="404040"/>
              </a:solidFill>
              <a:latin typeface="Calibri" pitchFamily="34" charset="0"/>
            </a:endParaRPr>
          </a:p>
        </p:txBody>
      </p:sp>
      <p:sp>
        <p:nvSpPr>
          <p:cNvPr id="9" name="Стрелка вправо 8"/>
          <p:cNvSpPr/>
          <p:nvPr/>
        </p:nvSpPr>
        <p:spPr>
          <a:xfrm rot="16200000">
            <a:off x="6510338" y="4464050"/>
            <a:ext cx="695325" cy="4857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8439" name="Объект 3"/>
          <p:cNvSpPr txBox="1">
            <a:spLocks/>
          </p:cNvSpPr>
          <p:nvPr/>
        </p:nvSpPr>
        <p:spPr bwMode="auto">
          <a:xfrm>
            <a:off x="6918325" y="5162550"/>
            <a:ext cx="381635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pPr marL="90488" indent="-90488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itchFamily="34" charset="0"/>
              <a:buChar char=" "/>
            </a:pPr>
            <a:r>
              <a:rPr lang="ru-RU" sz="2400">
                <a:solidFill>
                  <a:srgbClr val="404040"/>
                </a:solidFill>
                <a:latin typeface="Calibri" pitchFamily="34" charset="0"/>
              </a:rPr>
              <a:t>Не более 40 % от общего объема программы</a:t>
            </a:r>
          </a:p>
          <a:p>
            <a:pPr marL="90488" indent="-90488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itchFamily="34" charset="0"/>
              <a:buChar char=" "/>
            </a:pPr>
            <a:endParaRPr lang="ru-RU" sz="2000">
              <a:solidFill>
                <a:srgbClr val="40404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449387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Взаимодействие педагогического коллектива с семьями воспитанников</a:t>
            </a:r>
          </a:p>
        </p:txBody>
      </p:sp>
      <p:sp>
        <p:nvSpPr>
          <p:cNvPr id="19458" name="Объект 2"/>
          <p:cNvSpPr>
            <a:spLocks noGrp="1"/>
          </p:cNvSpPr>
          <p:nvPr>
            <p:ph sz="half" idx="1"/>
          </p:nvPr>
        </p:nvSpPr>
        <p:spPr>
          <a:xfrm>
            <a:off x="1096963" y="2097088"/>
            <a:ext cx="10433050" cy="3965575"/>
          </a:xfrm>
        </p:spPr>
        <p:txBody>
          <a:bodyPr/>
          <a:lstStyle/>
          <a:p>
            <a:pPr algn="just"/>
            <a:r>
              <a:rPr lang="ru-RU" sz="3000" b="1" smtClean="0">
                <a:solidFill>
                  <a:schemeClr val="accent1"/>
                </a:solidFill>
              </a:rPr>
              <a:t>Основная цель</a:t>
            </a:r>
            <a:r>
              <a:rPr lang="ru-RU" sz="3000" smtClean="0">
                <a:solidFill>
                  <a:schemeClr val="accent1"/>
                </a:solidFill>
              </a:rPr>
              <a:t> </a:t>
            </a:r>
            <a:r>
              <a:rPr lang="ru-RU" sz="3000" smtClean="0"/>
              <a:t>взаимодействия педагогов с семьей –  обеспечить:</a:t>
            </a:r>
          </a:p>
          <a:p>
            <a:pPr lvl="1" algn="just">
              <a:buFont typeface="Wingdings" pitchFamily="2" charset="2"/>
              <a:buChar char="§"/>
            </a:pPr>
            <a:r>
              <a:rPr lang="ru-RU" sz="2800" smtClean="0"/>
              <a:t>психолого-педагогическую поддержку семьи и повышение компетентности родителей в вопросах образования, охраны и укрепления здоровья детей младенческого, раннего и дошкольного возрастов;</a:t>
            </a:r>
          </a:p>
          <a:p>
            <a:pPr lvl="1" algn="just">
              <a:buFont typeface="Wingdings" pitchFamily="2" charset="2"/>
              <a:buChar char="§"/>
            </a:pPr>
            <a:r>
              <a:rPr lang="ru-RU" sz="2800" smtClean="0"/>
              <a:t>единства подходов к воспитанию и обучению детей в условиях ДОО и семьи;</a:t>
            </a:r>
          </a:p>
          <a:p>
            <a:pPr lvl="1" algn="just">
              <a:buFont typeface="Wingdings" pitchFamily="2" charset="2"/>
              <a:buChar char="§"/>
            </a:pPr>
            <a:r>
              <a:rPr lang="ru-RU" sz="2800" smtClean="0"/>
              <a:t>повышение воспитательного потенциала семьи</a:t>
            </a:r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449387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Взаимодействие педагогического коллектива с семьями воспитанников ДОО</a:t>
            </a:r>
          </a:p>
        </p:txBody>
      </p:sp>
      <p:sp>
        <p:nvSpPr>
          <p:cNvPr id="20482" name="Объект 3"/>
          <p:cNvSpPr>
            <a:spLocks noGrp="1"/>
          </p:cNvSpPr>
          <p:nvPr>
            <p:ph sz="half" idx="2"/>
          </p:nvPr>
        </p:nvSpPr>
        <p:spPr>
          <a:xfrm>
            <a:off x="1231900" y="1846263"/>
            <a:ext cx="9956800" cy="4405312"/>
          </a:xfrm>
        </p:spPr>
        <p:txBody>
          <a:bodyPr/>
          <a:lstStyle/>
          <a:p>
            <a:pPr algn="just"/>
            <a:r>
              <a:rPr lang="ru-RU" sz="2800" smtClean="0"/>
              <a:t>В основу совместной деятельности семьи и дошкольного учреждения заложены следующие </a:t>
            </a:r>
            <a:r>
              <a:rPr lang="ru-RU" sz="2800" b="1" smtClean="0">
                <a:solidFill>
                  <a:schemeClr val="accent1"/>
                </a:solidFill>
              </a:rPr>
              <a:t>принципы</a:t>
            </a:r>
            <a:r>
              <a:rPr lang="ru-RU" sz="2800" smtClean="0"/>
              <a:t>:</a:t>
            </a:r>
          </a:p>
          <a:p>
            <a:pPr lvl="1" algn="just">
              <a:buFont typeface="Wingdings" pitchFamily="2" charset="2"/>
              <a:buChar char="§"/>
            </a:pPr>
            <a:r>
              <a:rPr lang="ru-RU" sz="2800" smtClean="0"/>
              <a:t>приоритет семьи в воспитании, обучении и развитии ребенка;</a:t>
            </a:r>
          </a:p>
          <a:p>
            <a:pPr lvl="1" algn="just">
              <a:buFont typeface="Wingdings" pitchFamily="2" charset="2"/>
              <a:buChar char="§"/>
            </a:pPr>
            <a:r>
              <a:rPr lang="ru-RU" sz="2800" smtClean="0"/>
              <a:t>открытость;</a:t>
            </a:r>
          </a:p>
          <a:p>
            <a:pPr lvl="1" algn="just">
              <a:buFont typeface="Wingdings" pitchFamily="2" charset="2"/>
              <a:buChar char="§"/>
            </a:pPr>
            <a:r>
              <a:rPr lang="ru-RU" sz="2800" smtClean="0"/>
              <a:t>взаимное доверие, уважение и доброжелательность во взаимоотношениях педагогов и родителей;</a:t>
            </a:r>
          </a:p>
          <a:p>
            <a:pPr lvl="1" algn="just">
              <a:buFont typeface="Wingdings" pitchFamily="2" charset="2"/>
              <a:buChar char="§"/>
            </a:pPr>
            <a:r>
              <a:rPr lang="ru-RU" sz="2800" smtClean="0"/>
              <a:t>индивидуально-дифференцированный подход к каждой семье;</a:t>
            </a:r>
          </a:p>
          <a:p>
            <a:pPr lvl="1" algn="just">
              <a:buFont typeface="Wingdings" pitchFamily="2" charset="2"/>
              <a:buChar char="§"/>
            </a:pPr>
            <a:r>
              <a:rPr lang="ru-RU" sz="2800" smtClean="0"/>
              <a:t>возрастосообразность</a:t>
            </a:r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449387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Направления работы с семьями </a:t>
            </a:r>
          </a:p>
        </p:txBody>
      </p:sp>
      <p:sp>
        <p:nvSpPr>
          <p:cNvPr id="21506" name="Объект 2"/>
          <p:cNvSpPr>
            <a:spLocks noGrp="1"/>
          </p:cNvSpPr>
          <p:nvPr>
            <p:ph sz="half" idx="1"/>
          </p:nvPr>
        </p:nvSpPr>
        <p:spPr>
          <a:xfrm>
            <a:off x="1122363" y="3690938"/>
            <a:ext cx="3178175" cy="1209675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ru-RU" sz="2800" smtClean="0"/>
              <a:t>Диагностико-аналитическое направление</a:t>
            </a:r>
          </a:p>
        </p:txBody>
      </p:sp>
      <p:sp>
        <p:nvSpPr>
          <p:cNvPr id="7" name="Стрелка вниз 6"/>
          <p:cNvSpPr/>
          <p:nvPr/>
        </p:nvSpPr>
        <p:spPr>
          <a:xfrm>
            <a:off x="2468563" y="2547938"/>
            <a:ext cx="484187" cy="977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/>
          </a:p>
        </p:txBody>
      </p:sp>
      <p:sp>
        <p:nvSpPr>
          <p:cNvPr id="21508" name="Объект 2"/>
          <p:cNvSpPr>
            <a:spLocks noGrp="1"/>
          </p:cNvSpPr>
          <p:nvPr>
            <p:ph sz="half" idx="1"/>
          </p:nvPr>
        </p:nvSpPr>
        <p:spPr>
          <a:xfrm>
            <a:off x="4537075" y="3690938"/>
            <a:ext cx="3178175" cy="1209675"/>
          </a:xfrm>
          <a:ln>
            <a:solidFill>
              <a:schemeClr val="accent1"/>
            </a:solidFill>
          </a:ln>
        </p:spPr>
        <p:txBody>
          <a:bodyPr anchor="ctr"/>
          <a:lstStyle/>
          <a:p>
            <a:pPr algn="ctr"/>
            <a:r>
              <a:rPr lang="ru-RU" sz="2800" smtClean="0"/>
              <a:t>Просветительское направление</a:t>
            </a:r>
          </a:p>
        </p:txBody>
      </p:sp>
      <p:sp>
        <p:nvSpPr>
          <p:cNvPr id="21509" name="Объект 2"/>
          <p:cNvSpPr>
            <a:spLocks noGrp="1"/>
          </p:cNvSpPr>
          <p:nvPr>
            <p:ph sz="half" idx="1"/>
          </p:nvPr>
        </p:nvSpPr>
        <p:spPr>
          <a:xfrm>
            <a:off x="8050213" y="3690938"/>
            <a:ext cx="3176587" cy="1209675"/>
          </a:xfrm>
          <a:ln>
            <a:solidFill>
              <a:schemeClr val="accent1"/>
            </a:solidFill>
          </a:ln>
        </p:spPr>
        <p:txBody>
          <a:bodyPr anchor="ctr"/>
          <a:lstStyle/>
          <a:p>
            <a:pPr algn="ctr"/>
            <a:r>
              <a:rPr lang="ru-RU" sz="2800" smtClean="0"/>
              <a:t>Консультационное направление</a:t>
            </a:r>
          </a:p>
        </p:txBody>
      </p:sp>
      <p:sp>
        <p:nvSpPr>
          <p:cNvPr id="12" name="Стрелка вниз 6">
            <a:extLst>
              <a:ext uri="{FF2B5EF4-FFF2-40B4-BE49-F238E27FC236}"/>
            </a:extLst>
          </p:cNvPr>
          <p:cNvSpPr/>
          <p:nvPr/>
        </p:nvSpPr>
        <p:spPr>
          <a:xfrm>
            <a:off x="5824538" y="2516188"/>
            <a:ext cx="484187" cy="977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/>
          </a:p>
        </p:txBody>
      </p:sp>
      <p:sp>
        <p:nvSpPr>
          <p:cNvPr id="13" name="Стрелка вниз 6">
            <a:extLst>
              <a:ext uri="{FF2B5EF4-FFF2-40B4-BE49-F238E27FC236}"/>
            </a:extLst>
          </p:cNvPr>
          <p:cNvSpPr/>
          <p:nvPr/>
        </p:nvSpPr>
        <p:spPr>
          <a:xfrm>
            <a:off x="9310688" y="2547938"/>
            <a:ext cx="484187" cy="977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449387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Основные практические формы взаимодействия с семьей</a:t>
            </a:r>
          </a:p>
        </p:txBody>
      </p:sp>
      <p:sp>
        <p:nvSpPr>
          <p:cNvPr id="22530" name="Объект 2"/>
          <p:cNvSpPr>
            <a:spLocks noGrp="1"/>
          </p:cNvSpPr>
          <p:nvPr>
            <p:ph sz="half" idx="1"/>
          </p:nvPr>
        </p:nvSpPr>
        <p:spPr>
          <a:xfrm>
            <a:off x="4579938" y="1914525"/>
            <a:ext cx="2478087" cy="765175"/>
          </a:xfrm>
          <a:ln>
            <a:solidFill>
              <a:schemeClr val="accent1"/>
            </a:solidFill>
          </a:ln>
        </p:spPr>
        <p:txBody>
          <a:bodyPr anchor="ctr"/>
          <a:lstStyle/>
          <a:p>
            <a:pPr algn="ctr"/>
            <a:r>
              <a:rPr lang="ru-RU" sz="2400" smtClean="0"/>
              <a:t>Этапы</a:t>
            </a:r>
          </a:p>
        </p:txBody>
      </p:sp>
      <p:sp>
        <p:nvSpPr>
          <p:cNvPr id="5" name="Стрелка вниз 4"/>
          <p:cNvSpPr/>
          <p:nvPr/>
        </p:nvSpPr>
        <p:spPr>
          <a:xfrm rot="4185375">
            <a:off x="3769519" y="1764507"/>
            <a:ext cx="484187" cy="977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532" name="Объект 2"/>
          <p:cNvSpPr>
            <a:spLocks noGrp="1"/>
          </p:cNvSpPr>
          <p:nvPr>
            <p:ph sz="half" idx="1"/>
          </p:nvPr>
        </p:nvSpPr>
        <p:spPr>
          <a:xfrm>
            <a:off x="1255713" y="1995488"/>
            <a:ext cx="2187575" cy="765175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ru-RU" sz="2400" smtClean="0"/>
              <a:t>Знакомство с семьей</a:t>
            </a:r>
          </a:p>
          <a:p>
            <a:pPr algn="ctr"/>
            <a:endParaRPr lang="ru-RU" sz="2400" smtClean="0"/>
          </a:p>
        </p:txBody>
      </p:sp>
      <p:sp>
        <p:nvSpPr>
          <p:cNvPr id="7" name="Стрелка вниз 6"/>
          <p:cNvSpPr/>
          <p:nvPr/>
        </p:nvSpPr>
        <p:spPr>
          <a:xfrm rot="1832813">
            <a:off x="4144963" y="2825750"/>
            <a:ext cx="485775" cy="977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534" name="Объект 2"/>
          <p:cNvSpPr>
            <a:spLocks noGrp="1"/>
          </p:cNvSpPr>
          <p:nvPr>
            <p:ph sz="half" idx="1"/>
          </p:nvPr>
        </p:nvSpPr>
        <p:spPr>
          <a:xfrm>
            <a:off x="3316288" y="3951288"/>
            <a:ext cx="2476500" cy="1420812"/>
          </a:xfrm>
          <a:ln>
            <a:solidFill>
              <a:schemeClr val="accent1"/>
            </a:solidFill>
          </a:ln>
        </p:spPr>
        <p:txBody>
          <a:bodyPr anchor="ctr"/>
          <a:lstStyle/>
          <a:p>
            <a:r>
              <a:rPr lang="ru-RU" sz="2400" smtClean="0"/>
              <a:t>Информирование родителей о ходе образовательной деятельности</a:t>
            </a:r>
          </a:p>
        </p:txBody>
      </p:sp>
      <p:sp>
        <p:nvSpPr>
          <p:cNvPr id="9" name="Стрелка вниз 8"/>
          <p:cNvSpPr/>
          <p:nvPr/>
        </p:nvSpPr>
        <p:spPr>
          <a:xfrm rot="17528944">
            <a:off x="7385844" y="1764507"/>
            <a:ext cx="484187" cy="977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536" name="Объект 2"/>
          <p:cNvSpPr>
            <a:spLocks noGrp="1"/>
          </p:cNvSpPr>
          <p:nvPr>
            <p:ph sz="half" idx="1"/>
          </p:nvPr>
        </p:nvSpPr>
        <p:spPr>
          <a:xfrm>
            <a:off x="8197850" y="1995488"/>
            <a:ext cx="2562225" cy="765175"/>
          </a:xfrm>
          <a:ln>
            <a:solidFill>
              <a:schemeClr val="accent1"/>
            </a:solidFill>
          </a:ln>
        </p:spPr>
        <p:txBody>
          <a:bodyPr anchor="ctr"/>
          <a:lstStyle/>
          <a:p>
            <a:pPr algn="ctr"/>
            <a:r>
              <a:rPr lang="ru-RU" sz="2400" smtClean="0"/>
              <a:t>Просвещение родителей</a:t>
            </a:r>
          </a:p>
        </p:txBody>
      </p:sp>
      <p:sp>
        <p:nvSpPr>
          <p:cNvPr id="11" name="Стрелка вниз 10"/>
          <p:cNvSpPr/>
          <p:nvPr/>
        </p:nvSpPr>
        <p:spPr>
          <a:xfrm rot="18918321">
            <a:off x="7038975" y="2800350"/>
            <a:ext cx="484188" cy="977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538" name="Объект 2"/>
          <p:cNvSpPr>
            <a:spLocks noGrp="1"/>
          </p:cNvSpPr>
          <p:nvPr>
            <p:ph sz="half" idx="1"/>
          </p:nvPr>
        </p:nvSpPr>
        <p:spPr>
          <a:xfrm>
            <a:off x="6389688" y="3951288"/>
            <a:ext cx="2476500" cy="1420812"/>
          </a:xfrm>
          <a:ln>
            <a:solidFill>
              <a:schemeClr val="accent1"/>
            </a:solidFill>
          </a:ln>
        </p:spPr>
        <p:txBody>
          <a:bodyPr anchor="ctr"/>
          <a:lstStyle/>
          <a:p>
            <a:r>
              <a:rPr lang="ru-RU" sz="2400" smtClean="0"/>
              <a:t>Совместная деятельность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65BDC0AE5F39A34E8BA2ED4FDB148930" ma:contentTypeVersion="0" ma:contentTypeDescription="Создание документа." ma:contentTypeScope="" ma:versionID="5b997b689dabe49ec8df5295e1a84eba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20D1EBE3-6D3A-4436-BB79-65828383EC51}"/>
</file>

<file path=customXml/itemProps2.xml><?xml version="1.0" encoding="utf-8"?>
<ds:datastoreItem xmlns:ds="http://schemas.openxmlformats.org/officeDocument/2006/customXml" ds:itemID="{EF8B29B5-5BA2-46D4-BFCE-F6FC562BE515}"/>
</file>

<file path=customXml/itemProps3.xml><?xml version="1.0" encoding="utf-8"?>
<ds:datastoreItem xmlns:ds="http://schemas.openxmlformats.org/officeDocument/2006/customXml" ds:itemID="{8298E52B-A114-448E-B70E-FC5AB6E4D1DA}"/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325</TotalTime>
  <Words>287</Words>
  <Application>Microsoft Office PowerPoint</Application>
  <PresentationFormat>Произвольный</PresentationFormat>
  <Paragraphs>60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Ретро</vt:lpstr>
      <vt:lpstr>Образовательная программа дошкольного образования </vt:lpstr>
      <vt:lpstr>Презентация PowerPoint</vt:lpstr>
      <vt:lpstr>Организация режима пребывания детей</vt:lpstr>
      <vt:lpstr>ОП ДО включает</vt:lpstr>
      <vt:lpstr>Возрастные и иные категории детей, на которых ориентирована ОП ДО</vt:lpstr>
      <vt:lpstr>Соотношение частей ОП ДО </vt:lpstr>
      <vt:lpstr>Взаимодействие педагогического коллектива с семьями воспитанников</vt:lpstr>
      <vt:lpstr>Взаимодействие педагогического коллектива с семьями воспитанников ДОО</vt:lpstr>
      <vt:lpstr>Направления работы с семьями </vt:lpstr>
      <vt:lpstr>Основные практические формы взаимодействия с семьей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Образовательная программа дошкольного образования </dc:title>
  <dc:creator>Менькова Нина Николаевна</dc:creator>
  <cp:lastModifiedBy>компутек</cp:lastModifiedBy>
  <cp:revision>16</cp:revision>
  <dcterms:created xsi:type="dcterms:W3CDTF">2023-05-23T07:08:07Z</dcterms:created>
  <dcterms:modified xsi:type="dcterms:W3CDTF">2024-09-11T07:32:56Z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0x01010065BDC0AE5F39A34E8BA2ED4FDB148930</vt:lpwstr>
  </property>
</Properties>
</file>