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4" r:id="rId9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C91CE-47E6-4EB5-8F54-F34A4DA1DC05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35029-A307-4C9B-B343-38519EF1E5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965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000100" y="0"/>
            <a:ext cx="671517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Приём в первый класс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2021 году: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новые сроки,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список льготников,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окументы.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4214818"/>
            <a:ext cx="828680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Приказ Министерства просвещения РФ </a:t>
            </a:r>
          </a:p>
          <a:p>
            <a:pPr algn="ctr"/>
            <a:r>
              <a:rPr lang="ru-RU" sz="2800" b="1" dirty="0"/>
              <a:t>от 2 сентября 2020 г. № 458 «Об утверждении Порядка приема на обучение по образовательным программам начального общего, основного общего и среднего общего образования».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3" y="714360"/>
          <a:ext cx="8786874" cy="5786476"/>
        </p:xfrm>
        <a:graphic>
          <a:graphicData uri="http://schemas.openxmlformats.org/drawingml/2006/table">
            <a:tbl>
              <a:tblPr/>
              <a:tblGrid>
                <a:gridCol w="43929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3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165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Издание приказа  о закреплении территорий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позднее 15 марта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(размещение на сайтах ОО в течение 10 дней)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позднее 1 февраля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(размещение на сайтах ОО в течение 10 дней)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5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Размещение информации на сайтах ОО  о количестве свободных мест в первых классах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позднее 10 дней с издания Приказа о закрепленной территории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позднее 10 дней с издания Приказа о закрепленной территории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330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Размещение информации на сайтах ОО  о наличии свободных мест для приема детей, не проживающих на закрепленной территории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6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позднее 5 июля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позднее 1 июля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165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Прием заявлений в 1 класс,  проживающих на закрепленной территории  и льготников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16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1 апреля по 30 июня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позднее 1 февраля по 30 июня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165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Прием заявлений в 1 класс, не  проживающих на закрепленной территории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6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6 июля и не позднее 5 сентября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1 июля и не позднее 5 сентября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72330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Издание Приказа о зачислении в 1 класс,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проживающих на закрепленной территории  и льготников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16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После 30 июня в течение 3 рабочих дней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течение 7 дней после приема документов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0100" y="214290"/>
            <a:ext cx="7571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в 2021 году                                               ранее              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357158" y="0"/>
            <a:ext cx="842968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>
              <a:solidFill>
                <a:srgbClr val="C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Внеочередной прием в 1 класс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Пункт 9.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Во внеочередном порядке предоставляются места в общеобразовательных организациях, 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имеющих интернат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детям, указанным в пункте 5 статьи 44 Закона Российской Федерации от 17 января 1992 г. № 2202-1 «О прокуратуре Российской Федерации»;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детям, указанным в пункте 3 статьи 19 Закона Российской Федерации от 26 июня 1992 г. № 3132-1 «О статусе судей в Российской Федерации»;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детям, указанным в части 25 статьи 35 Федерального закона от 28 декабря 2010 г. № 403-ФЗ «О Следственном комитете Российской Федерации».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1" y="0"/>
            <a:ext cx="8572559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b="1" dirty="0">
              <a:solidFill>
                <a:srgbClr val="222222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Первоочередной прием в 1 класс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Пункт 10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В первоочередном порядке предоставляются места в государственных и муниципальных общеобразовательных организациях детям, указанным в абзаце втором части 6 статьи 19 Федерального закона от 27 мая 1998 г. № 76-ФЗ «О статусе военнослужащих», </a:t>
            </a: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 месту жительства их семей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первоочередном порядке также предоставляются места в общеобразовательных организациях </a:t>
            </a: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 месту жительства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независимо от формы собственности детям, указанным в части 6 статьи 46 Федерального закона от 7 февраля 2011 г. № 3-ФЗ «О полиции», детям сотрудников органов внутренних дел, не являющихся сотрудниками полиции, и детям, указанным в части 14 статьи 3 Федерального закона от 30 декабря 2012 г. № 283-ФЗ «О социальных гарантиях сотрудникам некоторых федеральных органов исполнительной власти и внесении изменений в законодательные акты Российской Федерации».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Могут воспользоваться правом первоочередного приема в первый класс: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дети военнослужащих,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сотрудников полиции,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органов внутренних дел, не являющихся сотрудниками полиции;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Росгвардии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УФСИН.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57159" y="0"/>
            <a:ext cx="8429683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222222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Преимущественное право приема в 1 класс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222222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Пункт 12. </a:t>
            </a:r>
            <a:r>
              <a:rPr kumimoji="0" lang="ru-RU" sz="3200" b="1" i="1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Проживающие в одной семье и имеющие общее место жительства</a:t>
            </a: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дети имеют право преимущественного приема на обучение по образовательным программам начального общего образования в государственные образовательные организации субъектов Российской Федерации и муниципальные образовательные организации, в которых обучаются их братья и (или) сестры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850109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Документы при приёме в 1 класс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Пункт 26.</a:t>
            </a:r>
            <a:endParaRPr kumimoji="0" lang="ru-RU" sz="32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>
              <a:solidFill>
                <a:srgbClr val="222222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4E2C0C6-5A9A-4281-8303-5BB3282BA5E9}"/>
              </a:ext>
            </a:extLst>
          </p:cNvPr>
          <p:cNvSpPr txBox="1"/>
          <p:nvPr/>
        </p:nvSpPr>
        <p:spPr>
          <a:xfrm>
            <a:off x="467544" y="1569660"/>
            <a:ext cx="80335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Для приема родитель(и) (законный(</a:t>
            </a:r>
            <a:r>
              <a:rPr lang="ru-RU" sz="2400" b="1" dirty="0" err="1"/>
              <a:t>ые</a:t>
            </a:r>
            <a:r>
              <a:rPr lang="ru-RU" sz="2400" b="1" dirty="0"/>
              <a:t>) представитель(и) ребенка или поступающий представляют следующие документы:</a:t>
            </a:r>
          </a:p>
          <a:p>
            <a:endParaRPr lang="ru-RU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копию документа, удостоверяющего личность родителя (законного представителя) ребенка или поступающего;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копию свидетельства о рождении ребенка или документа, подтверждающего родство заявителя;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копию документа, подтверждающего установление опеки или попечительства (при необходимости);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29F317D-7046-44BF-9FDA-A2A1B432F021}"/>
              </a:ext>
            </a:extLst>
          </p:cNvPr>
          <p:cNvSpPr/>
          <p:nvPr/>
        </p:nvSpPr>
        <p:spPr>
          <a:xfrm>
            <a:off x="611560" y="-495151"/>
            <a:ext cx="8136904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копию документа о регистрации ребенка или поступающего по месту жительства или по месту пребывания на закрепленной территории или справку о приеме документов для оформления регистрации по месту жительства (в случае приема на обучение ребенка или поступающего, проживающего на закрепленной территории, или в случае использования права преимущественного приема на обучение по образовательным программам начального общего образования);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справку с места работы родителя(ей) (законного(</a:t>
            </a:r>
            <a:r>
              <a:rPr lang="ru-RU" sz="2000" dirty="0" err="1"/>
              <a:t>ых</a:t>
            </a:r>
            <a:r>
              <a:rPr lang="ru-RU" sz="2000" dirty="0"/>
              <a:t>) представителя(ей) ребенка (при наличии права внеочередного или первоочередного приема на обучение);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копию заключения психолого-медико-педагогической комиссии (при наличии).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При посещении общеобразовательной организации и (или) очном взаимодействии с уполномоченными должностными лицами общеобразовательной организации родитель(и) (законный(</a:t>
            </a:r>
            <a:r>
              <a:rPr lang="ru-RU" sz="2000" dirty="0" err="1"/>
              <a:t>ые</a:t>
            </a:r>
            <a:r>
              <a:rPr lang="ru-RU" sz="2000" dirty="0"/>
              <a:t>) представитель(и) ребенка предъявляет(ют) оригиналы документов, указанных в абзацах 2-5 настоящего пункта, а поступающий - оригинал документа, удостоверяющего личность поступающего.</a:t>
            </a:r>
          </a:p>
        </p:txBody>
      </p:sp>
    </p:spTree>
    <p:extLst>
      <p:ext uri="{BB962C8B-B14F-4D97-AF65-F5344CB8AC3E}">
        <p14:creationId xmlns:p14="http://schemas.microsoft.com/office/powerpoint/2010/main" val="339996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0"/>
            <a:ext cx="8643998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 будет после сдачи документов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Решение о приеме ребенка в первый класс принимается в течение 5 рабочих дней.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Пункт 31.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Руководитель общеобразовательной организации издает распорядительный акт о приеме на обучение ребенка или поступающего в течение 5 рабочих дней после приема заявления о приеме на обучение и представленных документов, за исключением случая, предусмотренного пунктом 17 Порядка.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BF2169172489241938EC0697D8FAA1C" ma:contentTypeVersion="0" ma:contentTypeDescription="Создание документа." ma:contentTypeScope="" ma:versionID="a50f05c4e701ae5157aa7bb3438b6b4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B53E04C-31D2-4F3C-9F7C-67CFA3E4BA69}"/>
</file>

<file path=customXml/itemProps2.xml><?xml version="1.0" encoding="utf-8"?>
<ds:datastoreItem xmlns:ds="http://schemas.openxmlformats.org/officeDocument/2006/customXml" ds:itemID="{D81795F5-1B1E-4464-87EE-B95FB8A9CCA8}"/>
</file>

<file path=customXml/itemProps3.xml><?xml version="1.0" encoding="utf-8"?>
<ds:datastoreItem xmlns:ds="http://schemas.openxmlformats.org/officeDocument/2006/customXml" ds:itemID="{2FBED71D-369D-47CD-ADAF-21D815AFEAD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520</Words>
  <Application>Microsoft Office PowerPoint</Application>
  <PresentationFormat>Экран (4:3)</PresentationFormat>
  <Paragraphs>77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 rozhenczov</dc:creator>
  <cp:lastModifiedBy>Анатолий</cp:lastModifiedBy>
  <cp:revision>7</cp:revision>
  <cp:lastPrinted>2021-01-14T05:03:47Z</cp:lastPrinted>
  <dcterms:created xsi:type="dcterms:W3CDTF">2021-01-13T18:04:19Z</dcterms:created>
  <dcterms:modified xsi:type="dcterms:W3CDTF">2021-01-14T05:04:08Z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0x0101008BF2169172489241938EC0697D8FAA1C</vt:lpwstr>
  </property>
</Properties>
</file>