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58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FDA3A1"/>
    <a:srgbClr val="99FFCC"/>
    <a:srgbClr val="FFFFCC"/>
    <a:srgbClr val="99FF66"/>
    <a:srgbClr val="FFCC99"/>
    <a:srgbClr val="BBE0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2F018-8D7E-4331-BB9B-A04C765060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BA493-E4A3-498C-B2DA-3BA3EB3089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ECECA-76C9-4C80-8B8A-930EF21382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DEA9A-83FF-41C7-BF90-BDD9E34A00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14692-7D6F-49B9-B30B-C61AA443D3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B8525-7A46-4DC9-B5E0-6030755DE2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05FB4-582E-4C73-9EF9-3F6BD14F34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38357-556A-49FA-B957-C7E3725D1F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0069F-B0E6-4CE0-86B3-431F249836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70C38-C2CC-4888-B4AE-47A84330E2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36D5B-0567-4ED3-B952-1027DE545A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5C31A4-8DF0-459C-86AF-67BAC49AAC8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5.wav"/><Relationship Id="rId1" Type="http://schemas.openxmlformats.org/officeDocument/2006/relationships/audio" Target="../media/audio4.wav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7.wav"/><Relationship Id="rId1" Type="http://schemas.openxmlformats.org/officeDocument/2006/relationships/audio" Target="../media/audio6.wav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9.wav"/><Relationship Id="rId1" Type="http://schemas.openxmlformats.org/officeDocument/2006/relationships/audio" Target="../media/audio8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1.wav"/><Relationship Id="rId1" Type="http://schemas.openxmlformats.org/officeDocument/2006/relationships/audio" Target="../media/audio10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3.wav"/><Relationship Id="rId1" Type="http://schemas.openxmlformats.org/officeDocument/2006/relationships/audio" Target="../media/audio12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2" Type="http://schemas.openxmlformats.org/officeDocument/2006/relationships/audio" Target="../media/audio15.wav"/><Relationship Id="rId1" Type="http://schemas.openxmlformats.org/officeDocument/2006/relationships/audio" Target="../media/audio14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audio1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2" Type="http://schemas.openxmlformats.org/officeDocument/2006/relationships/audio" Target="../media/audio19.wav"/><Relationship Id="rId1" Type="http://schemas.openxmlformats.org/officeDocument/2006/relationships/audio" Target="../media/audio18.wav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2.wav"/><Relationship Id="rId1" Type="http://schemas.openxmlformats.org/officeDocument/2006/relationships/audio" Target="../media/audio21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24.wav"/><Relationship Id="rId1" Type="http://schemas.openxmlformats.org/officeDocument/2006/relationships/audio" Target="../media/audio23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DA3A1"/>
            </a:gs>
            <a:gs pos="50000">
              <a:srgbClr val="FFFFCC"/>
            </a:gs>
            <a:gs pos="100000">
              <a:srgbClr val="FDA3A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простая</a:t>
            </a:r>
            <a:br>
              <a:rPr lang="ru-RU" sz="6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ru-RU" sz="6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МАТЕМАТИКА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267200"/>
            <a:ext cx="7467600" cy="2362200"/>
          </a:xfrm>
        </p:spPr>
        <p:txBody>
          <a:bodyPr/>
          <a:lstStyle/>
          <a:p>
            <a:r>
              <a:rPr lang="ru-RU" sz="2800"/>
              <a:t>Складываем и вычитаем до пяти</a:t>
            </a:r>
          </a:p>
          <a:p>
            <a:endParaRPr lang="ru-RU" sz="2800"/>
          </a:p>
          <a:p>
            <a:endParaRPr lang="ru-RU" sz="2800"/>
          </a:p>
          <a:p>
            <a:endParaRPr lang="ru-RU" sz="2800"/>
          </a:p>
        </p:txBody>
      </p:sp>
      <p:pic>
        <p:nvPicPr>
          <p:cNvPr id="4100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026525" y="-457200"/>
            <a:ext cx="233363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4" fill="hold"/>
                                        <p:tgtEl>
                                          <p:spTgt spid="4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FFCC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/>
              <a:t>Мама подарила мне красный шарик, а папа дал синий шарик. Сколько шариков у меня всего? (</a:t>
            </a:r>
            <a:r>
              <a:rPr lang="ru-RU" sz="2000" b="1"/>
              <a:t>1+1=2)</a:t>
            </a:r>
          </a:p>
        </p:txBody>
      </p:sp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1981200" y="2057400"/>
            <a:ext cx="1676400" cy="4419600"/>
            <a:chOff x="1104" y="1248"/>
            <a:chExt cx="1056" cy="2784"/>
          </a:xfrm>
        </p:grpSpPr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1104" y="1248"/>
              <a:ext cx="1056" cy="1920"/>
            </a:xfrm>
            <a:prstGeom prst="ellipse">
              <a:avLst/>
            </a:prstGeom>
            <a:solidFill>
              <a:srgbClr val="E7356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6" name="Line 6"/>
            <p:cNvSpPr>
              <a:spLocks noChangeShapeType="1"/>
            </p:cNvSpPr>
            <p:nvPr/>
          </p:nvSpPr>
          <p:spPr bwMode="auto">
            <a:xfrm>
              <a:off x="1632" y="3168"/>
              <a:ext cx="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127" name="Oval 7"/>
            <p:cNvSpPr>
              <a:spLocks noChangeArrowheads="1"/>
            </p:cNvSpPr>
            <p:nvPr/>
          </p:nvSpPr>
          <p:spPr bwMode="auto">
            <a:xfrm>
              <a:off x="1344" y="1680"/>
              <a:ext cx="144" cy="3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32" name="Group 12"/>
          <p:cNvGrpSpPr>
            <a:grpSpLocks/>
          </p:cNvGrpSpPr>
          <p:nvPr/>
        </p:nvGrpSpPr>
        <p:grpSpPr bwMode="auto">
          <a:xfrm>
            <a:off x="4953000" y="2057400"/>
            <a:ext cx="1676400" cy="4343400"/>
            <a:chOff x="3216" y="1296"/>
            <a:chExt cx="1056" cy="2736"/>
          </a:xfrm>
        </p:grpSpPr>
        <p:sp>
          <p:nvSpPr>
            <p:cNvPr id="5128" name="Oval 8"/>
            <p:cNvSpPr>
              <a:spLocks noChangeArrowheads="1"/>
            </p:cNvSpPr>
            <p:nvPr/>
          </p:nvSpPr>
          <p:spPr bwMode="auto">
            <a:xfrm>
              <a:off x="3216" y="1296"/>
              <a:ext cx="1056" cy="1920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3744" y="3168"/>
              <a:ext cx="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3456" y="1632"/>
              <a:ext cx="144" cy="3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5133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10600" y="-457200"/>
            <a:ext cx="233363" cy="233362"/>
          </a:xfrm>
          <a:prstGeom prst="rect">
            <a:avLst/>
          </a:prstGeom>
          <a:noFill/>
        </p:spPr>
      </p:pic>
      <p:pic>
        <p:nvPicPr>
          <p:cNvPr id="5134" name="Picture 1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026525" y="-533400"/>
            <a:ext cx="233363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9" fill="hold"/>
                                        <p:tgtEl>
                                          <p:spTgt spid="5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69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5" fill="hold"/>
                                        <p:tgtEl>
                                          <p:spTgt spid="5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3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rgbClr val="99FFC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z="2000"/>
              <a:t>У мамы в корзинке два больших гриба, а у меня два маленьких грибка. Сколько всего у нас с мамой грибов? (2+2=4)</a:t>
            </a: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914400" y="2590800"/>
            <a:ext cx="3352800" cy="3733800"/>
            <a:chOff x="912" y="1872"/>
            <a:chExt cx="1488" cy="2016"/>
          </a:xfrm>
        </p:grpSpPr>
        <p:sp>
          <p:nvSpPr>
            <p:cNvPr id="7173" name="AutoShape 5" descr="Циновка"/>
            <p:cNvSpPr>
              <a:spLocks noChangeArrowheads="1"/>
            </p:cNvSpPr>
            <p:nvPr/>
          </p:nvSpPr>
          <p:spPr bwMode="auto">
            <a:xfrm rot="5400000">
              <a:off x="1128" y="2616"/>
              <a:ext cx="1056" cy="1488"/>
            </a:xfrm>
            <a:prstGeom prst="flowChartDelay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" name="AutoShape 6"/>
            <p:cNvSpPr>
              <a:spLocks noChangeArrowheads="1"/>
            </p:cNvSpPr>
            <p:nvPr/>
          </p:nvSpPr>
          <p:spPr bwMode="auto">
            <a:xfrm>
              <a:off x="912" y="1872"/>
              <a:ext cx="1488" cy="1920"/>
            </a:xfrm>
            <a:custGeom>
              <a:avLst/>
              <a:gdLst>
                <a:gd name="G0" fmla="+- 9470 0 0"/>
                <a:gd name="G1" fmla="+- -11686236 0 0"/>
                <a:gd name="G2" fmla="+- 0 0 -11686236"/>
                <a:gd name="T0" fmla="*/ 0 256 1"/>
                <a:gd name="T1" fmla="*/ 180 256 1"/>
                <a:gd name="G3" fmla="+- -11686236 T0 T1"/>
                <a:gd name="T2" fmla="*/ 0 256 1"/>
                <a:gd name="T3" fmla="*/ 90 256 1"/>
                <a:gd name="G4" fmla="+- -11686236 T2 T3"/>
                <a:gd name="G5" fmla="*/ G4 2 1"/>
                <a:gd name="T4" fmla="*/ 90 256 1"/>
                <a:gd name="T5" fmla="*/ 0 256 1"/>
                <a:gd name="G6" fmla="+- -11686236 T4 T5"/>
                <a:gd name="G7" fmla="*/ G6 2 1"/>
                <a:gd name="G8" fmla="abs -11686236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470"/>
                <a:gd name="G18" fmla="*/ 9470 1 2"/>
                <a:gd name="G19" fmla="+- G18 5400 0"/>
                <a:gd name="G20" fmla="cos G19 -11686236"/>
                <a:gd name="G21" fmla="sin G19 -11686236"/>
                <a:gd name="G22" fmla="+- G20 10800 0"/>
                <a:gd name="G23" fmla="+- G21 10800 0"/>
                <a:gd name="G24" fmla="+- 10800 0 G20"/>
                <a:gd name="G25" fmla="+- 9470 10800 0"/>
                <a:gd name="G26" fmla="?: G9 G17 G25"/>
                <a:gd name="G27" fmla="?: G9 0 21600"/>
                <a:gd name="G28" fmla="cos 10800 -11686236"/>
                <a:gd name="G29" fmla="sin 10800 -11686236"/>
                <a:gd name="G30" fmla="sin 9470 -11686236"/>
                <a:gd name="G31" fmla="+- G28 10800 0"/>
                <a:gd name="G32" fmla="+- G29 10800 0"/>
                <a:gd name="G33" fmla="+- G30 10800 0"/>
                <a:gd name="G34" fmla="?: G4 0 G31"/>
                <a:gd name="G35" fmla="?: -11686236 G34 0"/>
                <a:gd name="G36" fmla="?: G6 G35 G31"/>
                <a:gd name="G37" fmla="+- 21600 0 G36"/>
                <a:gd name="G38" fmla="?: G4 0 G33"/>
                <a:gd name="G39" fmla="?: -11686236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69 w 21600"/>
                <a:gd name="T15" fmla="*/ 10502 h 21600"/>
                <a:gd name="T16" fmla="*/ 10800 w 21600"/>
                <a:gd name="T17" fmla="*/ 1330 h 21600"/>
                <a:gd name="T18" fmla="*/ 20931 w 21600"/>
                <a:gd name="T19" fmla="*/ 1050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334" y="10522"/>
                  </a:moveTo>
                  <a:cubicBezTo>
                    <a:pt x="1484" y="5402"/>
                    <a:pt x="5678" y="1329"/>
                    <a:pt x="10800" y="1330"/>
                  </a:cubicBezTo>
                  <a:cubicBezTo>
                    <a:pt x="15921" y="1330"/>
                    <a:pt x="20115" y="5402"/>
                    <a:pt x="20265" y="10522"/>
                  </a:cubicBezTo>
                  <a:lnTo>
                    <a:pt x="21595" y="10482"/>
                  </a:lnTo>
                  <a:cubicBezTo>
                    <a:pt x="21423" y="4644"/>
                    <a:pt x="16641" y="-1"/>
                    <a:pt x="10799" y="0"/>
                  </a:cubicBezTo>
                  <a:cubicBezTo>
                    <a:pt x="4958" y="0"/>
                    <a:pt x="176" y="4644"/>
                    <a:pt x="4" y="10482"/>
                  </a:cubicBezTo>
                  <a:close/>
                </a:path>
              </a:pathLst>
            </a:custGeom>
            <a:solidFill>
              <a:srgbClr val="8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5181600" y="3124200"/>
            <a:ext cx="2590800" cy="2971800"/>
            <a:chOff x="912" y="1872"/>
            <a:chExt cx="1488" cy="2016"/>
          </a:xfrm>
        </p:grpSpPr>
        <p:sp>
          <p:nvSpPr>
            <p:cNvPr id="7177" name="AutoShape 9" descr="Циновка"/>
            <p:cNvSpPr>
              <a:spLocks noChangeArrowheads="1"/>
            </p:cNvSpPr>
            <p:nvPr/>
          </p:nvSpPr>
          <p:spPr bwMode="auto">
            <a:xfrm rot="5400000">
              <a:off x="1128" y="2616"/>
              <a:ext cx="1056" cy="1488"/>
            </a:xfrm>
            <a:prstGeom prst="flowChartDelay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10"/>
            <p:cNvSpPr>
              <a:spLocks noChangeArrowheads="1"/>
            </p:cNvSpPr>
            <p:nvPr/>
          </p:nvSpPr>
          <p:spPr bwMode="auto">
            <a:xfrm>
              <a:off x="912" y="1872"/>
              <a:ext cx="1488" cy="1920"/>
            </a:xfrm>
            <a:custGeom>
              <a:avLst/>
              <a:gdLst>
                <a:gd name="G0" fmla="+- 9470 0 0"/>
                <a:gd name="G1" fmla="+- -11686236 0 0"/>
                <a:gd name="G2" fmla="+- 0 0 -11686236"/>
                <a:gd name="T0" fmla="*/ 0 256 1"/>
                <a:gd name="T1" fmla="*/ 180 256 1"/>
                <a:gd name="G3" fmla="+- -11686236 T0 T1"/>
                <a:gd name="T2" fmla="*/ 0 256 1"/>
                <a:gd name="T3" fmla="*/ 90 256 1"/>
                <a:gd name="G4" fmla="+- -11686236 T2 T3"/>
                <a:gd name="G5" fmla="*/ G4 2 1"/>
                <a:gd name="T4" fmla="*/ 90 256 1"/>
                <a:gd name="T5" fmla="*/ 0 256 1"/>
                <a:gd name="G6" fmla="+- -11686236 T4 T5"/>
                <a:gd name="G7" fmla="*/ G6 2 1"/>
                <a:gd name="G8" fmla="abs -11686236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470"/>
                <a:gd name="G18" fmla="*/ 9470 1 2"/>
                <a:gd name="G19" fmla="+- G18 5400 0"/>
                <a:gd name="G20" fmla="cos G19 -11686236"/>
                <a:gd name="G21" fmla="sin G19 -11686236"/>
                <a:gd name="G22" fmla="+- G20 10800 0"/>
                <a:gd name="G23" fmla="+- G21 10800 0"/>
                <a:gd name="G24" fmla="+- 10800 0 G20"/>
                <a:gd name="G25" fmla="+- 9470 10800 0"/>
                <a:gd name="G26" fmla="?: G9 G17 G25"/>
                <a:gd name="G27" fmla="?: G9 0 21600"/>
                <a:gd name="G28" fmla="cos 10800 -11686236"/>
                <a:gd name="G29" fmla="sin 10800 -11686236"/>
                <a:gd name="G30" fmla="sin 9470 -11686236"/>
                <a:gd name="G31" fmla="+- G28 10800 0"/>
                <a:gd name="G32" fmla="+- G29 10800 0"/>
                <a:gd name="G33" fmla="+- G30 10800 0"/>
                <a:gd name="G34" fmla="?: G4 0 G31"/>
                <a:gd name="G35" fmla="?: -11686236 G34 0"/>
                <a:gd name="G36" fmla="?: G6 G35 G31"/>
                <a:gd name="G37" fmla="+- 21600 0 G36"/>
                <a:gd name="G38" fmla="?: G4 0 G33"/>
                <a:gd name="G39" fmla="?: -11686236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69 w 21600"/>
                <a:gd name="T15" fmla="*/ 10502 h 21600"/>
                <a:gd name="T16" fmla="*/ 10800 w 21600"/>
                <a:gd name="T17" fmla="*/ 1330 h 21600"/>
                <a:gd name="T18" fmla="*/ 20931 w 21600"/>
                <a:gd name="T19" fmla="*/ 1050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334" y="10522"/>
                  </a:moveTo>
                  <a:cubicBezTo>
                    <a:pt x="1484" y="5402"/>
                    <a:pt x="5678" y="1329"/>
                    <a:pt x="10800" y="1330"/>
                  </a:cubicBezTo>
                  <a:cubicBezTo>
                    <a:pt x="15921" y="1330"/>
                    <a:pt x="20115" y="5402"/>
                    <a:pt x="20265" y="10522"/>
                  </a:cubicBezTo>
                  <a:lnTo>
                    <a:pt x="21595" y="10482"/>
                  </a:lnTo>
                  <a:cubicBezTo>
                    <a:pt x="21423" y="4644"/>
                    <a:pt x="16641" y="-1"/>
                    <a:pt x="10799" y="0"/>
                  </a:cubicBezTo>
                  <a:cubicBezTo>
                    <a:pt x="4958" y="0"/>
                    <a:pt x="176" y="4644"/>
                    <a:pt x="4" y="10482"/>
                  </a:cubicBezTo>
                  <a:close/>
                </a:path>
              </a:pathLst>
            </a:custGeom>
            <a:solidFill>
              <a:srgbClr val="8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5791200" y="3886200"/>
            <a:ext cx="457200" cy="609600"/>
            <a:chOff x="192" y="2400"/>
            <a:chExt cx="384" cy="576"/>
          </a:xfrm>
        </p:grpSpPr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288" y="2592"/>
              <a:ext cx="192" cy="384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auto">
            <a:xfrm rot="16200000">
              <a:off x="240" y="2352"/>
              <a:ext cx="288" cy="384"/>
            </a:xfrm>
            <a:prstGeom prst="flowChartDelay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6629400" y="3962400"/>
            <a:ext cx="381000" cy="533400"/>
            <a:chOff x="192" y="2400"/>
            <a:chExt cx="384" cy="576"/>
          </a:xfrm>
        </p:grpSpPr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288" y="2592"/>
              <a:ext cx="192" cy="384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AutoShape 16"/>
            <p:cNvSpPr>
              <a:spLocks noChangeArrowheads="1"/>
            </p:cNvSpPr>
            <p:nvPr/>
          </p:nvSpPr>
          <p:spPr bwMode="auto">
            <a:xfrm rot="16200000">
              <a:off x="240" y="2352"/>
              <a:ext cx="288" cy="384"/>
            </a:xfrm>
            <a:prstGeom prst="flowChartDelay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85" name="Group 17"/>
          <p:cNvGrpSpPr>
            <a:grpSpLocks/>
          </p:cNvGrpSpPr>
          <p:nvPr/>
        </p:nvGrpSpPr>
        <p:grpSpPr bwMode="auto">
          <a:xfrm>
            <a:off x="1447800" y="3200400"/>
            <a:ext cx="1143000" cy="1143000"/>
            <a:chOff x="192" y="2400"/>
            <a:chExt cx="384" cy="576"/>
          </a:xfrm>
        </p:grpSpPr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288" y="2592"/>
              <a:ext cx="192" cy="384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7" name="AutoShape 19"/>
            <p:cNvSpPr>
              <a:spLocks noChangeArrowheads="1"/>
            </p:cNvSpPr>
            <p:nvPr/>
          </p:nvSpPr>
          <p:spPr bwMode="auto">
            <a:xfrm rot="16200000">
              <a:off x="240" y="2352"/>
              <a:ext cx="288" cy="384"/>
            </a:xfrm>
            <a:prstGeom prst="flowChartDelay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88" name="Group 20"/>
          <p:cNvGrpSpPr>
            <a:grpSpLocks/>
          </p:cNvGrpSpPr>
          <p:nvPr/>
        </p:nvGrpSpPr>
        <p:grpSpPr bwMode="auto">
          <a:xfrm>
            <a:off x="2667000" y="3200400"/>
            <a:ext cx="990600" cy="1143000"/>
            <a:chOff x="192" y="2400"/>
            <a:chExt cx="384" cy="576"/>
          </a:xfrm>
        </p:grpSpPr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288" y="2592"/>
              <a:ext cx="192" cy="384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0" name="AutoShape 22"/>
            <p:cNvSpPr>
              <a:spLocks noChangeArrowheads="1"/>
            </p:cNvSpPr>
            <p:nvPr/>
          </p:nvSpPr>
          <p:spPr bwMode="auto">
            <a:xfrm rot="16200000">
              <a:off x="240" y="2352"/>
              <a:ext cx="288" cy="384"/>
            </a:xfrm>
            <a:prstGeom prst="flowChartDelay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7191" name="Picture 2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910638" y="-533400"/>
            <a:ext cx="233362" cy="233362"/>
          </a:xfrm>
          <a:prstGeom prst="rect">
            <a:avLst/>
          </a:prstGeom>
          <a:noFill/>
        </p:spPr>
      </p:pic>
      <p:pic>
        <p:nvPicPr>
          <p:cNvPr id="7192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9144000" y="-457200"/>
            <a:ext cx="233363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8" fill="hold"/>
                                        <p:tgtEl>
                                          <p:spTgt spid="7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6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4" fill="hold"/>
                                        <p:tgtEl>
                                          <p:spTgt spid="7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91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9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chemeClr val="accent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z="2000"/>
              <a:t>У Маши было 2 книжки, одну она дала почитать подружке.</a:t>
            </a:r>
            <a:br>
              <a:rPr lang="ru-RU" sz="2000"/>
            </a:br>
            <a:r>
              <a:rPr lang="ru-RU" sz="2000"/>
              <a:t>Сколько книг осталось у Маши? (2-1=1)</a:t>
            </a:r>
          </a:p>
        </p:txBody>
      </p: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1905000" y="2209800"/>
            <a:ext cx="2133600" cy="2819400"/>
            <a:chOff x="1584" y="1248"/>
            <a:chExt cx="1488" cy="2016"/>
          </a:xfrm>
        </p:grpSpPr>
        <p:sp>
          <p:nvSpPr>
            <p:cNvPr id="18437" name="AutoShape 5" descr="Букет"/>
            <p:cNvSpPr>
              <a:spLocks noChangeArrowheads="1"/>
            </p:cNvSpPr>
            <p:nvPr/>
          </p:nvSpPr>
          <p:spPr bwMode="auto">
            <a:xfrm>
              <a:off x="1584" y="1248"/>
              <a:ext cx="1488" cy="2016"/>
            </a:xfrm>
            <a:prstGeom prst="cube">
              <a:avLst>
                <a:gd name="adj" fmla="val 6116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38" name="Text Box 6"/>
            <p:cNvSpPr txBox="1">
              <a:spLocks noChangeArrowheads="1"/>
            </p:cNvSpPr>
            <p:nvPr/>
          </p:nvSpPr>
          <p:spPr bwMode="auto">
            <a:xfrm>
              <a:off x="1632" y="1536"/>
              <a:ext cx="1248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 u="sng">
                  <a:solidFill>
                    <a:srgbClr val="0000FF"/>
                  </a:solidFill>
                  <a:latin typeface="Century" pitchFamily="18" charset="0"/>
                </a:rPr>
                <a:t>СКАЗКИ</a:t>
              </a:r>
            </a:p>
          </p:txBody>
        </p:sp>
        <p:sp>
          <p:nvSpPr>
            <p:cNvPr id="18439" name="AutoShape 7"/>
            <p:cNvSpPr>
              <a:spLocks noChangeArrowheads="1"/>
            </p:cNvSpPr>
            <p:nvPr/>
          </p:nvSpPr>
          <p:spPr bwMode="auto">
            <a:xfrm>
              <a:off x="1968" y="2160"/>
              <a:ext cx="672" cy="672"/>
            </a:xfrm>
            <a:prstGeom prst="smileyFace">
              <a:avLst>
                <a:gd name="adj" fmla="val 4653"/>
              </a:avLst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auto">
            <a:xfrm>
              <a:off x="1872" y="2064"/>
              <a:ext cx="240" cy="240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auto">
            <a:xfrm>
              <a:off x="2496" y="2064"/>
              <a:ext cx="240" cy="240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2" name="Oval 10"/>
            <p:cNvSpPr>
              <a:spLocks noChangeArrowheads="1"/>
            </p:cNvSpPr>
            <p:nvPr/>
          </p:nvSpPr>
          <p:spPr bwMode="auto">
            <a:xfrm>
              <a:off x="2256" y="2544"/>
              <a:ext cx="144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4800600" y="1905000"/>
            <a:ext cx="2667000" cy="3200400"/>
            <a:chOff x="3312" y="1248"/>
            <a:chExt cx="1680" cy="2016"/>
          </a:xfrm>
        </p:grpSpPr>
        <p:sp>
          <p:nvSpPr>
            <p:cNvPr id="18443" name="AutoShape 11"/>
            <p:cNvSpPr>
              <a:spLocks noChangeArrowheads="1"/>
            </p:cNvSpPr>
            <p:nvPr/>
          </p:nvSpPr>
          <p:spPr bwMode="auto">
            <a:xfrm>
              <a:off x="3360" y="1248"/>
              <a:ext cx="1632" cy="2016"/>
            </a:xfrm>
            <a:prstGeom prst="cube">
              <a:avLst>
                <a:gd name="adj" fmla="val 6116"/>
              </a:avLst>
            </a:prstGeom>
            <a:gradFill rotWithShape="1">
              <a:gsLst>
                <a:gs pos="0">
                  <a:srgbClr val="FDA3A1"/>
                </a:gs>
                <a:gs pos="50000">
                  <a:schemeClr val="bg1"/>
                </a:gs>
                <a:gs pos="100000">
                  <a:srgbClr val="FDA3A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3312" y="1584"/>
              <a:ext cx="1488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i="1" u="sng">
                  <a:solidFill>
                    <a:srgbClr val="FF0000"/>
                  </a:solidFill>
                  <a:latin typeface="Times New Roman" pitchFamily="18" charset="0"/>
                </a:rPr>
                <a:t>СТИХИ </a:t>
              </a:r>
            </a:p>
            <a:p>
              <a:pPr algn="ctr">
                <a:spcBef>
                  <a:spcPct val="50000"/>
                </a:spcBef>
              </a:pPr>
              <a:r>
                <a:rPr lang="ru-RU" sz="2400" b="1" i="1" u="sng">
                  <a:solidFill>
                    <a:srgbClr val="FF0000"/>
                  </a:solidFill>
                  <a:latin typeface="Times New Roman" pitchFamily="18" charset="0"/>
                </a:rPr>
                <a:t>ДЛЯ </a:t>
              </a:r>
            </a:p>
            <a:p>
              <a:pPr algn="ctr">
                <a:spcBef>
                  <a:spcPct val="50000"/>
                </a:spcBef>
              </a:pPr>
              <a:r>
                <a:rPr lang="ru-RU" sz="2400" b="1" i="1" u="sng">
                  <a:solidFill>
                    <a:srgbClr val="FF0000"/>
                  </a:solidFill>
                  <a:latin typeface="Times New Roman" pitchFamily="18" charset="0"/>
                </a:rPr>
                <a:t>САМЫХ МАЛЕНЬКИХ</a:t>
              </a:r>
            </a:p>
          </p:txBody>
        </p:sp>
      </p:grp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5105400" y="4495800"/>
            <a:ext cx="609600" cy="53340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6705600" y="2133600"/>
            <a:ext cx="533400" cy="53340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8449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229600" y="-685800"/>
            <a:ext cx="233363" cy="233362"/>
          </a:xfrm>
          <a:prstGeom prst="rect">
            <a:avLst/>
          </a:prstGeom>
          <a:noFill/>
        </p:spPr>
      </p:pic>
      <p:pic>
        <p:nvPicPr>
          <p:cNvPr id="18450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910638" y="-6858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0" fill="hold"/>
                                        <p:tgtEl>
                                          <p:spTgt spid="184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2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22" fill="hold"/>
                                        <p:tgtEl>
                                          <p:spTgt spid="184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9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66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762000"/>
          </a:xfrm>
        </p:spPr>
        <p:txBody>
          <a:bodyPr/>
          <a:lstStyle/>
          <a:p>
            <a:r>
              <a:rPr lang="ru-RU" sz="2000"/>
              <a:t>На ветке пять листьев?  Два листика упало на землю. </a:t>
            </a:r>
            <a:br>
              <a:rPr lang="ru-RU" sz="2000"/>
            </a:br>
            <a:r>
              <a:rPr lang="ru-RU" sz="2000"/>
              <a:t>Сколько листьев осталось на ветке? (5-2=3)</a:t>
            </a:r>
          </a:p>
        </p:txBody>
      </p:sp>
      <p:grpSp>
        <p:nvGrpSpPr>
          <p:cNvPr id="6165" name="Group 21"/>
          <p:cNvGrpSpPr>
            <a:grpSpLocks/>
          </p:cNvGrpSpPr>
          <p:nvPr/>
        </p:nvGrpSpPr>
        <p:grpSpPr bwMode="auto">
          <a:xfrm>
            <a:off x="457200" y="1752600"/>
            <a:ext cx="5715000" cy="3962400"/>
            <a:chOff x="624" y="1344"/>
            <a:chExt cx="3600" cy="2496"/>
          </a:xfrm>
        </p:grpSpPr>
        <p:sp>
          <p:nvSpPr>
            <p:cNvPr id="6149" name="Line 5"/>
            <p:cNvSpPr>
              <a:spLocks noChangeShapeType="1"/>
            </p:cNvSpPr>
            <p:nvPr/>
          </p:nvSpPr>
          <p:spPr bwMode="auto">
            <a:xfrm flipV="1">
              <a:off x="624" y="1872"/>
              <a:ext cx="3408" cy="17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0" name="Arc 6"/>
            <p:cNvSpPr>
              <a:spLocks/>
            </p:cNvSpPr>
            <p:nvPr/>
          </p:nvSpPr>
          <p:spPr bwMode="auto">
            <a:xfrm flipV="1">
              <a:off x="1152" y="1840"/>
              <a:ext cx="528" cy="147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5460"/>
                <a:gd name="T2" fmla="*/ 21252 w 21600"/>
                <a:gd name="T3" fmla="*/ 25460 h 25460"/>
                <a:gd name="T4" fmla="*/ 0 w 21600"/>
                <a:gd name="T5" fmla="*/ 21600 h 25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46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894"/>
                    <a:pt x="21483" y="24186"/>
                    <a:pt x="21252" y="25460"/>
                  </a:cubicBezTo>
                </a:path>
                <a:path w="21600" h="2546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894"/>
                    <a:pt x="21483" y="24186"/>
                    <a:pt x="21252" y="2546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1" name="Arc 7"/>
            <p:cNvSpPr>
              <a:spLocks/>
            </p:cNvSpPr>
            <p:nvPr/>
          </p:nvSpPr>
          <p:spPr bwMode="auto">
            <a:xfrm>
              <a:off x="1728" y="3072"/>
              <a:ext cx="1248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2" name="Arc 8"/>
            <p:cNvSpPr>
              <a:spLocks/>
            </p:cNvSpPr>
            <p:nvPr/>
          </p:nvSpPr>
          <p:spPr bwMode="auto">
            <a:xfrm flipV="1">
              <a:off x="2400" y="1516"/>
              <a:ext cx="384" cy="117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7741"/>
                <a:gd name="T2" fmla="*/ 20709 w 21600"/>
                <a:gd name="T3" fmla="*/ 27741 h 27741"/>
                <a:gd name="T4" fmla="*/ 0 w 21600"/>
                <a:gd name="T5" fmla="*/ 21600 h 27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74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79"/>
                    <a:pt x="21299" y="25747"/>
                    <a:pt x="20708" y="27740"/>
                  </a:cubicBezTo>
                </a:path>
                <a:path w="21600" h="2774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79"/>
                    <a:pt x="21299" y="25747"/>
                    <a:pt x="20708" y="2774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3" name="Arc 9"/>
            <p:cNvSpPr>
              <a:spLocks/>
            </p:cNvSpPr>
            <p:nvPr/>
          </p:nvSpPr>
          <p:spPr bwMode="auto">
            <a:xfrm>
              <a:off x="3216" y="2304"/>
              <a:ext cx="816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4" name="Arc 10"/>
            <p:cNvSpPr>
              <a:spLocks/>
            </p:cNvSpPr>
            <p:nvPr/>
          </p:nvSpPr>
          <p:spPr bwMode="auto">
            <a:xfrm flipH="1">
              <a:off x="2496" y="2994"/>
              <a:ext cx="768" cy="222"/>
            </a:xfrm>
            <a:custGeom>
              <a:avLst/>
              <a:gdLst>
                <a:gd name="G0" fmla="+- 0 0 0"/>
                <a:gd name="G1" fmla="+- 19970 0 0"/>
                <a:gd name="G2" fmla="+- 21600 0 0"/>
                <a:gd name="T0" fmla="*/ 8231 w 21600"/>
                <a:gd name="T1" fmla="*/ 0 h 19970"/>
                <a:gd name="T2" fmla="*/ 21600 w 21600"/>
                <a:gd name="T3" fmla="*/ 19970 h 19970"/>
                <a:gd name="T4" fmla="*/ 0 w 21600"/>
                <a:gd name="T5" fmla="*/ 19970 h 19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970" fill="none" extrusionOk="0">
                  <a:moveTo>
                    <a:pt x="8231" y="-1"/>
                  </a:moveTo>
                  <a:cubicBezTo>
                    <a:pt x="16320" y="3334"/>
                    <a:pt x="21600" y="11219"/>
                    <a:pt x="21600" y="19970"/>
                  </a:cubicBezTo>
                </a:path>
                <a:path w="21600" h="19970" stroke="0" extrusionOk="0">
                  <a:moveTo>
                    <a:pt x="8231" y="-1"/>
                  </a:moveTo>
                  <a:cubicBezTo>
                    <a:pt x="16320" y="3334"/>
                    <a:pt x="21600" y="11219"/>
                    <a:pt x="21600" y="19970"/>
                  </a:cubicBezTo>
                  <a:lnTo>
                    <a:pt x="0" y="1997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5" name="Arc 11"/>
            <p:cNvSpPr>
              <a:spLocks/>
            </p:cNvSpPr>
            <p:nvPr/>
          </p:nvSpPr>
          <p:spPr bwMode="auto">
            <a:xfrm flipH="1" flipV="1">
              <a:off x="1248" y="1993"/>
              <a:ext cx="432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5570"/>
                <a:gd name="T2" fmla="*/ 21232 w 21600"/>
                <a:gd name="T3" fmla="*/ 25570 h 25570"/>
                <a:gd name="T4" fmla="*/ 0 w 21600"/>
                <a:gd name="T5" fmla="*/ 21600 h 25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5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931"/>
                    <a:pt x="21476" y="24260"/>
                    <a:pt x="21232" y="25570"/>
                  </a:cubicBezTo>
                </a:path>
                <a:path w="21600" h="255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931"/>
                    <a:pt x="21476" y="24260"/>
                    <a:pt x="21232" y="255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6" name="Arc 12"/>
            <p:cNvSpPr>
              <a:spLocks/>
            </p:cNvSpPr>
            <p:nvPr/>
          </p:nvSpPr>
          <p:spPr bwMode="auto">
            <a:xfrm flipH="1">
              <a:off x="3648" y="2401"/>
              <a:ext cx="96" cy="4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8042"/>
                <a:gd name="T2" fmla="*/ 20617 w 21600"/>
                <a:gd name="T3" fmla="*/ 28042 h 28042"/>
                <a:gd name="T4" fmla="*/ 0 w 21600"/>
                <a:gd name="T5" fmla="*/ 21600 h 28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804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784"/>
                    <a:pt x="21268" y="25956"/>
                    <a:pt x="20616" y="28041"/>
                  </a:cubicBezTo>
                </a:path>
                <a:path w="21600" h="2804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784"/>
                    <a:pt x="21268" y="25956"/>
                    <a:pt x="20616" y="2804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7" name="Arc 13"/>
            <p:cNvSpPr>
              <a:spLocks/>
            </p:cNvSpPr>
            <p:nvPr/>
          </p:nvSpPr>
          <p:spPr bwMode="auto">
            <a:xfrm flipV="1">
              <a:off x="3648" y="1344"/>
              <a:ext cx="336" cy="705"/>
            </a:xfrm>
            <a:custGeom>
              <a:avLst/>
              <a:gdLst>
                <a:gd name="G0" fmla="+- 0 0 0"/>
                <a:gd name="G1" fmla="+- 21516 0 0"/>
                <a:gd name="G2" fmla="+- 21600 0 0"/>
                <a:gd name="T0" fmla="*/ 1902 w 21600"/>
                <a:gd name="T1" fmla="*/ 0 h 22665"/>
                <a:gd name="T2" fmla="*/ 21569 w 21600"/>
                <a:gd name="T3" fmla="*/ 22665 h 22665"/>
                <a:gd name="T4" fmla="*/ 0 w 21600"/>
                <a:gd name="T5" fmla="*/ 21516 h 22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665" fill="none" extrusionOk="0">
                  <a:moveTo>
                    <a:pt x="1902" y="-1"/>
                  </a:moveTo>
                  <a:cubicBezTo>
                    <a:pt x="13050" y="985"/>
                    <a:pt x="21600" y="10323"/>
                    <a:pt x="21600" y="21516"/>
                  </a:cubicBezTo>
                  <a:cubicBezTo>
                    <a:pt x="21600" y="21899"/>
                    <a:pt x="21589" y="22282"/>
                    <a:pt x="21569" y="22665"/>
                  </a:cubicBezTo>
                </a:path>
                <a:path w="21600" h="22665" stroke="0" extrusionOk="0">
                  <a:moveTo>
                    <a:pt x="1902" y="-1"/>
                  </a:moveTo>
                  <a:cubicBezTo>
                    <a:pt x="13050" y="985"/>
                    <a:pt x="21600" y="10323"/>
                    <a:pt x="21600" y="21516"/>
                  </a:cubicBezTo>
                  <a:cubicBezTo>
                    <a:pt x="21600" y="21899"/>
                    <a:pt x="21589" y="22282"/>
                    <a:pt x="21569" y="22665"/>
                  </a:cubicBezTo>
                  <a:lnTo>
                    <a:pt x="0" y="2151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8" name="Arc 14"/>
            <p:cNvSpPr>
              <a:spLocks/>
            </p:cNvSpPr>
            <p:nvPr/>
          </p:nvSpPr>
          <p:spPr bwMode="auto">
            <a:xfrm>
              <a:off x="3840" y="1968"/>
              <a:ext cx="384" cy="19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9" name="Arc 15"/>
            <p:cNvSpPr>
              <a:spLocks/>
            </p:cNvSpPr>
            <p:nvPr/>
          </p:nvSpPr>
          <p:spPr bwMode="auto">
            <a:xfrm flipV="1">
              <a:off x="2784" y="1728"/>
              <a:ext cx="336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0" name="Arc 16"/>
            <p:cNvSpPr>
              <a:spLocks/>
            </p:cNvSpPr>
            <p:nvPr/>
          </p:nvSpPr>
          <p:spPr bwMode="auto">
            <a:xfrm flipV="1">
              <a:off x="1632" y="2400"/>
              <a:ext cx="384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1" name="Arc 17"/>
            <p:cNvSpPr>
              <a:spLocks/>
            </p:cNvSpPr>
            <p:nvPr/>
          </p:nvSpPr>
          <p:spPr bwMode="auto">
            <a:xfrm flipH="1" flipV="1">
              <a:off x="2496" y="1392"/>
              <a:ext cx="288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2" name="Arc 18"/>
            <p:cNvSpPr>
              <a:spLocks/>
            </p:cNvSpPr>
            <p:nvPr/>
          </p:nvSpPr>
          <p:spPr bwMode="auto">
            <a:xfrm>
              <a:off x="3840" y="2448"/>
              <a:ext cx="384" cy="1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3" name="Arc 19"/>
            <p:cNvSpPr>
              <a:spLocks/>
            </p:cNvSpPr>
            <p:nvPr/>
          </p:nvSpPr>
          <p:spPr bwMode="auto">
            <a:xfrm flipH="1">
              <a:off x="2592" y="3360"/>
              <a:ext cx="192" cy="48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4" name="Arc 20"/>
            <p:cNvSpPr>
              <a:spLocks/>
            </p:cNvSpPr>
            <p:nvPr/>
          </p:nvSpPr>
          <p:spPr bwMode="auto">
            <a:xfrm flipH="1" flipV="1">
              <a:off x="3744" y="1344"/>
              <a:ext cx="192" cy="2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66" name="AutoShape 22"/>
          <p:cNvSpPr>
            <a:spLocks noChangeArrowheads="1"/>
          </p:cNvSpPr>
          <p:nvPr/>
        </p:nvSpPr>
        <p:spPr bwMode="auto">
          <a:xfrm rot="-294771">
            <a:off x="3200400" y="5638800"/>
            <a:ext cx="762000" cy="7620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67" name="AutoShape 23"/>
          <p:cNvSpPr>
            <a:spLocks noChangeArrowheads="1"/>
          </p:cNvSpPr>
          <p:nvPr/>
        </p:nvSpPr>
        <p:spPr bwMode="auto">
          <a:xfrm rot="-2437995">
            <a:off x="6096000" y="2819400"/>
            <a:ext cx="609600" cy="6858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68" name="AutoShape 24"/>
          <p:cNvSpPr>
            <a:spLocks noChangeArrowheads="1"/>
          </p:cNvSpPr>
          <p:nvPr/>
        </p:nvSpPr>
        <p:spPr bwMode="auto">
          <a:xfrm rot="8890812">
            <a:off x="2895600" y="1295400"/>
            <a:ext cx="762000" cy="7620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69" name="AutoShape 25"/>
          <p:cNvSpPr>
            <a:spLocks noChangeArrowheads="1"/>
          </p:cNvSpPr>
          <p:nvPr/>
        </p:nvSpPr>
        <p:spPr bwMode="auto">
          <a:xfrm rot="-380037">
            <a:off x="4953000" y="4038600"/>
            <a:ext cx="762000" cy="7620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70" name="AutoShape 26"/>
          <p:cNvSpPr>
            <a:spLocks noChangeArrowheads="1"/>
          </p:cNvSpPr>
          <p:nvPr/>
        </p:nvSpPr>
        <p:spPr bwMode="auto">
          <a:xfrm rot="6385881">
            <a:off x="838200" y="2667000"/>
            <a:ext cx="762000" cy="76200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171" name="Picture 2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910638" y="-457200"/>
            <a:ext cx="233362" cy="233362"/>
          </a:xfrm>
          <a:prstGeom prst="rect">
            <a:avLst/>
          </a:prstGeom>
          <a:noFill/>
        </p:spPr>
      </p:pic>
      <p:pic>
        <p:nvPicPr>
          <p:cNvPr id="6172" name="Picture 2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144000" y="-533400"/>
            <a:ext cx="233363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1" fill="hold"/>
                                        <p:tgtEl>
                                          <p:spTgt spid="6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xit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2000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701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56" fill="hold"/>
                                        <p:tgtEl>
                                          <p:spTgt spid="6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1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2"/>
                </p:tgtEl>
              </p:cMediaNode>
            </p:audio>
          </p:childTnLst>
        </p:cTn>
      </p:par>
    </p:tnLst>
    <p:bldLst>
      <p:bldP spid="6169" grpId="0" animBg="1"/>
      <p:bldP spid="61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CC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ru-RU" sz="2000"/>
              <a:t>На земле лежит два яблока, с ветки упало еще одно. Сколько яблок на земле? (2+1=3)</a:t>
            </a:r>
          </a:p>
        </p:txBody>
      </p: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1371600" y="3352800"/>
            <a:ext cx="1447800" cy="1752600"/>
            <a:chOff x="1152" y="2064"/>
            <a:chExt cx="1152" cy="1584"/>
          </a:xfrm>
        </p:grpSpPr>
        <p:sp>
          <p:nvSpPr>
            <p:cNvPr id="8197" name="Oval 5"/>
            <p:cNvSpPr>
              <a:spLocks noChangeArrowheads="1"/>
            </p:cNvSpPr>
            <p:nvPr/>
          </p:nvSpPr>
          <p:spPr bwMode="auto">
            <a:xfrm>
              <a:off x="1152" y="2496"/>
              <a:ext cx="1152" cy="115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DA3A1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9" name="Arc 7"/>
            <p:cNvSpPr>
              <a:spLocks/>
            </p:cNvSpPr>
            <p:nvPr/>
          </p:nvSpPr>
          <p:spPr bwMode="auto">
            <a:xfrm flipV="1">
              <a:off x="1728" y="2064"/>
              <a:ext cx="144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1" name="AutoShape 9"/>
            <p:cNvSpPr>
              <a:spLocks noChangeArrowheads="1"/>
            </p:cNvSpPr>
            <p:nvPr/>
          </p:nvSpPr>
          <p:spPr bwMode="auto">
            <a:xfrm>
              <a:off x="1584" y="3552"/>
              <a:ext cx="288" cy="96"/>
            </a:xfrm>
            <a:prstGeom prst="irregularSeal2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204" name="Group 12"/>
          <p:cNvGrpSpPr>
            <a:grpSpLocks/>
          </p:cNvGrpSpPr>
          <p:nvPr/>
        </p:nvGrpSpPr>
        <p:grpSpPr bwMode="auto">
          <a:xfrm>
            <a:off x="3810000" y="3505200"/>
            <a:ext cx="1524000" cy="1676400"/>
            <a:chOff x="3120" y="2304"/>
            <a:chExt cx="1152" cy="1392"/>
          </a:xfrm>
        </p:grpSpPr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3120" y="2544"/>
              <a:ext cx="1152" cy="115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0" name="Arc 8"/>
            <p:cNvSpPr>
              <a:spLocks/>
            </p:cNvSpPr>
            <p:nvPr/>
          </p:nvSpPr>
          <p:spPr bwMode="auto">
            <a:xfrm flipV="1">
              <a:off x="3696" y="2304"/>
              <a:ext cx="96" cy="2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2" name="AutoShape 10"/>
            <p:cNvSpPr>
              <a:spLocks noChangeArrowheads="1"/>
            </p:cNvSpPr>
            <p:nvPr/>
          </p:nvSpPr>
          <p:spPr bwMode="auto">
            <a:xfrm>
              <a:off x="3552" y="3600"/>
              <a:ext cx="288" cy="96"/>
            </a:xfrm>
            <a:prstGeom prst="irregularSeal2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205" name="Group 13"/>
          <p:cNvGrpSpPr>
            <a:grpSpLocks/>
          </p:cNvGrpSpPr>
          <p:nvPr/>
        </p:nvGrpSpPr>
        <p:grpSpPr bwMode="auto">
          <a:xfrm>
            <a:off x="6553200" y="3505200"/>
            <a:ext cx="1371600" cy="1676400"/>
            <a:chOff x="1152" y="2064"/>
            <a:chExt cx="1152" cy="1584"/>
          </a:xfrm>
        </p:grpSpPr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1152" y="2496"/>
              <a:ext cx="1152" cy="115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DA3A1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7" name="Arc 15"/>
            <p:cNvSpPr>
              <a:spLocks/>
            </p:cNvSpPr>
            <p:nvPr/>
          </p:nvSpPr>
          <p:spPr bwMode="auto">
            <a:xfrm flipV="1">
              <a:off x="1728" y="2064"/>
              <a:ext cx="144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8" name="AutoShape 16"/>
            <p:cNvSpPr>
              <a:spLocks noChangeArrowheads="1"/>
            </p:cNvSpPr>
            <p:nvPr/>
          </p:nvSpPr>
          <p:spPr bwMode="auto">
            <a:xfrm>
              <a:off x="1584" y="3552"/>
              <a:ext cx="288" cy="96"/>
            </a:xfrm>
            <a:prstGeom prst="irregularSeal2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8209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05800" y="-533400"/>
            <a:ext cx="233363" cy="233362"/>
          </a:xfrm>
          <a:prstGeom prst="rect">
            <a:avLst/>
          </a:prstGeom>
          <a:noFill/>
        </p:spPr>
      </p:pic>
      <p:pic>
        <p:nvPicPr>
          <p:cNvPr id="8210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910638" y="-5334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4" fill="hold"/>
                                        <p:tgtEl>
                                          <p:spTgt spid="8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214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5" fill="hold"/>
                                        <p:tgtEl>
                                          <p:spTgt spid="8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09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6666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ru-RU" sz="2000"/>
              <a:t>На небе горит пять звездочек, одна погасла,</a:t>
            </a:r>
            <a:br>
              <a:rPr lang="ru-RU" sz="2000"/>
            </a:br>
            <a:r>
              <a:rPr lang="ru-RU" sz="2000"/>
              <a:t>Сколько звездочек теперь горит на небе? (5-1=4)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724400" y="3429000"/>
            <a:ext cx="1143000" cy="1219200"/>
          </a:xfrm>
          <a:prstGeom prst="sun">
            <a:avLst>
              <a:gd name="adj" fmla="val 395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6934200" y="5181600"/>
            <a:ext cx="1143000" cy="1219200"/>
          </a:xfrm>
          <a:prstGeom prst="sun">
            <a:avLst>
              <a:gd name="adj" fmla="val 395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1143000" y="5105400"/>
            <a:ext cx="990600" cy="1066800"/>
          </a:xfrm>
          <a:prstGeom prst="sun">
            <a:avLst>
              <a:gd name="adj" fmla="val 395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676400" y="1905000"/>
            <a:ext cx="1143000" cy="1219200"/>
          </a:xfrm>
          <a:prstGeom prst="sun">
            <a:avLst>
              <a:gd name="adj" fmla="val 395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7239000" y="1447800"/>
            <a:ext cx="1066800" cy="1143000"/>
          </a:xfrm>
          <a:prstGeom prst="sun">
            <a:avLst>
              <a:gd name="adj" fmla="val 395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26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82000" y="-533400"/>
            <a:ext cx="233363" cy="233362"/>
          </a:xfrm>
          <a:prstGeom prst="rect">
            <a:avLst/>
          </a:prstGeom>
          <a:noFill/>
        </p:spPr>
      </p:pic>
      <p:pic>
        <p:nvPicPr>
          <p:cNvPr id="9227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910638" y="-4572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3" fill="hold"/>
                                        <p:tgtEl>
                                          <p:spTgt spid="9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53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74" fill="hold"/>
                                        <p:tgtEl>
                                          <p:spTgt spid="9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6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7"/>
                </p:tgtEl>
              </p:cMediaNode>
            </p:audio>
          </p:childTnLst>
        </p:cTn>
      </p:par>
    </p:tnLst>
    <p:bldLst>
      <p:bldP spid="92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99FF"/>
            </a:gs>
            <a:gs pos="50000">
              <a:srgbClr val="FFFFCC"/>
            </a:gs>
            <a:gs pos="100000">
              <a:srgbClr val="CC9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/>
              <a:t>Одна пирамидка из двух кубиков – покажи, какая?</a:t>
            </a:r>
            <a:br>
              <a:rPr lang="ru-RU" sz="2000"/>
            </a:br>
            <a:r>
              <a:rPr lang="ru-RU" sz="2000"/>
              <a:t>Другая пирамидка из трех кубиков – покажи. </a:t>
            </a:r>
            <a:br>
              <a:rPr lang="ru-RU" sz="2000"/>
            </a:br>
            <a:r>
              <a:rPr lang="ru-RU" sz="2000"/>
              <a:t>Сколько всего кубиков в двух пирамидках? (2+3=5)</a:t>
            </a:r>
          </a:p>
        </p:txBody>
      </p: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114800" y="2590800"/>
            <a:ext cx="1600200" cy="2514600"/>
            <a:chOff x="2592" y="1632"/>
            <a:chExt cx="1008" cy="1584"/>
          </a:xfrm>
        </p:grpSpPr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592" y="2592"/>
              <a:ext cx="672" cy="624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2784" y="2112"/>
              <a:ext cx="672" cy="624"/>
            </a:xfrm>
            <a:prstGeom prst="cube">
              <a:avLst>
                <a:gd name="adj" fmla="val 25000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928" y="1632"/>
              <a:ext cx="672" cy="624"/>
            </a:xfrm>
            <a:prstGeom prst="cube">
              <a:avLst>
                <a:gd name="adj" fmla="val 25000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1676400" y="3276600"/>
            <a:ext cx="1219200" cy="1828800"/>
            <a:chOff x="1056" y="2064"/>
            <a:chExt cx="768" cy="1152"/>
          </a:xfrm>
        </p:grpSpPr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1152" y="2592"/>
              <a:ext cx="672" cy="624"/>
            </a:xfrm>
            <a:prstGeom prst="cube">
              <a:avLst>
                <a:gd name="adj" fmla="val 2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1056" y="2064"/>
              <a:ext cx="672" cy="624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250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077200" y="-457200"/>
            <a:ext cx="233363" cy="233362"/>
          </a:xfrm>
          <a:prstGeom prst="rect">
            <a:avLst/>
          </a:prstGeom>
          <a:noFill/>
        </p:spPr>
      </p:pic>
      <p:pic>
        <p:nvPicPr>
          <p:cNvPr id="10251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34400" y="-533400"/>
            <a:ext cx="233363" cy="233362"/>
          </a:xfrm>
          <a:prstGeom prst="rect">
            <a:avLst/>
          </a:prstGeom>
          <a:noFill/>
        </p:spPr>
      </p:pic>
      <p:pic>
        <p:nvPicPr>
          <p:cNvPr id="10252" name="Picture 12">
            <a:hlinkClick r:id="" action="ppaction://media"/>
          </p:cNvPr>
          <p:cNvPicPr>
            <a:picLocks noRot="1" noChangeAspect="1" noChangeArrowheads="1"/>
          </p:cNvPicPr>
          <p:nvPr>
            <a:wavAudioFile r:embed="rId3" name="Записанный звук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910638" y="-457200"/>
            <a:ext cx="233362" cy="233362"/>
          </a:xfrm>
          <a:prstGeom prst="rect">
            <a:avLst/>
          </a:prstGeom>
          <a:noFill/>
        </p:spPr>
      </p:pic>
      <p:pic>
        <p:nvPicPr>
          <p:cNvPr id="10253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4" name="Записанный звук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9144000" y="-233363"/>
            <a:ext cx="233363" cy="233363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" fill="hold"/>
                                        <p:tgtEl>
                                          <p:spTgt spid="10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9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19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51" fill="hold"/>
                                        <p:tgtEl>
                                          <p:spTgt spid="10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41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41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02" fill="hold"/>
                                        <p:tgtEl>
                                          <p:spTgt spid="10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843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834" fill="hold"/>
                                        <p:tgtEl>
                                          <p:spTgt spid="10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0"/>
                </p:tgtEl>
              </p:cMediaNode>
            </p:audio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1"/>
                </p:tgtEl>
              </p:cMediaNode>
            </p:audio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2"/>
                </p:tgtEl>
              </p:cMediaNode>
            </p:audio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</p:spPr>
        <p:txBody>
          <a:bodyPr/>
          <a:lstStyle/>
          <a:p>
            <a:pPr algn="l"/>
            <a:r>
              <a:rPr lang="ru-RU" sz="2000"/>
              <a:t>В небо полетел воздушный змей, по дороге одна ленточка оторвалась. Сколько ленточек осталось у воздушного змея? ( 5-1=4)</a:t>
            </a:r>
          </a:p>
        </p:txBody>
      </p:sp>
      <p:grpSp>
        <p:nvGrpSpPr>
          <p:cNvPr id="11293" name="Group 29"/>
          <p:cNvGrpSpPr>
            <a:grpSpLocks/>
          </p:cNvGrpSpPr>
          <p:nvPr/>
        </p:nvGrpSpPr>
        <p:grpSpPr bwMode="auto">
          <a:xfrm>
            <a:off x="6629400" y="-2286000"/>
            <a:ext cx="5029200" cy="6049963"/>
            <a:chOff x="2400" y="384"/>
            <a:chExt cx="3168" cy="3811"/>
          </a:xfrm>
        </p:grpSpPr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 rot="1528409">
              <a:off x="3936" y="2784"/>
              <a:ext cx="355" cy="530"/>
            </a:xfrm>
            <a:prstGeom prst="flowChartCollat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 rot="1877082">
              <a:off x="3552" y="3216"/>
              <a:ext cx="355" cy="530"/>
            </a:xfrm>
            <a:prstGeom prst="flowChartCollat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 rot="3964476">
              <a:off x="3063" y="3561"/>
              <a:ext cx="355" cy="530"/>
            </a:xfrm>
            <a:prstGeom prst="flowChartCollat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90" name="Group 26"/>
            <p:cNvGrpSpPr>
              <a:grpSpLocks/>
            </p:cNvGrpSpPr>
            <p:nvPr/>
          </p:nvGrpSpPr>
          <p:grpSpPr bwMode="auto">
            <a:xfrm rot="1247053">
              <a:off x="4176" y="384"/>
              <a:ext cx="1392" cy="1968"/>
              <a:chOff x="1248" y="1200"/>
              <a:chExt cx="1632" cy="2592"/>
            </a:xfrm>
          </p:grpSpPr>
          <p:sp>
            <p:nvSpPr>
              <p:cNvPr id="11269" name="AutoShape 5"/>
              <p:cNvSpPr>
                <a:spLocks noChangeArrowheads="1"/>
              </p:cNvSpPr>
              <p:nvPr/>
            </p:nvSpPr>
            <p:spPr bwMode="auto">
              <a:xfrm>
                <a:off x="1248" y="1200"/>
                <a:ext cx="1632" cy="2592"/>
              </a:xfrm>
              <a:prstGeom prst="diamond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78" name="AutoShape 14"/>
              <p:cNvSpPr>
                <a:spLocks noChangeArrowheads="1"/>
              </p:cNvSpPr>
              <p:nvPr/>
            </p:nvSpPr>
            <p:spPr bwMode="auto">
              <a:xfrm rot="16200000">
                <a:off x="1608" y="1992"/>
                <a:ext cx="384" cy="336"/>
              </a:xfrm>
              <a:prstGeom prst="flowChartDelay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79" name="AutoShape 15"/>
              <p:cNvSpPr>
                <a:spLocks noChangeArrowheads="1"/>
              </p:cNvSpPr>
              <p:nvPr/>
            </p:nvSpPr>
            <p:spPr bwMode="auto">
              <a:xfrm rot="16200000">
                <a:off x="2136" y="1992"/>
                <a:ext cx="384" cy="336"/>
              </a:xfrm>
              <a:prstGeom prst="flowChartDelay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0" name="Oval 16"/>
              <p:cNvSpPr>
                <a:spLocks noChangeArrowheads="1"/>
              </p:cNvSpPr>
              <p:nvPr/>
            </p:nvSpPr>
            <p:spPr bwMode="auto">
              <a:xfrm>
                <a:off x="1728" y="1968"/>
                <a:ext cx="96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1" name="Oval 17"/>
              <p:cNvSpPr>
                <a:spLocks noChangeArrowheads="1"/>
              </p:cNvSpPr>
              <p:nvPr/>
            </p:nvSpPr>
            <p:spPr bwMode="auto">
              <a:xfrm>
                <a:off x="2256" y="1968"/>
                <a:ext cx="96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2" name="Arc 18"/>
              <p:cNvSpPr>
                <a:spLocks/>
              </p:cNvSpPr>
              <p:nvPr/>
            </p:nvSpPr>
            <p:spPr bwMode="auto">
              <a:xfrm rot="8054769">
                <a:off x="1824" y="2736"/>
                <a:ext cx="528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3" name="Line 19"/>
              <p:cNvSpPr>
                <a:spLocks noChangeShapeType="1"/>
              </p:cNvSpPr>
              <p:nvPr/>
            </p:nvSpPr>
            <p:spPr bwMode="auto">
              <a:xfrm flipH="1">
                <a:off x="1680" y="2880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4" name="Line 20"/>
              <p:cNvSpPr>
                <a:spLocks noChangeShapeType="1"/>
              </p:cNvSpPr>
              <p:nvPr/>
            </p:nvSpPr>
            <p:spPr bwMode="auto">
              <a:xfrm>
                <a:off x="2352" y="2832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7" name="Oval 23"/>
              <p:cNvSpPr>
                <a:spLocks noChangeArrowheads="1"/>
              </p:cNvSpPr>
              <p:nvPr/>
            </p:nvSpPr>
            <p:spPr bwMode="auto">
              <a:xfrm rot="812964">
                <a:off x="1968" y="2976"/>
                <a:ext cx="266" cy="240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8" name="Oval 24"/>
              <p:cNvSpPr>
                <a:spLocks noChangeArrowheads="1"/>
              </p:cNvSpPr>
              <p:nvPr/>
            </p:nvSpPr>
            <p:spPr bwMode="auto">
              <a:xfrm>
                <a:off x="1728" y="2112"/>
                <a:ext cx="96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9" name="Oval 25"/>
              <p:cNvSpPr>
                <a:spLocks noChangeArrowheads="1"/>
              </p:cNvSpPr>
              <p:nvPr/>
            </p:nvSpPr>
            <p:spPr bwMode="auto">
              <a:xfrm>
                <a:off x="2256" y="2112"/>
                <a:ext cx="96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 rot="4758303">
              <a:off x="2487" y="3753"/>
              <a:ext cx="355" cy="530"/>
            </a:xfrm>
            <a:prstGeom prst="flowChartCollat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 rot="1016664">
              <a:off x="4224" y="2304"/>
              <a:ext cx="355" cy="539"/>
            </a:xfrm>
            <a:prstGeom prst="flowChartCollate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310" name="AutoShape 46"/>
          <p:cNvSpPr>
            <a:spLocks noChangeArrowheads="1"/>
          </p:cNvSpPr>
          <p:nvPr/>
        </p:nvSpPr>
        <p:spPr bwMode="auto">
          <a:xfrm rot="4758303">
            <a:off x="1891506" y="5499894"/>
            <a:ext cx="563563" cy="841375"/>
          </a:xfrm>
          <a:prstGeom prst="flowChartCollate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312" name="Group 48"/>
          <p:cNvGrpSpPr>
            <a:grpSpLocks/>
          </p:cNvGrpSpPr>
          <p:nvPr/>
        </p:nvGrpSpPr>
        <p:grpSpPr bwMode="auto">
          <a:xfrm>
            <a:off x="3581400" y="838200"/>
            <a:ext cx="4114800" cy="5745163"/>
            <a:chOff x="2016" y="288"/>
            <a:chExt cx="2592" cy="3619"/>
          </a:xfrm>
        </p:grpSpPr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 rot="1528409">
              <a:off x="2976" y="2688"/>
              <a:ext cx="355" cy="530"/>
            </a:xfrm>
            <a:prstGeom prst="flowChartCollat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 rot="1877082">
              <a:off x="2592" y="3120"/>
              <a:ext cx="355" cy="530"/>
            </a:xfrm>
            <a:prstGeom prst="flowChartCollat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 rot="3964476">
              <a:off x="2103" y="3465"/>
              <a:ext cx="355" cy="530"/>
            </a:xfrm>
            <a:prstGeom prst="flowChartCollat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98" name="Group 34"/>
            <p:cNvGrpSpPr>
              <a:grpSpLocks/>
            </p:cNvGrpSpPr>
            <p:nvPr/>
          </p:nvGrpSpPr>
          <p:grpSpPr bwMode="auto">
            <a:xfrm rot="1247053">
              <a:off x="3216" y="288"/>
              <a:ext cx="1392" cy="1968"/>
              <a:chOff x="1248" y="1200"/>
              <a:chExt cx="1632" cy="2592"/>
            </a:xfrm>
          </p:grpSpPr>
          <p:sp>
            <p:nvSpPr>
              <p:cNvPr id="11299" name="AutoShape 35"/>
              <p:cNvSpPr>
                <a:spLocks noChangeArrowheads="1"/>
              </p:cNvSpPr>
              <p:nvPr/>
            </p:nvSpPr>
            <p:spPr bwMode="auto">
              <a:xfrm>
                <a:off x="1248" y="1200"/>
                <a:ext cx="1632" cy="2592"/>
              </a:xfrm>
              <a:prstGeom prst="diamond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0" name="AutoShape 36"/>
              <p:cNvSpPr>
                <a:spLocks noChangeArrowheads="1"/>
              </p:cNvSpPr>
              <p:nvPr/>
            </p:nvSpPr>
            <p:spPr bwMode="auto">
              <a:xfrm rot="16200000">
                <a:off x="1608" y="1992"/>
                <a:ext cx="384" cy="336"/>
              </a:xfrm>
              <a:prstGeom prst="flowChartDelay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1" name="AutoShape 37"/>
              <p:cNvSpPr>
                <a:spLocks noChangeArrowheads="1"/>
              </p:cNvSpPr>
              <p:nvPr/>
            </p:nvSpPr>
            <p:spPr bwMode="auto">
              <a:xfrm rot="16200000">
                <a:off x="2136" y="1992"/>
                <a:ext cx="384" cy="336"/>
              </a:xfrm>
              <a:prstGeom prst="flowChartDelay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2" name="Oval 38"/>
              <p:cNvSpPr>
                <a:spLocks noChangeArrowheads="1"/>
              </p:cNvSpPr>
              <p:nvPr/>
            </p:nvSpPr>
            <p:spPr bwMode="auto">
              <a:xfrm>
                <a:off x="1728" y="1968"/>
                <a:ext cx="96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3" name="Oval 39"/>
              <p:cNvSpPr>
                <a:spLocks noChangeArrowheads="1"/>
              </p:cNvSpPr>
              <p:nvPr/>
            </p:nvSpPr>
            <p:spPr bwMode="auto">
              <a:xfrm>
                <a:off x="2256" y="1968"/>
                <a:ext cx="96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4" name="Arc 40"/>
              <p:cNvSpPr>
                <a:spLocks/>
              </p:cNvSpPr>
              <p:nvPr/>
            </p:nvSpPr>
            <p:spPr bwMode="auto">
              <a:xfrm rot="8054769">
                <a:off x="1824" y="2736"/>
                <a:ext cx="528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5" name="Line 41"/>
              <p:cNvSpPr>
                <a:spLocks noChangeShapeType="1"/>
              </p:cNvSpPr>
              <p:nvPr/>
            </p:nvSpPr>
            <p:spPr bwMode="auto">
              <a:xfrm flipH="1">
                <a:off x="1680" y="2880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06" name="Line 42"/>
              <p:cNvSpPr>
                <a:spLocks noChangeShapeType="1"/>
              </p:cNvSpPr>
              <p:nvPr/>
            </p:nvSpPr>
            <p:spPr bwMode="auto">
              <a:xfrm>
                <a:off x="2352" y="2832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07" name="Oval 43"/>
              <p:cNvSpPr>
                <a:spLocks noChangeArrowheads="1"/>
              </p:cNvSpPr>
              <p:nvPr/>
            </p:nvSpPr>
            <p:spPr bwMode="auto">
              <a:xfrm rot="812964">
                <a:off x="1968" y="2976"/>
                <a:ext cx="266" cy="240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8" name="Oval 44"/>
              <p:cNvSpPr>
                <a:spLocks noChangeArrowheads="1"/>
              </p:cNvSpPr>
              <p:nvPr/>
            </p:nvSpPr>
            <p:spPr bwMode="auto">
              <a:xfrm>
                <a:off x="1728" y="2112"/>
                <a:ext cx="96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9" name="Oval 45"/>
              <p:cNvSpPr>
                <a:spLocks noChangeArrowheads="1"/>
              </p:cNvSpPr>
              <p:nvPr/>
            </p:nvSpPr>
            <p:spPr bwMode="auto">
              <a:xfrm>
                <a:off x="2256" y="2112"/>
                <a:ext cx="96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 rot="1016664">
              <a:off x="3264" y="2208"/>
              <a:ext cx="355" cy="539"/>
            </a:xfrm>
            <a:prstGeom prst="flowChartCollate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1313" name="Picture 4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772400" y="-609600"/>
            <a:ext cx="233363" cy="233362"/>
          </a:xfrm>
          <a:prstGeom prst="rect">
            <a:avLst/>
          </a:prstGeom>
          <a:noFill/>
        </p:spPr>
      </p:pic>
      <p:pic>
        <p:nvPicPr>
          <p:cNvPr id="11314" name="Picture 5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382000" y="-685800"/>
            <a:ext cx="233363" cy="233362"/>
          </a:xfrm>
          <a:prstGeom prst="rect">
            <a:avLst/>
          </a:prstGeom>
          <a:noFill/>
        </p:spPr>
      </p:pic>
      <p:pic>
        <p:nvPicPr>
          <p:cNvPr id="11315" name="Picture 51">
            <a:hlinkClick r:id="" action="ppaction://media"/>
          </p:cNvPr>
          <p:cNvPicPr>
            <a:picLocks noRot="1" noChangeAspect="1" noChangeArrowheads="1"/>
          </p:cNvPicPr>
          <p:nvPr>
            <a:wavAudioFile r:embed="rId3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910638" y="-6096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3" fill="hold"/>
                                        <p:tgtEl>
                                          <p:spTgt spid="113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43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216" fill="hold"/>
                                        <p:tgtEl>
                                          <p:spTgt spid="113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459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345" fill="hold"/>
                                        <p:tgtEl>
                                          <p:spTgt spid="11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13"/>
                </p:tgtEl>
              </p:cMediaNode>
            </p:audio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14"/>
                </p:tgtEl>
              </p:cMediaNode>
            </p:audio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15"/>
                </p:tgtEl>
              </p:cMediaNode>
            </p:audio>
          </p:childTnLst>
        </p:cTn>
      </p:par>
    </p:tnLst>
    <p:bldLst>
      <p:bldP spid="11310" grpId="0" animBg="1"/>
      <p:bldP spid="113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z="2000"/>
              <a:t>У меня было три конфеты, бабушка угостила меня еще одной конфетой. Сколько конфет у меня всего?  (3+1=4)</a:t>
            </a: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7086600" y="2743200"/>
            <a:ext cx="990600" cy="2743200"/>
            <a:chOff x="1152" y="1392"/>
            <a:chExt cx="672" cy="2064"/>
          </a:xfrm>
        </p:grpSpPr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1248" y="1728"/>
              <a:ext cx="480" cy="139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rgbClr val="FFFF00"/>
                </a:gs>
                <a:gs pos="100000">
                  <a:schemeClr val="accent1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1152" y="1392"/>
              <a:ext cx="672" cy="3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 rot="10800000">
              <a:off x="1152" y="3120"/>
              <a:ext cx="672" cy="3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1348" y="1872"/>
              <a:ext cx="332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i="1">
                  <a:solidFill>
                    <a:schemeClr val="accent2"/>
                  </a:solidFill>
                </a:rPr>
                <a:t>сластена</a:t>
              </a:r>
            </a:p>
          </p:txBody>
        </p:sp>
      </p:grpSp>
      <p:grpSp>
        <p:nvGrpSpPr>
          <p:cNvPr id="12303" name="Group 15"/>
          <p:cNvGrpSpPr>
            <a:grpSpLocks/>
          </p:cNvGrpSpPr>
          <p:nvPr/>
        </p:nvGrpSpPr>
        <p:grpSpPr bwMode="auto">
          <a:xfrm>
            <a:off x="1447800" y="2362200"/>
            <a:ext cx="838200" cy="3200400"/>
            <a:chOff x="2496" y="1392"/>
            <a:chExt cx="576" cy="2352"/>
          </a:xfrm>
        </p:grpSpPr>
        <p:sp>
          <p:nvSpPr>
            <p:cNvPr id="12296" name="Oval 8"/>
            <p:cNvSpPr>
              <a:spLocks noChangeArrowheads="1"/>
            </p:cNvSpPr>
            <p:nvPr/>
          </p:nvSpPr>
          <p:spPr bwMode="auto">
            <a:xfrm rot="16200000">
              <a:off x="1980" y="2292"/>
              <a:ext cx="1608" cy="576"/>
            </a:xfrm>
            <a:prstGeom prst="ellipse">
              <a:avLst/>
            </a:prstGeom>
            <a:gradFill rotWithShape="1">
              <a:gsLst>
                <a:gs pos="0">
                  <a:srgbClr val="FDA3A1"/>
                </a:gs>
                <a:gs pos="50000">
                  <a:srgbClr val="6666FF"/>
                </a:gs>
                <a:gs pos="100000">
                  <a:srgbClr val="FDA3A1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2544" y="1392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DA3A1"/>
                </a:gs>
                <a:gs pos="50000">
                  <a:srgbClr val="6666FF"/>
                </a:gs>
                <a:gs pos="100000">
                  <a:srgbClr val="FDA3A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 rot="10800000">
              <a:off x="2544" y="3360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DA3A1"/>
                </a:gs>
                <a:gs pos="50000">
                  <a:srgbClr val="6666FF"/>
                </a:gs>
                <a:gs pos="100000">
                  <a:srgbClr val="FDA3A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08" name="Group 20"/>
          <p:cNvGrpSpPr>
            <a:grpSpLocks/>
          </p:cNvGrpSpPr>
          <p:nvPr/>
        </p:nvGrpSpPr>
        <p:grpSpPr bwMode="auto">
          <a:xfrm>
            <a:off x="4572000" y="2362200"/>
            <a:ext cx="838200" cy="3276600"/>
            <a:chOff x="3840" y="1344"/>
            <a:chExt cx="576" cy="2352"/>
          </a:xfrm>
        </p:grpSpPr>
        <p:sp>
          <p:nvSpPr>
            <p:cNvPr id="12299" name="Oval 11"/>
            <p:cNvSpPr>
              <a:spLocks noChangeArrowheads="1"/>
            </p:cNvSpPr>
            <p:nvPr/>
          </p:nvSpPr>
          <p:spPr bwMode="auto">
            <a:xfrm rot="16200000">
              <a:off x="3324" y="2244"/>
              <a:ext cx="1608" cy="576"/>
            </a:xfrm>
            <a:prstGeom prst="ellipse">
              <a:avLst/>
            </a:prstGeom>
            <a:gradFill rotWithShape="1">
              <a:gsLst>
                <a:gs pos="0">
                  <a:srgbClr val="99FFCC"/>
                </a:gs>
                <a:gs pos="50000">
                  <a:srgbClr val="FF0000"/>
                </a:gs>
                <a:gs pos="100000">
                  <a:srgbClr val="99FFCC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888" y="1344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FFCC"/>
                </a:gs>
                <a:gs pos="50000">
                  <a:srgbClr val="FF0000"/>
                </a:gs>
                <a:gs pos="100000">
                  <a:srgbClr val="99FFCC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 rot="10800000">
              <a:off x="3888" y="3312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FFCC"/>
                </a:gs>
                <a:gs pos="50000">
                  <a:srgbClr val="FF0000"/>
                </a:gs>
                <a:gs pos="100000">
                  <a:srgbClr val="99FFCC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07" name="Group 19"/>
          <p:cNvGrpSpPr>
            <a:grpSpLocks/>
          </p:cNvGrpSpPr>
          <p:nvPr/>
        </p:nvGrpSpPr>
        <p:grpSpPr bwMode="auto">
          <a:xfrm>
            <a:off x="3124200" y="2362200"/>
            <a:ext cx="838200" cy="3276600"/>
            <a:chOff x="2256" y="1296"/>
            <a:chExt cx="576" cy="2352"/>
          </a:xfrm>
        </p:grpSpPr>
        <p:sp>
          <p:nvSpPr>
            <p:cNvPr id="12304" name="Oval 16"/>
            <p:cNvSpPr>
              <a:spLocks noChangeArrowheads="1"/>
            </p:cNvSpPr>
            <p:nvPr/>
          </p:nvSpPr>
          <p:spPr bwMode="auto">
            <a:xfrm rot="16200000">
              <a:off x="1740" y="2196"/>
              <a:ext cx="1608" cy="576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50000">
                  <a:srgbClr val="FFFF00"/>
                </a:gs>
                <a:gs pos="100000">
                  <a:srgbClr val="6666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304" y="1296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6666FF"/>
                </a:gs>
                <a:gs pos="50000">
                  <a:srgbClr val="FFFF00"/>
                </a:gs>
                <a:gs pos="100000">
                  <a:srgbClr val="6666FF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 rot="10800000">
              <a:off x="2304" y="3264"/>
              <a:ext cx="480" cy="384"/>
            </a:xfrm>
            <a:custGeom>
              <a:avLst/>
              <a:gdLst>
                <a:gd name="G0" fmla="+- 8640 0 0"/>
                <a:gd name="G1" fmla="+- 21600 0 8640"/>
                <a:gd name="G2" fmla="*/ 8640 1 2"/>
                <a:gd name="G3" fmla="+- 21600 0 G2"/>
                <a:gd name="G4" fmla="+/ 8640 21600 2"/>
                <a:gd name="G5" fmla="+/ G1 0 2"/>
                <a:gd name="G6" fmla="*/ 21600 21600 8640"/>
                <a:gd name="G7" fmla="*/ G6 1 2"/>
                <a:gd name="G8" fmla="+- 21600 0 G7"/>
                <a:gd name="G9" fmla="*/ 21600 1 2"/>
                <a:gd name="G10" fmla="+- 8640 0 G9"/>
                <a:gd name="G11" fmla="?: G10 G8 0"/>
                <a:gd name="G12" fmla="?: G10 G7 21600"/>
                <a:gd name="T0" fmla="*/ 17280 w 21600"/>
                <a:gd name="T1" fmla="*/ 10800 h 21600"/>
                <a:gd name="T2" fmla="*/ 10800 w 21600"/>
                <a:gd name="T3" fmla="*/ 21600 h 21600"/>
                <a:gd name="T4" fmla="*/ 4320 w 21600"/>
                <a:gd name="T5" fmla="*/ 10800 h 21600"/>
                <a:gd name="T6" fmla="*/ 10800 w 21600"/>
                <a:gd name="T7" fmla="*/ 0 h 21600"/>
                <a:gd name="T8" fmla="*/ 6120 w 21600"/>
                <a:gd name="T9" fmla="*/ 6120 h 21600"/>
                <a:gd name="T10" fmla="*/ 15480 w 21600"/>
                <a:gd name="T11" fmla="*/ 154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64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6666FF"/>
                </a:gs>
                <a:gs pos="50000">
                  <a:srgbClr val="FFFF00"/>
                </a:gs>
                <a:gs pos="100000">
                  <a:srgbClr val="6666FF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2309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7200" y="-533400"/>
            <a:ext cx="233363" cy="233362"/>
          </a:xfrm>
          <a:prstGeom prst="rect">
            <a:avLst/>
          </a:prstGeom>
          <a:noFill/>
        </p:spPr>
      </p:pic>
      <p:pic>
        <p:nvPicPr>
          <p:cNvPr id="12310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910638" y="-6096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7" fill="hold"/>
                                        <p:tgtEl>
                                          <p:spTgt spid="123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267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74" fill="hold"/>
                                        <p:tgtEl>
                                          <p:spTgt spid="123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9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99FF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ru-RU" sz="2000"/>
              <a:t>У Маши было три цветка, один она подарила Ире, другой – Кате. Сколько цветов осталось у Маши? (3-1-1=1)</a:t>
            </a:r>
          </a:p>
        </p:txBody>
      </p: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6629400" y="2209800"/>
            <a:ext cx="1981200" cy="4038600"/>
            <a:chOff x="4224" y="1344"/>
            <a:chExt cx="1175" cy="2784"/>
          </a:xfrm>
        </p:grpSpPr>
        <p:sp>
          <p:nvSpPr>
            <p:cNvPr id="21525" name="AutoShape 21"/>
            <p:cNvSpPr>
              <a:spLocks noChangeArrowheads="1"/>
            </p:cNvSpPr>
            <p:nvPr/>
          </p:nvSpPr>
          <p:spPr bwMode="auto">
            <a:xfrm rot="5400000">
              <a:off x="4224" y="1584"/>
              <a:ext cx="816" cy="816"/>
            </a:xfrm>
            <a:prstGeom prst="flowChartDelay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>
              <a:off x="4608" y="1440"/>
              <a:ext cx="0" cy="192"/>
            </a:xfrm>
            <a:prstGeom prst="line">
              <a:avLst/>
            </a:prstGeom>
            <a:noFill/>
            <a:ln w="57150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27" name="Oval 23"/>
            <p:cNvSpPr>
              <a:spLocks noChangeArrowheads="1"/>
            </p:cNvSpPr>
            <p:nvPr/>
          </p:nvSpPr>
          <p:spPr bwMode="auto">
            <a:xfrm>
              <a:off x="4560" y="1344"/>
              <a:ext cx="96" cy="144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8" name="Arc 24"/>
            <p:cNvSpPr>
              <a:spLocks/>
            </p:cNvSpPr>
            <p:nvPr/>
          </p:nvSpPr>
          <p:spPr bwMode="auto">
            <a:xfrm>
              <a:off x="4560" y="2400"/>
              <a:ext cx="336" cy="172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9" name="AutoShape 25"/>
            <p:cNvSpPr>
              <a:spLocks noChangeArrowheads="1"/>
            </p:cNvSpPr>
            <p:nvPr/>
          </p:nvSpPr>
          <p:spPr bwMode="auto">
            <a:xfrm rot="2482103">
              <a:off x="4992" y="2832"/>
              <a:ext cx="407" cy="1134"/>
            </a:xfrm>
            <a:prstGeom prst="moon">
              <a:avLst>
                <a:gd name="adj" fmla="val 40810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0" name="Oval 26"/>
            <p:cNvSpPr>
              <a:spLocks noChangeArrowheads="1"/>
            </p:cNvSpPr>
            <p:nvPr/>
          </p:nvSpPr>
          <p:spPr bwMode="auto">
            <a:xfrm>
              <a:off x="4464" y="2256"/>
              <a:ext cx="336" cy="14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537" name="Group 33"/>
          <p:cNvGrpSpPr>
            <a:grpSpLocks/>
          </p:cNvGrpSpPr>
          <p:nvPr/>
        </p:nvGrpSpPr>
        <p:grpSpPr bwMode="auto">
          <a:xfrm>
            <a:off x="228600" y="2057400"/>
            <a:ext cx="2286000" cy="4267200"/>
            <a:chOff x="144" y="1296"/>
            <a:chExt cx="1440" cy="2688"/>
          </a:xfrm>
        </p:grpSpPr>
        <p:grpSp>
          <p:nvGrpSpPr>
            <p:cNvPr id="21524" name="Group 20"/>
            <p:cNvGrpSpPr>
              <a:grpSpLocks/>
            </p:cNvGrpSpPr>
            <p:nvPr/>
          </p:nvGrpSpPr>
          <p:grpSpPr bwMode="auto">
            <a:xfrm>
              <a:off x="144" y="1296"/>
              <a:ext cx="1440" cy="1392"/>
              <a:chOff x="1536" y="1728"/>
              <a:chExt cx="1152" cy="1152"/>
            </a:xfrm>
          </p:grpSpPr>
          <p:sp>
            <p:nvSpPr>
              <p:cNvPr id="21510" name="Oval 6"/>
              <p:cNvSpPr>
                <a:spLocks noChangeArrowheads="1"/>
              </p:cNvSpPr>
              <p:nvPr/>
            </p:nvSpPr>
            <p:spPr bwMode="auto">
              <a:xfrm>
                <a:off x="1680" y="1872"/>
                <a:ext cx="864" cy="864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1" name="AutoShape 7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1152" cy="1152"/>
              </a:xfrm>
              <a:prstGeom prst="sun">
                <a:avLst>
                  <a:gd name="adj" fmla="val 22829"/>
                </a:avLst>
              </a:prstGeom>
              <a:solidFill>
                <a:srgbClr val="00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23" name="Oval 19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288" cy="288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1532" name="Line 28"/>
            <p:cNvSpPr>
              <a:spLocks noChangeShapeType="1"/>
            </p:cNvSpPr>
            <p:nvPr/>
          </p:nvSpPr>
          <p:spPr bwMode="auto">
            <a:xfrm>
              <a:off x="960" y="2496"/>
              <a:ext cx="0" cy="1488"/>
            </a:xfrm>
            <a:prstGeom prst="line">
              <a:avLst/>
            </a:prstGeom>
            <a:noFill/>
            <a:ln w="762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34" name="Oval 30"/>
            <p:cNvSpPr>
              <a:spLocks noChangeArrowheads="1"/>
            </p:cNvSpPr>
            <p:nvPr/>
          </p:nvSpPr>
          <p:spPr bwMode="auto">
            <a:xfrm rot="2319588">
              <a:off x="480" y="3168"/>
              <a:ext cx="528" cy="144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5" name="Oval 31"/>
            <p:cNvSpPr>
              <a:spLocks noChangeArrowheads="1"/>
            </p:cNvSpPr>
            <p:nvPr/>
          </p:nvSpPr>
          <p:spPr bwMode="auto">
            <a:xfrm rot="8445274">
              <a:off x="912" y="2784"/>
              <a:ext cx="528" cy="144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6" name="AutoShape 32"/>
            <p:cNvSpPr>
              <a:spLocks noChangeArrowheads="1"/>
            </p:cNvSpPr>
            <p:nvPr/>
          </p:nvSpPr>
          <p:spPr bwMode="auto">
            <a:xfrm>
              <a:off x="192" y="1392"/>
              <a:ext cx="1344" cy="1200"/>
            </a:xfrm>
            <a:prstGeom prst="sun">
              <a:avLst>
                <a:gd name="adj" fmla="val 44366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540" name="Group 36"/>
          <p:cNvGrpSpPr>
            <a:grpSpLocks/>
          </p:cNvGrpSpPr>
          <p:nvPr/>
        </p:nvGrpSpPr>
        <p:grpSpPr bwMode="auto">
          <a:xfrm>
            <a:off x="3048000" y="2057400"/>
            <a:ext cx="2819400" cy="4391025"/>
            <a:chOff x="1920" y="1296"/>
            <a:chExt cx="1776" cy="2766"/>
          </a:xfrm>
        </p:grpSpPr>
        <p:grpSp>
          <p:nvGrpSpPr>
            <p:cNvPr id="21522" name="Group 18"/>
            <p:cNvGrpSpPr>
              <a:grpSpLocks/>
            </p:cNvGrpSpPr>
            <p:nvPr/>
          </p:nvGrpSpPr>
          <p:grpSpPr bwMode="auto">
            <a:xfrm>
              <a:off x="2112" y="1296"/>
              <a:ext cx="1584" cy="1632"/>
              <a:chOff x="3264" y="1104"/>
              <a:chExt cx="2352" cy="2496"/>
            </a:xfrm>
          </p:grpSpPr>
          <p:sp>
            <p:nvSpPr>
              <p:cNvPr id="21513" name="Oval 9"/>
              <p:cNvSpPr>
                <a:spLocks noChangeArrowheads="1"/>
              </p:cNvSpPr>
              <p:nvPr/>
            </p:nvSpPr>
            <p:spPr bwMode="auto">
              <a:xfrm rot="-193405">
                <a:off x="4224" y="1104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4" name="Oval 10"/>
              <p:cNvSpPr>
                <a:spLocks noChangeArrowheads="1"/>
              </p:cNvSpPr>
              <p:nvPr/>
            </p:nvSpPr>
            <p:spPr bwMode="auto">
              <a:xfrm rot="2221692">
                <a:off x="4704" y="1200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5" name="Oval 11"/>
              <p:cNvSpPr>
                <a:spLocks noChangeArrowheads="1"/>
              </p:cNvSpPr>
              <p:nvPr/>
            </p:nvSpPr>
            <p:spPr bwMode="auto">
              <a:xfrm rot="5008920">
                <a:off x="4872" y="1704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6" name="Oval 12"/>
              <p:cNvSpPr>
                <a:spLocks noChangeArrowheads="1"/>
              </p:cNvSpPr>
              <p:nvPr/>
            </p:nvSpPr>
            <p:spPr bwMode="auto">
              <a:xfrm rot="5592336">
                <a:off x="3624" y="1800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 rot="-2694388">
                <a:off x="3744" y="1296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 rot="2346636">
                <a:off x="3840" y="2352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 rot="-305466">
                <a:off x="4320" y="2496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20" name="Oval 16"/>
              <p:cNvSpPr>
                <a:spLocks noChangeArrowheads="1"/>
              </p:cNvSpPr>
              <p:nvPr/>
            </p:nvSpPr>
            <p:spPr bwMode="auto">
              <a:xfrm rot="-2726854">
                <a:off x="4776" y="2280"/>
                <a:ext cx="384" cy="11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21" name="Oval 17"/>
              <p:cNvSpPr>
                <a:spLocks noChangeArrowheads="1"/>
              </p:cNvSpPr>
              <p:nvPr/>
            </p:nvSpPr>
            <p:spPr bwMode="auto">
              <a:xfrm>
                <a:off x="4224" y="2112"/>
                <a:ext cx="432" cy="4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1533" name="AutoShape 29"/>
            <p:cNvSpPr>
              <a:spLocks noChangeArrowheads="1"/>
            </p:cNvSpPr>
            <p:nvPr/>
          </p:nvSpPr>
          <p:spPr bwMode="auto">
            <a:xfrm rot="11591146">
              <a:off x="1920" y="3504"/>
              <a:ext cx="1030" cy="546"/>
            </a:xfrm>
            <a:prstGeom prst="lightningBol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8" name="Arc 34"/>
            <p:cNvSpPr>
              <a:spLocks/>
            </p:cNvSpPr>
            <p:nvPr/>
          </p:nvSpPr>
          <p:spPr bwMode="auto">
            <a:xfrm flipH="1">
              <a:off x="2784" y="2448"/>
              <a:ext cx="48" cy="1598"/>
            </a:xfrm>
            <a:custGeom>
              <a:avLst/>
              <a:gdLst>
                <a:gd name="G0" fmla="+- 0 0 0"/>
                <a:gd name="G1" fmla="+- 21146 0 0"/>
                <a:gd name="G2" fmla="+- 21600 0 0"/>
                <a:gd name="T0" fmla="*/ 4403 w 21600"/>
                <a:gd name="T1" fmla="*/ 0 h 21146"/>
                <a:gd name="T2" fmla="*/ 21600 w 21600"/>
                <a:gd name="T3" fmla="*/ 21146 h 21146"/>
                <a:gd name="T4" fmla="*/ 0 w 21600"/>
                <a:gd name="T5" fmla="*/ 21146 h 2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146" fill="none" extrusionOk="0">
                  <a:moveTo>
                    <a:pt x="4403" y="-1"/>
                  </a:moveTo>
                  <a:cubicBezTo>
                    <a:pt x="14420" y="2085"/>
                    <a:pt x="21600" y="10913"/>
                    <a:pt x="21600" y="21146"/>
                  </a:cubicBezTo>
                </a:path>
                <a:path w="21600" h="21146" stroke="0" extrusionOk="0">
                  <a:moveTo>
                    <a:pt x="4403" y="-1"/>
                  </a:moveTo>
                  <a:cubicBezTo>
                    <a:pt x="14420" y="2085"/>
                    <a:pt x="21600" y="10913"/>
                    <a:pt x="21600" y="21146"/>
                  </a:cubicBezTo>
                  <a:lnTo>
                    <a:pt x="0" y="21146"/>
                  </a:lnTo>
                  <a:close/>
                </a:path>
              </a:pathLst>
            </a:cu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9" name="AutoShape 35"/>
            <p:cNvSpPr>
              <a:spLocks noChangeArrowheads="1"/>
            </p:cNvSpPr>
            <p:nvPr/>
          </p:nvSpPr>
          <p:spPr bwMode="auto">
            <a:xfrm rot="20510068" flipV="1">
              <a:off x="2640" y="3408"/>
              <a:ext cx="912" cy="654"/>
            </a:xfrm>
            <a:prstGeom prst="lightningBol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1541" name="Picture 3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05800" y="-233363"/>
            <a:ext cx="233363" cy="233363"/>
          </a:xfrm>
          <a:prstGeom prst="rect">
            <a:avLst/>
          </a:prstGeom>
          <a:noFill/>
        </p:spPr>
      </p:pic>
      <p:pic>
        <p:nvPicPr>
          <p:cNvPr id="21542" name="Picture 3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910638" y="-609600"/>
            <a:ext cx="233362" cy="233362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8" fill="hold"/>
                                        <p:tgtEl>
                                          <p:spTgt spid="215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838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323" fill="hold"/>
                                        <p:tgtEl>
                                          <p:spTgt spid="215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41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4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DA3A1"/>
            </a:gs>
            <a:gs pos="50000">
              <a:schemeClr val="bg1"/>
            </a:gs>
            <a:gs pos="100000">
              <a:srgbClr val="FDA3A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>
                <a:solidFill>
                  <a:srgbClr val="FF0000"/>
                </a:solidFill>
              </a:rPr>
              <a:t>КОНЕЦ</a:t>
            </a:r>
          </a:p>
        </p:txBody>
      </p:sp>
      <p:pic>
        <p:nvPicPr>
          <p:cNvPr id="2355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610600" y="-609600"/>
            <a:ext cx="233363" cy="233362"/>
          </a:xfrm>
          <a:prstGeom prst="rect">
            <a:avLst/>
          </a:prstGeom>
          <a:noFill/>
        </p:spPr>
      </p:pic>
      <p:sp>
        <p:nvSpPr>
          <p:cNvPr id="2355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6" fill="hold"/>
                                        <p:tgtEl>
                                          <p:spTgt spid="235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5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7AB03B26135A49943B0F3764F868C5" ma:contentTypeVersion="0" ma:contentTypeDescription="Создание документа." ma:contentTypeScope="" ma:versionID="b9650eb2991bdac6e07af595672081a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9FAEE0E-00B1-47AA-B883-27A9D0237867}"/>
</file>

<file path=customXml/itemProps2.xml><?xml version="1.0" encoding="utf-8"?>
<ds:datastoreItem xmlns:ds="http://schemas.openxmlformats.org/officeDocument/2006/customXml" ds:itemID="{7B9B5FD1-0F22-4CFB-AB38-7D2D5EF76B84}"/>
</file>

<file path=customXml/itemProps3.xml><?xml version="1.0" encoding="utf-8"?>
<ds:datastoreItem xmlns:ds="http://schemas.openxmlformats.org/officeDocument/2006/customXml" ds:itemID="{2092017D-77B4-4F51-9369-8211F7DC76E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190</Words>
  <Application>Microsoft PowerPoint</Application>
  <PresentationFormat>Экран (4:3)</PresentationFormat>
  <Paragraphs>19</Paragraphs>
  <Slides>12</Slides>
  <Notes>0</Notes>
  <HiddenSlides>0</HiddenSlides>
  <MMClips>25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Century</vt:lpstr>
      <vt:lpstr>Times New Roman</vt:lpstr>
      <vt:lpstr>Оформление по умолчанию</vt:lpstr>
      <vt:lpstr>простая МАТЕМАТИКА</vt:lpstr>
      <vt:lpstr>Мама подарила мне красный шарик, а папа дал синий шарик. Сколько шариков у меня всего? (1+1=2)</vt:lpstr>
      <vt:lpstr>У мамы в корзинке два больших гриба, а у меня два маленьких грибка. Сколько всего у нас с мамой грибов? (2+2=4)</vt:lpstr>
      <vt:lpstr>У Маши было 2 книжки, одну она дала почитать подружке. Сколько книг осталось у Маши? (2-1=1)</vt:lpstr>
      <vt:lpstr>На ветке пять листьев?  Два листика упало на землю.  Сколько листьев осталось на ветке? (5-2=3)</vt:lpstr>
      <vt:lpstr>На земле лежит два яблока, с ветки упало еще одно. Сколько яблок на земле? (2+1=3)</vt:lpstr>
      <vt:lpstr>На небе горит пять звездочек, одна погасла, Сколько звездочек теперь горит на небе? (5-1=4)</vt:lpstr>
      <vt:lpstr>Одна пирамидка из двух кубиков – покажи, какая? Другая пирамидка из трех кубиков – покажи.  Сколько всего кубиков в двух пирамидках? (2+3=5)</vt:lpstr>
      <vt:lpstr>В небо полетел воздушный змей, по дороге одна ленточка оторвалась. Сколько ленточек осталось у воздушного змея? ( 5-1=4)</vt:lpstr>
      <vt:lpstr>У меня было три конфеты, бабушка угостила меня еще одной конфетой. Сколько конфет у меня всего?  (3+1=4)</vt:lpstr>
      <vt:lpstr>У Маши было три цветка, один она подарила Ире, другой – Кате. Сколько цветов осталось у Маши? (3-1-1=1)</vt:lpstr>
      <vt:lpstr>КОНЕЦ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cp:lastPrinted>1601-01-01T00:00:00Z</cp:lastPrinted>
  <dcterms:created xsi:type="dcterms:W3CDTF">1601-01-01T00:00:00Z</dcterms:created>
  <dcterms:modified xsi:type="dcterms:W3CDTF">2012-11-08T15:27:02Z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0x010100617AB03B26135A49943B0F3764F868C5</vt:lpwstr>
  </property>
</Properties>
</file>