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76" r:id="rId2"/>
    <p:sldId id="258" r:id="rId3"/>
    <p:sldId id="259" r:id="rId4"/>
    <p:sldId id="277" r:id="rId5"/>
    <p:sldId id="257" r:id="rId6"/>
    <p:sldId id="281" r:id="rId7"/>
    <p:sldId id="282" r:id="rId8"/>
    <p:sldId id="283" r:id="rId9"/>
    <p:sldId id="284" r:id="rId10"/>
    <p:sldId id="285" r:id="rId11"/>
    <p:sldId id="287" r:id="rId12"/>
    <p:sldId id="299" r:id="rId13"/>
    <p:sldId id="289" r:id="rId14"/>
    <p:sldId id="288" r:id="rId15"/>
    <p:sldId id="290" r:id="rId16"/>
    <p:sldId id="291" r:id="rId17"/>
    <p:sldId id="286" r:id="rId18"/>
    <p:sldId id="280" r:id="rId19"/>
    <p:sldId id="302" r:id="rId20"/>
    <p:sldId id="303" r:id="rId21"/>
    <p:sldId id="304" r:id="rId22"/>
    <p:sldId id="305" r:id="rId23"/>
    <p:sldId id="300" r:id="rId24"/>
    <p:sldId id="298" r:id="rId25"/>
    <p:sldId id="292" r:id="rId26"/>
    <p:sldId id="293" r:id="rId27"/>
    <p:sldId id="27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271" autoAdjust="0"/>
    <p:restoredTop sz="94671" autoAdjust="0"/>
  </p:normalViewPr>
  <p:slideViewPr>
    <p:cSldViewPr>
      <p:cViewPr varScale="1">
        <p:scale>
          <a:sx n="83" d="100"/>
          <a:sy n="83" d="100"/>
        </p:scale>
        <p:origin x="-130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18FF3-EF5F-4E33-B5B3-1FBD4129D6A1}" type="datetimeFigureOut">
              <a:rPr lang="ru-RU" smtClean="0"/>
              <a:pPr/>
              <a:t>08.01.2023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E0F48-4053-4809-A5EE-34CF52A3F4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6336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E0F48-4053-4809-A5EE-34CF52A3F44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08.01.2023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08.01.2023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08.01.2023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08.01.2023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08.01.2023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08.01.2023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08.01.2023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08.01.2023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08.01.2023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08.01.2023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08.01.2023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E3B5A0F-AF1F-48B8-A574-C86483C3CDF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58532678"/>
      </p:ext>
    </p:extLst>
  </p:cSld>
  <p:clrMapOvr>
    <a:masterClrMapping/>
  </p:clrMapOvr>
  <p:transition spd="med">
    <p:cover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666DCE4-9189-459F-BA9F-908BEE1136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803971925"/>
      </p:ext>
    </p:extLst>
  </p:cSld>
  <p:clrMapOvr>
    <a:masterClrMapping/>
  </p:clrMapOvr>
  <p:transition spd="med"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B247920-8CB6-4671-B5F3-3D35BA56ABC3}" type="datetimeFigureOut">
              <a:rPr lang="ru-RU" smtClean="0"/>
              <a:pPr/>
              <a:t>08.01.2023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img-fotki.yandex.ru/get/5508/kur-valentina.11d/0_8d9cf_ff79cdf8_X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&#1054;&#1079;&#1105;&#1088;&#1072;.sw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://img-fotki.yandex.ru/get/5508/kur-valentina.11d/0_8d9cf_ff79cdf8_X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446449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6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-46935" y="7699"/>
            <a:ext cx="9201600" cy="6858000"/>
          </a:xfrm>
          <a:noFill/>
          <a:ln w="9525">
            <a:noFill/>
            <a:miter lim="800000"/>
          </a:ln>
        </p:spPr>
      </p:pic>
      <p:sp>
        <p:nvSpPr>
          <p:cNvPr id="9" name="Прямоугольник 8"/>
          <p:cNvSpPr/>
          <p:nvPr/>
        </p:nvSpPr>
        <p:spPr>
          <a:xfrm>
            <a:off x="0" y="332656"/>
            <a:ext cx="68762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Озёра </a:t>
            </a:r>
            <a:endParaRPr lang="ru-RU" sz="9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379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Географический диктант</a:t>
            </a:r>
            <a:br>
              <a:rPr lang="ru-RU" sz="5400" b="1" dirty="0" smtClean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3193501730"/>
              </p:ext>
            </p:extLst>
          </p:nvPr>
        </p:nvGraphicFramePr>
        <p:xfrm>
          <a:off x="251519" y="1124744"/>
          <a:ext cx="8712969" cy="5221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9"/>
                <a:gridCol w="2880320"/>
                <a:gridCol w="3240360"/>
              </a:tblGrid>
              <a:tr h="24842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Самый низкий уровень воды в реке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Внезапный кратковременный подъем уровня воды в реке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Ежегодно повторяющийся в определенный сезон подъем уровня воды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842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lang="ru-RU" sz="27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Они </a:t>
                      </a:r>
                      <a:r>
                        <a:rPr lang="ru-RU" sz="27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перегоражива</a:t>
                      </a:r>
                      <a:r>
                        <a:rPr lang="ru-RU" sz="27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-ют русло реки</a:t>
                      </a:r>
                      <a:endParaRPr kumimoji="0" lang="ru-RU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Падение реки с высокого уступа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Последовательность изменений уровня воды в течении года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467544" y="83942"/>
            <a:ext cx="8280920" cy="914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Самостоятельная работа</a:t>
            </a:r>
            <a:endParaRPr lang="ru-RU" sz="4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57200" y="620688"/>
            <a:ext cx="8229600" cy="5505475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ru-RU" dirty="0"/>
          </a:p>
          <a:p>
            <a:pPr>
              <a:spcBef>
                <a:spcPct val="50000"/>
              </a:spcBef>
              <a:buFontTx/>
              <a:buAutoNum type="arabicPeriod"/>
            </a:pPr>
            <a:endParaRPr lang="ru-RU" dirty="0"/>
          </a:p>
          <a:p>
            <a:pPr>
              <a:spcBef>
                <a:spcPct val="50000"/>
              </a:spcBef>
              <a:buFontTx/>
              <a:buAutoNum type="arabicPeriod"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548680"/>
            <a:ext cx="777686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ru-RU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Ответы: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Межень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Паводок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Половодье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Пороги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Водопад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реки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6" descr="C:\Documents and Settings\User\Мои документы\Мои рисунки\knf5a5af6baed689e12b1ee157e791e2558_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628800"/>
            <a:ext cx="4536504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" y="-31816"/>
            <a:ext cx="8964488" cy="2020655"/>
          </a:xfrm>
        </p:spPr>
        <p:txBody>
          <a:bodyPr/>
          <a:lstStyle/>
          <a:p>
            <a:pPr marL="0" indent="0" algn="ctr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7" descr="PINN4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2441" y="0"/>
            <a:ext cx="9144000" cy="707402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9512" y="260648"/>
            <a:ext cx="8964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озёр на Земле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около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млн. км. кв. (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примерно1,5%площади суши), 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их огромно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3769" y="5977597"/>
            <a:ext cx="8676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Лимнология</a:t>
            </a:r>
            <a:r>
              <a:rPr lang="ru-RU" alt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наука изучающая озера </a:t>
            </a:r>
          </a:p>
        </p:txBody>
      </p:sp>
    </p:spTree>
    <p:extLst>
      <p:ext uri="{BB962C8B-B14F-4D97-AF65-F5344CB8AC3E}">
        <p14:creationId xmlns:p14="http://schemas.microsoft.com/office/powerpoint/2010/main" xmlns="" val="383662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576064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23528" y="1484784"/>
            <a:ext cx="8568952" cy="504056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pPr marL="609600" indent="-609600">
              <a:buClr>
                <a:schemeClr val="folHlink"/>
              </a:buClr>
              <a:buNone/>
              <a:defRPr/>
            </a:pPr>
            <a:endParaRPr lang="ru-RU" sz="3600" dirty="0"/>
          </a:p>
          <a:p>
            <a:pPr marL="0" indent="0" algn="ct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1. Актуализировать знания о реках как составной части гидросферы. Сформировать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понятия "озеро", "озерная котловина", "болото", представление о типах озерных котловин,  месторасположении крупнейших озер.</a:t>
            </a:r>
          </a:p>
          <a:p>
            <a:pPr marL="0" indent="0" algn="ctr">
              <a:buNone/>
            </a:pP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2. Продолжить формирование умений работать с разными источниками географических знаний; развивать картографическую зоркость.</a:t>
            </a: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3.  Продолжить экологическое воспитание школьников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9" descr="http://im0-tub.yandex.net/i?id=1597460-05"/>
          <p:cNvPicPr>
            <a:picLocks noChangeAspect="1" noChangeArrowheads="1"/>
          </p:cNvPicPr>
          <p:nvPr/>
        </p:nvPicPr>
        <p:blipFill>
          <a:blip r:embed="rId2" cstate="print">
            <a:lum bright="-14000" contrast="33000"/>
          </a:blip>
          <a:srcRect/>
          <a:stretch>
            <a:fillRect/>
          </a:stretch>
        </p:blipFill>
        <p:spPr bwMode="auto">
          <a:xfrm>
            <a:off x="251520" y="116631"/>
            <a:ext cx="1500198" cy="1604805"/>
          </a:xfrm>
          <a:prstGeom prst="ellipse">
            <a:avLst/>
          </a:prstGeom>
          <a:ln w="1016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/>
            <a:extrusionClr>
              <a:srgbClr val="000000"/>
            </a:extrusionClr>
          </a:sp3d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273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84468" y="3573016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Озеро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водоёмы в природных углублениях на поверхности суши со стоячей или слабопроточной водой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 чтобы сформировалось озеро необходимо: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411760" y="1880828"/>
            <a:ext cx="0" cy="122413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372200" y="1772816"/>
            <a:ext cx="36004" cy="133214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683568" y="3332715"/>
            <a:ext cx="3764566" cy="18479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воды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20072" y="3332715"/>
            <a:ext cx="3528392" cy="17524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Понижение в рельефе – озёрная котловина</a:t>
            </a: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i-main-pic" descr="Картинка 4 из 2110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72816"/>
            <a:ext cx="1728192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539552" y="5445224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Углубление, в котором находится озеро, называется 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озерной котловиной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4196275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992888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бывают озёра?</a:t>
            </a:r>
            <a:b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835696" y="1556792"/>
            <a:ext cx="5760640" cy="370100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Маленькие и большие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Глубокие и мелкие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Пресные и солёные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Сточные и бессточные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Тёплые и холодные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Пересыхающие и нет</a:t>
            </a:r>
          </a:p>
          <a:p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43768" y="5157192"/>
            <a:ext cx="1820720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79512" y="5857892"/>
            <a:ext cx="5428635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вода попадает в озеро?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5691088" y="5786454"/>
            <a:ext cx="1428760" cy="642942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i-main-pic" descr="Картинка 4 из 2110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1802" y="1484784"/>
            <a:ext cx="1728192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2175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28600"/>
            <a:ext cx="868451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sz="32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Озёра, образовавшиеся в разломах земной коры</a:t>
            </a:r>
            <a:r>
              <a:rPr lang="ru-RU" alt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результате движений земной коры</a:t>
            </a:r>
            <a:r>
              <a:rPr lang="ru-RU" altLang="ru-RU" sz="32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обычно узкие, но длинные и очень глубокие</a:t>
            </a:r>
            <a:r>
              <a:rPr lang="ru-RU" alt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2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4" name="Picture 6" descr="map-baik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5" y="1988840"/>
            <a:ext cx="3787974" cy="470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8" descr="60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11188" y="2060848"/>
            <a:ext cx="4038600" cy="454950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07119" y="2348880"/>
            <a:ext cx="3106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Тектонические озёра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3869586"/>
      </p:ext>
    </p:extLst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4" cy="1143000"/>
          </a:xfrm>
        </p:spPr>
        <p:txBody>
          <a:bodyPr>
            <a:no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Озеро Байкал – самое глубокое в  мире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Содержимое 4" descr="Istok Angary i port Baykal-sayt.jpg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39552" y="980728"/>
            <a:ext cx="4536504" cy="5400600"/>
          </a:xfrm>
          <a:prstGeom prst="rect">
            <a:avLst/>
          </a:prstGeom>
        </p:spPr>
      </p:pic>
      <p:pic>
        <p:nvPicPr>
          <p:cNvPr id="7172" name="Содержимое 5" descr="rezko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508104" y="980728"/>
            <a:ext cx="3163441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864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" y="116632"/>
            <a:ext cx="8229600" cy="928688"/>
          </a:xfrm>
        </p:spPr>
        <p:txBody>
          <a:bodyPr>
            <a:no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озерных котловин</a:t>
            </a:r>
            <a:endParaRPr lang="ru-RU" sz="5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Содержимое 3" descr="546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180554"/>
            <a:ext cx="8964488" cy="5360988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2996952"/>
            <a:ext cx="9036496" cy="172819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Озёра в прогибах земной коры обычно крупные по площади. В области многолетней мерзлоты озёра формируются в результате просадки грунта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46676" y="5132004"/>
            <a:ext cx="19116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Ладожское,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Онежское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590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683568" y="5052545"/>
            <a:ext cx="7933897" cy="88211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озёра возникшие в кратерах потухших вулканов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39552" y="0"/>
            <a:ext cx="8104414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поймах рек встречаются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озёра – старицы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возникшие на месте старых русел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5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39552" y="1700808"/>
            <a:ext cx="3456384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3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220072" y="1700808"/>
            <a:ext cx="3397393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23178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Озеро - старица</a:t>
            </a:r>
            <a:endParaRPr lang="ru-RU" dirty="0"/>
          </a:p>
        </p:txBody>
      </p:sp>
      <p:pic>
        <p:nvPicPr>
          <p:cNvPr id="11266" name="Picture 2" descr="C:\Documents and Settings\UserXP\Мои документы\Мои рисунки\Озёра\1ef5ee7cd91ac24c813dfb22e87f556a4a6af73b[1]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3818"/>
            <a:ext cx="8496944" cy="499932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143489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7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зёро</a:t>
            </a:r>
            <a:r>
              <a:rPr lang="ru-RU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старица</a:t>
            </a:r>
            <a:endParaRPr lang="ru-RU" sz="7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5249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sz="quarter" idx="13"/>
          </p:nvPr>
        </p:nvSpPr>
        <p:spPr>
          <a:xfrm>
            <a:off x="0" y="106264"/>
            <a:ext cx="6400800" cy="3474720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Ледниковое</a:t>
            </a:r>
          </a:p>
        </p:txBody>
      </p:sp>
      <p:pic>
        <p:nvPicPr>
          <p:cNvPr id="6" name="Picture 6" descr="сайма финлян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79176" y="836712"/>
            <a:ext cx="4768888" cy="1728192"/>
          </a:xfrm>
          <a:prstGeom prst="rect">
            <a:avLst/>
          </a:prstGeom>
          <a:noFill/>
        </p:spPr>
      </p:pic>
      <p:pic>
        <p:nvPicPr>
          <p:cNvPr id="7" name="Picture 7" descr="untitl4"/>
          <p:cNvPicPr>
            <a:picLocks noChangeAspect="1" noChangeArrowheads="1"/>
          </p:cNvPicPr>
          <p:nvPr/>
        </p:nvPicPr>
        <p:blipFill>
          <a:blip r:embed="rId3" cstate="print">
            <a:lum bright="-12000" contrast="24000"/>
          </a:blip>
          <a:srcRect/>
          <a:stretch>
            <a:fillRect/>
          </a:stretch>
        </p:blipFill>
        <p:spPr bwMode="auto">
          <a:xfrm>
            <a:off x="379176" y="4100433"/>
            <a:ext cx="4309420" cy="2418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4" descr="Вулкан Ключевская Соп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6059" y="188640"/>
            <a:ext cx="300379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5" descr="кроноцкое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3501007"/>
            <a:ext cx="3744416" cy="2617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516216" y="6118557"/>
            <a:ext cx="22020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Курильское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640449" y="2973948"/>
            <a:ext cx="17812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Онежское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22047" y="2789282"/>
            <a:ext cx="20256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  <a:defRPr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Ладожское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6554" y="3269436"/>
            <a:ext cx="44120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  <a:defRPr/>
            </a:pPr>
            <a:r>
              <a:rPr lang="ru-RU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Вулканическое</a:t>
            </a:r>
          </a:p>
        </p:txBody>
      </p:sp>
    </p:spTree>
    <p:extLst>
      <p:ext uri="{BB962C8B-B14F-4D97-AF65-F5344CB8AC3E}">
        <p14:creationId xmlns:p14="http://schemas.microsoft.com/office/powerpoint/2010/main" xmlns="" val="142993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altLang="ru-RU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Происхождение озерных котловин</a:t>
            </a:r>
            <a:br>
              <a:rPr lang="ru-RU" altLang="ru-RU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Запрудное</a:t>
            </a:r>
            <a:endParaRPr lang="ru-RU" altLang="ru-RU" sz="36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3995936" cy="44958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образуется 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обвалов или оползней, перегораживающих долины горных рек естественной плотиной </a:t>
            </a:r>
          </a:p>
        </p:txBody>
      </p:sp>
      <p:pic>
        <p:nvPicPr>
          <p:cNvPr id="28677" name="Picture 5" descr="aba%2003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139952" y="1484783"/>
            <a:ext cx="4752727" cy="504927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72000" y="5957634"/>
            <a:ext cx="25773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Сарезское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666980617"/>
      </p:ext>
    </p:extLst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116632"/>
            <a:ext cx="90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озёра остатки древних морей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35" descr="Каспийское море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9" y="908720"/>
            <a:ext cx="4176464" cy="547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6" descr="Аральское море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80728"/>
            <a:ext cx="3817044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699792" y="5894993"/>
            <a:ext cx="1827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Каспийское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76256" y="5774777"/>
            <a:ext cx="1672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Аральское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811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16632"/>
            <a:ext cx="9144000" cy="2409448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множество водоёмов, созданных человеком. Это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пруды и водохранилища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Их часто называют рукотворными озёрами. Для создания водохранилищ на реках строят плотины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2" descr="three_gorges_d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72000" y="2492896"/>
            <a:ext cx="4320480" cy="410445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2" descr="C:\Documents and Settings\UserXP\Мои документы\Мои рисунки\Озёра\photos0-800x6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9" y="2420888"/>
            <a:ext cx="4070825" cy="41764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4514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928688"/>
          </a:xfrm>
        </p:spPr>
        <p:txBody>
          <a:bodyPr>
            <a:no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озерных котловин</a:t>
            </a:r>
            <a:endParaRPr lang="ru-RU" sz="5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Содержимое 3" descr="546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79512" y="1196752"/>
            <a:ext cx="8574782" cy="536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890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2600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23528" y="3010355"/>
            <a:ext cx="8424936" cy="359734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78497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Озёра различаются по происхождению озёрных котловин и свойством воды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5251" y="1556792"/>
            <a:ext cx="89709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Какая вода в озёрах?</a:t>
            </a:r>
            <a:endParaRPr lang="ru-RU" sz="7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4692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504" y="188640"/>
            <a:ext cx="8856984" cy="1799481"/>
          </a:xfrm>
          <a:prstGeom prst="rect">
            <a:avLst/>
          </a:prstGeom>
        </p:spPr>
        <p:txBody>
          <a:bodyPr/>
          <a:lstStyle/>
          <a:p>
            <a:pPr algn="ctr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воды в озере может меняться в зависимости от времени года. Во влажном климате преобладают пресные озёра. Солёные озёра  встречаются в засушливом климате.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Пресные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озёра сточные, солёные бессточные</a:t>
            </a:r>
          </a:p>
          <a:p>
            <a:pPr>
              <a:buNone/>
            </a:pPr>
            <a:endParaRPr lang="ru-RU" altLang="ru-RU" sz="4000" b="1" dirty="0"/>
          </a:p>
          <a:p>
            <a:pPr>
              <a:buNone/>
            </a:pPr>
            <a:r>
              <a:rPr lang="ru-RU" altLang="ru-RU" sz="4000" b="1" dirty="0" smtClean="0"/>
              <a:t>                         </a:t>
            </a:r>
            <a:endParaRPr lang="ru-RU" altLang="ru-RU" sz="5400" b="1" dirty="0"/>
          </a:p>
        </p:txBody>
      </p:sp>
      <p:sp>
        <p:nvSpPr>
          <p:cNvPr id="51204" name="Line 4"/>
          <p:cNvSpPr>
            <a:spLocks noChangeShapeType="1"/>
          </p:cNvSpPr>
          <p:nvPr/>
        </p:nvSpPr>
        <p:spPr bwMode="auto">
          <a:xfrm flipH="1">
            <a:off x="1691680" y="2708920"/>
            <a:ext cx="1188261" cy="864096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05" name="Line 5"/>
          <p:cNvSpPr>
            <a:spLocks noChangeShapeType="1"/>
          </p:cNvSpPr>
          <p:nvPr/>
        </p:nvSpPr>
        <p:spPr bwMode="auto">
          <a:xfrm>
            <a:off x="5799451" y="2491929"/>
            <a:ext cx="1451736" cy="937071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121315" y="3573016"/>
            <a:ext cx="2938517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4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сточные</a:t>
            </a:r>
          </a:p>
        </p:txBody>
      </p: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5796136" y="3429000"/>
            <a:ext cx="27368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бессточные</a:t>
            </a:r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467544" y="4342457"/>
            <a:ext cx="2412397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Байкал</a:t>
            </a:r>
          </a:p>
          <a:p>
            <a:pPr algn="ctr">
              <a:spcBef>
                <a:spcPct val="50000"/>
              </a:spcBef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Ладожское</a:t>
            </a:r>
          </a:p>
          <a:p>
            <a:pPr algn="ctr">
              <a:spcBef>
                <a:spcPct val="50000"/>
              </a:spcBef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Онежское</a:t>
            </a:r>
          </a:p>
          <a:p>
            <a:pPr algn="ctr">
              <a:spcBef>
                <a:spcPct val="50000"/>
              </a:spcBef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Онтарио</a:t>
            </a:r>
          </a:p>
        </p:txBody>
      </p:sp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6135174" y="4221088"/>
            <a:ext cx="2232025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Чад</a:t>
            </a:r>
          </a:p>
          <a:p>
            <a:pPr algn="ctr">
              <a:spcBef>
                <a:spcPct val="50000"/>
              </a:spcBef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Балхаш</a:t>
            </a:r>
          </a:p>
          <a:p>
            <a:pPr algn="ctr">
              <a:spcBef>
                <a:spcPct val="50000"/>
              </a:spcBef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Эйр</a:t>
            </a:r>
          </a:p>
          <a:p>
            <a:pPr algn="ctr">
              <a:spcBef>
                <a:spcPct val="50000"/>
              </a:spcBef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Каспийское</a:t>
            </a:r>
          </a:p>
        </p:txBody>
      </p:sp>
    </p:spTree>
    <p:extLst>
      <p:ext uri="{BB962C8B-B14F-4D97-AF65-F5344CB8AC3E}">
        <p14:creationId xmlns:p14="http://schemas.microsoft.com/office/powerpoint/2010/main" xmlns="" val="1157660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20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2000"/>
                                        <p:tgtEl>
                                          <p:spTgt spid="51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5" dur="2000"/>
                                        <p:tgtEl>
                                          <p:spTgt spid="51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8" dur="2000"/>
                                        <p:tgtEl>
                                          <p:spTgt spid="51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1" dur="2000"/>
                                        <p:tgtEl>
                                          <p:spTgt spid="51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1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1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1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1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 animBg="1"/>
      <p:bldP spid="51205" grpId="0" animBg="1"/>
      <p:bldP spid="51206" grpId="0"/>
      <p:bldP spid="5120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0" descr="Каспийское море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429000"/>
            <a:ext cx="4267200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9" descr="Ладожско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3429000"/>
            <a:ext cx="4105275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3203575" y="188913"/>
            <a:ext cx="295275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5400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Monotype Corsiva"/>
              </a:rPr>
              <a:t>Озёра</a:t>
            </a:r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971550" y="1341438"/>
            <a:ext cx="2808288" cy="9366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Сточные</a:t>
            </a:r>
          </a:p>
        </p:txBody>
      </p:sp>
      <p:sp>
        <p:nvSpPr>
          <p:cNvPr id="34822" name="AutoShape 6"/>
          <p:cNvSpPr>
            <a:spLocks noChangeArrowheads="1"/>
          </p:cNvSpPr>
          <p:nvPr/>
        </p:nvSpPr>
        <p:spPr bwMode="auto">
          <a:xfrm>
            <a:off x="5292725" y="1341438"/>
            <a:ext cx="2808288" cy="9366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Бессточные</a:t>
            </a:r>
          </a:p>
        </p:txBody>
      </p:sp>
      <p:sp>
        <p:nvSpPr>
          <p:cNvPr id="34823" name="AutoShape 7"/>
          <p:cNvSpPr>
            <a:spLocks noChangeArrowheads="1"/>
          </p:cNvSpPr>
          <p:nvPr/>
        </p:nvSpPr>
        <p:spPr bwMode="auto">
          <a:xfrm>
            <a:off x="179388" y="2565400"/>
            <a:ext cx="4321175" cy="1150938"/>
          </a:xfrm>
          <a:prstGeom prst="cloudCallout">
            <a:avLst>
              <a:gd name="adj1" fmla="val -30861"/>
              <a:gd name="adj2" fmla="val -72620"/>
            </a:avLst>
          </a:prstGeom>
          <a:gradFill rotWithShape="1">
            <a:gsLst>
              <a:gs pos="0">
                <a:srgbClr val="993300"/>
              </a:gs>
              <a:gs pos="100000">
                <a:srgbClr val="993300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Озёра, из которых вытекают реки.</a:t>
            </a:r>
          </a:p>
        </p:txBody>
      </p:sp>
      <p:sp>
        <p:nvSpPr>
          <p:cNvPr id="34824" name="AutoShape 8"/>
          <p:cNvSpPr>
            <a:spLocks noChangeArrowheads="1"/>
          </p:cNvSpPr>
          <p:nvPr/>
        </p:nvSpPr>
        <p:spPr bwMode="auto">
          <a:xfrm>
            <a:off x="4643438" y="2636838"/>
            <a:ext cx="4321175" cy="1008062"/>
          </a:xfrm>
          <a:prstGeom prst="cloudCallout">
            <a:avLst>
              <a:gd name="adj1" fmla="val -26708"/>
              <a:gd name="adj2" fmla="val -75829"/>
            </a:avLst>
          </a:prstGeom>
          <a:gradFill rotWithShape="1">
            <a:gsLst>
              <a:gs pos="0">
                <a:srgbClr val="993300"/>
              </a:gs>
              <a:gs pos="100000">
                <a:srgbClr val="993300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Озёра, из которых не вытекают реки.</a:t>
            </a:r>
          </a:p>
        </p:txBody>
      </p:sp>
    </p:spTree>
    <p:extLst>
      <p:ext uri="{BB962C8B-B14F-4D97-AF65-F5344CB8AC3E}">
        <p14:creationId xmlns:p14="http://schemas.microsoft.com/office/powerpoint/2010/main" xmlns="" val="87678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48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160"/>
                            </p:stCondLst>
                            <p:childTnLst>
                              <p:par>
                                <p:cTn id="21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348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16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 animBg="1"/>
      <p:bldP spid="34822" grpId="0" animBg="1"/>
      <p:bldP spid="34823" grpId="0" animBg="1"/>
      <p:bldP spid="348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4"/>
          <p:cNvSpPr>
            <a:spLocks noChangeArrowheads="1" noChangeShapeType="1" noTextEdit="1"/>
          </p:cNvSpPr>
          <p:nvPr/>
        </p:nvSpPr>
        <p:spPr bwMode="auto">
          <a:xfrm>
            <a:off x="2195513" y="188913"/>
            <a:ext cx="47529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5400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Monotype Corsiva"/>
              </a:rPr>
              <a:t>Сточные озёра</a:t>
            </a:r>
          </a:p>
        </p:txBody>
      </p:sp>
      <p:pic>
        <p:nvPicPr>
          <p:cNvPr id="35845" name="Picture 5" descr="Ладожское озеро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765175"/>
            <a:ext cx="408622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6" descr="Онежское озер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825" y="765175"/>
            <a:ext cx="3871913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7" descr="Новый рисунок (1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284538"/>
            <a:ext cx="4319588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AutoShape 8"/>
          <p:cNvSpPr>
            <a:spLocks noChangeArrowheads="1"/>
          </p:cNvSpPr>
          <p:nvPr/>
        </p:nvSpPr>
        <p:spPr bwMode="auto">
          <a:xfrm>
            <a:off x="971550" y="3284538"/>
            <a:ext cx="2376488" cy="649287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Ладожское</a:t>
            </a:r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>
            <a:off x="5867400" y="3573463"/>
            <a:ext cx="2376488" cy="649287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Онежское</a:t>
            </a:r>
          </a:p>
        </p:txBody>
      </p:sp>
      <p:sp>
        <p:nvSpPr>
          <p:cNvPr id="35850" name="AutoShape 10"/>
          <p:cNvSpPr>
            <a:spLocks noChangeArrowheads="1"/>
          </p:cNvSpPr>
          <p:nvPr/>
        </p:nvSpPr>
        <p:spPr bwMode="auto">
          <a:xfrm>
            <a:off x="6300788" y="5949950"/>
            <a:ext cx="2376487" cy="649288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Байкал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35065" y="4653136"/>
            <a:ext cx="29418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Самое чистое озеро.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него впадает 300 рек,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вытекает 1 - Ангара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79437" y="836612"/>
            <a:ext cx="2640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Волны и штормы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687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584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3584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358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3584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70" decel="100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770" decel="100000"/>
                                        <p:tgtEl>
                                          <p:spTgt spid="3584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70" decel="1000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770" decel="100000"/>
                                        <p:tgtEl>
                                          <p:spTgt spid="358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8" grpId="0" animBg="1"/>
      <p:bldP spid="35849" grpId="0" animBg="1"/>
      <p:bldP spid="3585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4" name="Picture 10" descr="Каспийское мо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836613"/>
            <a:ext cx="475297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WordArt 2"/>
          <p:cNvSpPr>
            <a:spLocks noChangeArrowheads="1" noChangeShapeType="1" noTextEdit="1"/>
          </p:cNvSpPr>
          <p:nvPr/>
        </p:nvSpPr>
        <p:spPr bwMode="auto">
          <a:xfrm>
            <a:off x="2195513" y="188913"/>
            <a:ext cx="47529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5400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Monotype Corsiva"/>
              </a:rPr>
              <a:t>Бессточные озёра</a:t>
            </a:r>
          </a:p>
        </p:txBody>
      </p:sp>
      <p:sp>
        <p:nvSpPr>
          <p:cNvPr id="36870" name="AutoShape 6"/>
          <p:cNvSpPr>
            <a:spLocks noChangeArrowheads="1"/>
          </p:cNvSpPr>
          <p:nvPr/>
        </p:nvSpPr>
        <p:spPr bwMode="auto">
          <a:xfrm>
            <a:off x="900113" y="4652963"/>
            <a:ext cx="3024187" cy="649287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Каспийское море</a:t>
            </a:r>
          </a:p>
        </p:txBody>
      </p:sp>
      <p:pic>
        <p:nvPicPr>
          <p:cNvPr id="36875" name="Picture 11" descr="Аральское мор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4143" y="2095270"/>
            <a:ext cx="4556125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3" name="AutoShape 9"/>
          <p:cNvSpPr>
            <a:spLocks noChangeArrowheads="1"/>
          </p:cNvSpPr>
          <p:nvPr/>
        </p:nvSpPr>
        <p:spPr bwMode="auto">
          <a:xfrm>
            <a:off x="5580112" y="5306304"/>
            <a:ext cx="3024188" cy="649287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Аральское море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5373216"/>
            <a:ext cx="55156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озере Эльтон и Баскунчак добывают 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поваренную соль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68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 animBg="1"/>
      <p:bldP spid="3687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4" name="Picture 6" descr="Мёртвое мо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052513"/>
            <a:ext cx="446405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WordArt 4"/>
          <p:cNvSpPr>
            <a:spLocks noChangeArrowheads="1" noChangeShapeType="1" noTextEdit="1"/>
          </p:cNvSpPr>
          <p:nvPr/>
        </p:nvSpPr>
        <p:spPr bwMode="auto">
          <a:xfrm>
            <a:off x="2195513" y="0"/>
            <a:ext cx="4752975" cy="8366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5400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Monotype Corsiva"/>
              </a:rPr>
              <a:t>Мёртвое море</a:t>
            </a:r>
          </a:p>
        </p:txBody>
      </p:sp>
      <p:sp>
        <p:nvSpPr>
          <p:cNvPr id="37893" name="AutoShape 5"/>
          <p:cNvSpPr>
            <a:spLocks noChangeArrowheads="1"/>
          </p:cNvSpPr>
          <p:nvPr/>
        </p:nvSpPr>
        <p:spPr bwMode="auto">
          <a:xfrm>
            <a:off x="0" y="4410075"/>
            <a:ext cx="7812088" cy="2447925"/>
          </a:xfrm>
          <a:prstGeom prst="cloudCallout">
            <a:avLst>
              <a:gd name="adj1" fmla="val -46222"/>
              <a:gd name="adj2" fmla="val 55644"/>
            </a:avLst>
          </a:prstGeom>
          <a:gradFill rotWithShape="1">
            <a:gsLst>
              <a:gs pos="0">
                <a:srgbClr val="993300"/>
              </a:gs>
              <a:gs pos="100000">
                <a:srgbClr val="993300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Вода некоторых озёр содержит много солей. Солёность Мёртвого моря-озера около </a:t>
            </a: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300</a:t>
            </a: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‰. </a:t>
            </a:r>
            <a:r>
              <a:rPr lang="ru-RU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 этом море невозможно утонуть, в нём почти отсутствуют организмы.</a:t>
            </a:r>
          </a:p>
        </p:txBody>
      </p:sp>
      <p:pic>
        <p:nvPicPr>
          <p:cNvPr id="37895" name="Picture 7" descr="Мёртвое море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052513"/>
            <a:ext cx="426720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3572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9" name="Picture 7" descr="Бол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9700" y="908050"/>
            <a:ext cx="374491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6" descr="озеро старица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908050"/>
            <a:ext cx="360045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WordArt 4"/>
          <p:cNvSpPr>
            <a:spLocks noChangeArrowheads="1" noChangeShapeType="1" noTextEdit="1"/>
          </p:cNvSpPr>
          <p:nvPr/>
        </p:nvSpPr>
        <p:spPr bwMode="auto">
          <a:xfrm>
            <a:off x="2195513" y="0"/>
            <a:ext cx="4752975" cy="8366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5400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Monotype Corsiva"/>
              </a:rPr>
              <a:t>Жизнь озера</a:t>
            </a:r>
          </a:p>
        </p:txBody>
      </p:sp>
      <p:sp>
        <p:nvSpPr>
          <p:cNvPr id="38917" name="AutoShape 5"/>
          <p:cNvSpPr>
            <a:spLocks noChangeArrowheads="1"/>
          </p:cNvSpPr>
          <p:nvPr/>
        </p:nvSpPr>
        <p:spPr bwMode="auto">
          <a:xfrm>
            <a:off x="0" y="4076700"/>
            <a:ext cx="8316416" cy="2520950"/>
          </a:xfrm>
          <a:prstGeom prst="cloudCallout">
            <a:avLst>
              <a:gd name="adj1" fmla="val -45662"/>
              <a:gd name="adj2" fmla="val 55477"/>
            </a:avLst>
          </a:prstGeom>
          <a:gradFill rotWithShape="1">
            <a:gsLst>
              <a:gs pos="0">
                <a:srgbClr val="993300"/>
              </a:gs>
              <a:gs pos="100000">
                <a:srgbClr val="993300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Небольшие озёра со временем мелеют, зарастают. Озеро превращается в болото. Болото – сильно увлажнённый участок земной </a:t>
            </a: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поверхности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поросший влаголюбивой растительностью</a:t>
            </a: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0" name="AutoShape 8"/>
          <p:cNvSpPr>
            <a:spLocks noChangeArrowheads="1"/>
          </p:cNvSpPr>
          <p:nvPr/>
        </p:nvSpPr>
        <p:spPr bwMode="auto">
          <a:xfrm>
            <a:off x="3708400" y="2205038"/>
            <a:ext cx="1584325" cy="792162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993300"/>
              </a:gs>
              <a:gs pos="100000">
                <a:srgbClr val="471800"/>
              </a:gs>
            </a:gsLst>
            <a:path path="rect">
              <a:fillToRect l="100000" b="100000"/>
            </a:path>
          </a:gra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0562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4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654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 animBg="1"/>
      <p:bldP spid="389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308"/>
            <a:ext cx="9036496" cy="1714500"/>
          </a:xfrm>
        </p:spPr>
        <p:txBody>
          <a:bodyPr>
            <a:no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болот  на земле  5 млн км.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в. Болота имеют огромное значение для питания рек и служат источником торфа</a:t>
            </a:r>
            <a:b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Болото – это опасное место: трясина и топи, нездоровая сырость и угроза торфяным пожарам</a:t>
            </a:r>
            <a:endParaRPr lang="ru-RU" sz="2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7" name="Содержимое 3" descr="38644-medium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51520" y="2420888"/>
            <a:ext cx="8496944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03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431" name="Group 15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49037745"/>
              </p:ext>
            </p:extLst>
          </p:nvPr>
        </p:nvGraphicFramePr>
        <p:xfrm>
          <a:off x="179512" y="1628800"/>
          <a:ext cx="8785101" cy="3931920"/>
        </p:xfrm>
        <a:graphic>
          <a:graphicData uri="http://schemas.openxmlformats.org/drawingml/2006/table">
            <a:tbl>
              <a:tblPr/>
              <a:tblGrid>
                <a:gridCol w="3024336"/>
                <a:gridCol w="5760765"/>
              </a:tblGrid>
              <a:tr h="422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тектонические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ледниково-тектонические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запрудные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остаточное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вулканические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старицы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сточные и бессточные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09454" y="332656"/>
            <a:ext cx="8067081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</a:pPr>
            <a:r>
              <a:rPr lang="ru-RU" alt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Используя материал учебника заполни таблицу: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</a:pPr>
            <a:r>
              <a:rPr lang="ru-RU" alt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Типы </a:t>
            </a:r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озерных котловин</a:t>
            </a:r>
          </a:p>
        </p:txBody>
      </p:sp>
    </p:spTree>
    <p:extLst>
      <p:ext uri="{BB962C8B-B14F-4D97-AF65-F5344CB8AC3E}">
        <p14:creationId xmlns:p14="http://schemas.microsoft.com/office/powerpoint/2010/main" xmlns="" val="3487996891"/>
      </p:ext>
    </p:extLst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4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545"/>
            <a:ext cx="8136904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задание: 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067944" y="1844824"/>
            <a:ext cx="4672608" cy="3474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учебнику: </a:t>
            </a:r>
            <a:r>
              <a:rPr lang="ru-RU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</a:t>
            </a: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35 учить; заполнить таблицу в тетради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уро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3888432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229DDA61E4EEB41A6F1530F547A7E8C" ma:contentTypeVersion="0" ma:contentTypeDescription="Создание документа." ma:contentTypeScope="" ma:versionID="2f6d2af9705069ea55dc0e72eb3ae60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0266ECE-4B8E-4B86-8253-28440ABF2616}"/>
</file>

<file path=customXml/itemProps2.xml><?xml version="1.0" encoding="utf-8"?>
<ds:datastoreItem xmlns:ds="http://schemas.openxmlformats.org/officeDocument/2006/customXml" ds:itemID="{05EA9A89-8B3B-4AE3-83B3-C18CA43AF294}"/>
</file>

<file path=customXml/itemProps3.xml><?xml version="1.0" encoding="utf-8"?>
<ds:datastoreItem xmlns:ds="http://schemas.openxmlformats.org/officeDocument/2006/customXml" ds:itemID="{37F7BD79-84F0-4270-B609-07D768F629E9}"/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381</TotalTime>
  <Words>528</Words>
  <Application>Microsoft Office PowerPoint</Application>
  <PresentationFormat>Экран (4:3)</PresentationFormat>
  <Paragraphs>122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Воздушный поток</vt:lpstr>
      <vt:lpstr>Слайд 1</vt:lpstr>
      <vt:lpstr>Географический диктант </vt:lpstr>
      <vt:lpstr>  </vt:lpstr>
      <vt:lpstr>Слайд 4</vt:lpstr>
      <vt:lpstr>Цель урока </vt:lpstr>
      <vt:lpstr>Для того чтобы сформировалось озеро необходимо:</vt:lpstr>
      <vt:lpstr>Какие бывают озёра? </vt:lpstr>
      <vt:lpstr>Озёра, образовавшиеся в разломах земной коры в результате движений земной коры, обычно узкие, но длинные и очень глубокие </vt:lpstr>
      <vt:lpstr>Озеро Байкал – самое глубокое в  мире</vt:lpstr>
      <vt:lpstr>Типы озерных котловин</vt:lpstr>
      <vt:lpstr>На поймах рек встречаются  озёра – старицы, возникшие на месте старых русел </vt:lpstr>
      <vt:lpstr>Озеро - старица</vt:lpstr>
      <vt:lpstr>Слайд 13</vt:lpstr>
      <vt:lpstr>Происхождение озерных котловин  Запрудное</vt:lpstr>
      <vt:lpstr>Слайд 15</vt:lpstr>
      <vt:lpstr>Слайд 16</vt:lpstr>
      <vt:lpstr>Типы озерных котловин</vt:lpstr>
      <vt:lpstr>Озёра различаются по происхождению озёрных котловин и свойством воды</vt:lpstr>
      <vt:lpstr>Слайд 19</vt:lpstr>
      <vt:lpstr>Слайд 20</vt:lpstr>
      <vt:lpstr>Слайд 21</vt:lpstr>
      <vt:lpstr>Слайд 22</vt:lpstr>
      <vt:lpstr>Слайд 23</vt:lpstr>
      <vt:lpstr>Слайд 24</vt:lpstr>
      <vt:lpstr>Общая площадь болот  на земле  5 млн км. кв. Болота имеют огромное значение для питания рек и служат источником торфа Болото – это опасное место: трясина и топи, нездоровая сырость и угроза торфяным пожарам</vt:lpstr>
      <vt:lpstr>Слайд 26</vt:lpstr>
      <vt:lpstr>Домашнее задание: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всш</cp:lastModifiedBy>
  <cp:revision>45</cp:revision>
  <dcterms:created xsi:type="dcterms:W3CDTF">2013-04-03T11:54:12Z</dcterms:created>
  <dcterms:modified xsi:type="dcterms:W3CDTF">2023-01-08T13:59:38Z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1285155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  <property fmtid="{D5CDD505-2E9C-101B-9397-08002B2CF9AE}" pid="5" name="ContentTypeId">
    <vt:lpwstr>0x010100A229DDA61E4EEB41A6F1530F547A7E8C</vt:lpwstr>
  </property>
</Properties>
</file>